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7.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00" r:id="rId3"/>
    <p:sldMasterId id="2147483720" r:id="rId4"/>
    <p:sldMasterId id="2147483722" r:id="rId5"/>
    <p:sldMasterId id="2147483724" r:id="rId6"/>
    <p:sldMasterId id="2147483726" r:id="rId7"/>
    <p:sldMasterId id="2147483728" r:id="rId8"/>
    <p:sldMasterId id="2147483742" r:id="rId9"/>
    <p:sldMasterId id="2147483810" r:id="rId10"/>
    <p:sldMasterId id="2147483823" r:id="rId11"/>
  </p:sldMasterIdLst>
  <p:notesMasterIdLst>
    <p:notesMasterId r:id="rId74"/>
  </p:notesMasterIdLst>
  <p:sldIdLst>
    <p:sldId id="261" r:id="rId12"/>
    <p:sldId id="975" r:id="rId13"/>
    <p:sldId id="974" r:id="rId14"/>
    <p:sldId id="965" r:id="rId15"/>
    <p:sldId id="963" r:id="rId16"/>
    <p:sldId id="955" r:id="rId17"/>
    <p:sldId id="257" r:id="rId18"/>
    <p:sldId id="949" r:id="rId19"/>
    <p:sldId id="957" r:id="rId20"/>
    <p:sldId id="968" r:id="rId21"/>
    <p:sldId id="318" r:id="rId22"/>
    <p:sldId id="301" r:id="rId23"/>
    <p:sldId id="305" r:id="rId24"/>
    <p:sldId id="306" r:id="rId25"/>
    <p:sldId id="307" r:id="rId26"/>
    <p:sldId id="312" r:id="rId27"/>
    <p:sldId id="313" r:id="rId28"/>
    <p:sldId id="315" r:id="rId29"/>
    <p:sldId id="323" r:id="rId30"/>
    <p:sldId id="324" r:id="rId31"/>
    <p:sldId id="325" r:id="rId32"/>
    <p:sldId id="959" r:id="rId33"/>
    <p:sldId id="969" r:id="rId34"/>
    <p:sldId id="970" r:id="rId35"/>
    <p:sldId id="966" r:id="rId36"/>
    <p:sldId id="594" r:id="rId37"/>
    <p:sldId id="492" r:id="rId38"/>
    <p:sldId id="610" r:id="rId39"/>
    <p:sldId id="623" r:id="rId40"/>
    <p:sldId id="967" r:id="rId41"/>
    <p:sldId id="284" r:id="rId42"/>
    <p:sldId id="971" r:id="rId43"/>
    <p:sldId id="948" r:id="rId44"/>
    <p:sldId id="613" r:id="rId45"/>
    <p:sldId id="303" r:id="rId46"/>
    <p:sldId id="304" r:id="rId47"/>
    <p:sldId id="298" r:id="rId48"/>
    <p:sldId id="308" r:id="rId49"/>
    <p:sldId id="292" r:id="rId50"/>
    <p:sldId id="961" r:id="rId51"/>
    <p:sldId id="384" r:id="rId52"/>
    <p:sldId id="374" r:id="rId53"/>
    <p:sldId id="958" r:id="rId54"/>
    <p:sldId id="930" r:id="rId55"/>
    <p:sldId id="925" r:id="rId56"/>
    <p:sldId id="265" r:id="rId57"/>
    <p:sldId id="281" r:id="rId58"/>
    <p:sldId id="409" r:id="rId59"/>
    <p:sldId id="369" r:id="rId60"/>
    <p:sldId id="370" r:id="rId61"/>
    <p:sldId id="372" r:id="rId62"/>
    <p:sldId id="513" r:id="rId63"/>
    <p:sldId id="553" r:id="rId64"/>
    <p:sldId id="525" r:id="rId65"/>
    <p:sldId id="258" r:id="rId66"/>
    <p:sldId id="972" r:id="rId67"/>
    <p:sldId id="973" r:id="rId68"/>
    <p:sldId id="672" r:id="rId69"/>
    <p:sldId id="964" r:id="rId70"/>
    <p:sldId id="678" r:id="rId71"/>
    <p:sldId id="683" r:id="rId72"/>
    <p:sldId id="960"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67" d="100"/>
          <a:sy n="67" d="100"/>
        </p:scale>
        <p:origin x="604"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jberggren\My%20ShareSync\H\jberggren\2018\Shared%20Ressearch\Employer\FinalDatas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image" Target="../media/image4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1" i="0" u="none" strike="noStrike" baseline="0" dirty="0">
                <a:effectLst/>
              </a:rPr>
              <a:t>Do you consider the benefit essential, a  differentiator, or unimportant.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Essential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2017</c:v>
                </c:pt>
                <c:pt idx="2">
                  <c:v>2016</c:v>
                </c:pt>
                <c:pt idx="3">
                  <c:v>2015</c:v>
                </c:pt>
                <c:pt idx="4">
                  <c:v>2014</c:v>
                </c:pt>
              </c:numCache>
            </c:numRef>
          </c:cat>
          <c:val>
            <c:numRef>
              <c:f>Sheet1!$B$2:$B$6</c:f>
              <c:numCache>
                <c:formatCode>General</c:formatCode>
                <c:ptCount val="5"/>
                <c:pt idx="0">
                  <c:v>53.9</c:v>
                </c:pt>
                <c:pt idx="1">
                  <c:v>54.9</c:v>
                </c:pt>
                <c:pt idx="2">
                  <c:v>44.1</c:v>
                </c:pt>
                <c:pt idx="3">
                  <c:v>57.5</c:v>
                </c:pt>
                <c:pt idx="4">
                  <c:v>54.1</c:v>
                </c:pt>
              </c:numCache>
            </c:numRef>
          </c:val>
          <c:extLst>
            <c:ext xmlns:c16="http://schemas.microsoft.com/office/drawing/2014/chart" uri="{C3380CC4-5D6E-409C-BE32-E72D297353CC}">
              <c16:uniqueId val="{00000000-DAC4-49F9-BC81-6275CC590242}"/>
            </c:ext>
          </c:extLst>
        </c:ser>
        <c:ser>
          <c:idx val="1"/>
          <c:order val="1"/>
          <c:tx>
            <c:strRef>
              <c:f>Sheet1!$C$1</c:f>
              <c:strCache>
                <c:ptCount val="1"/>
                <c:pt idx="0">
                  <c:v>Differentiator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2017</c:v>
                </c:pt>
                <c:pt idx="2">
                  <c:v>2016</c:v>
                </c:pt>
                <c:pt idx="3">
                  <c:v>2015</c:v>
                </c:pt>
                <c:pt idx="4">
                  <c:v>2014</c:v>
                </c:pt>
              </c:numCache>
            </c:numRef>
          </c:cat>
          <c:val>
            <c:numRef>
              <c:f>Sheet1!$C$2:$C$6</c:f>
              <c:numCache>
                <c:formatCode>General</c:formatCode>
                <c:ptCount val="5"/>
                <c:pt idx="0">
                  <c:v>33.1</c:v>
                </c:pt>
                <c:pt idx="1">
                  <c:v>32.6</c:v>
                </c:pt>
                <c:pt idx="2">
                  <c:v>38.700000000000003</c:v>
                </c:pt>
                <c:pt idx="3">
                  <c:v>30.4</c:v>
                </c:pt>
                <c:pt idx="4">
                  <c:v>32.299999999999997</c:v>
                </c:pt>
              </c:numCache>
            </c:numRef>
          </c:val>
          <c:extLst>
            <c:ext xmlns:c16="http://schemas.microsoft.com/office/drawing/2014/chart" uri="{C3380CC4-5D6E-409C-BE32-E72D297353CC}">
              <c16:uniqueId val="{00000001-DAC4-49F9-BC81-6275CC590242}"/>
            </c:ext>
          </c:extLst>
        </c:ser>
        <c:ser>
          <c:idx val="2"/>
          <c:order val="2"/>
          <c:tx>
            <c:strRef>
              <c:f>Sheet1!$D$1</c:f>
              <c:strCache>
                <c:ptCount val="1"/>
                <c:pt idx="0">
                  <c:v>Not Important</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2017</c:v>
                </c:pt>
                <c:pt idx="2">
                  <c:v>2016</c:v>
                </c:pt>
                <c:pt idx="3">
                  <c:v>2015</c:v>
                </c:pt>
                <c:pt idx="4">
                  <c:v>2014</c:v>
                </c:pt>
              </c:numCache>
            </c:numRef>
          </c:cat>
          <c:val>
            <c:numRef>
              <c:f>Sheet1!$D$2:$D$6</c:f>
              <c:numCache>
                <c:formatCode>General</c:formatCode>
                <c:ptCount val="5"/>
                <c:pt idx="0">
                  <c:v>13</c:v>
                </c:pt>
                <c:pt idx="1">
                  <c:v>12.5</c:v>
                </c:pt>
                <c:pt idx="2">
                  <c:v>17.2</c:v>
                </c:pt>
                <c:pt idx="3">
                  <c:v>12.1</c:v>
                </c:pt>
                <c:pt idx="4">
                  <c:v>13.6</c:v>
                </c:pt>
              </c:numCache>
            </c:numRef>
          </c:val>
          <c:extLst>
            <c:ext xmlns:c16="http://schemas.microsoft.com/office/drawing/2014/chart" uri="{C3380CC4-5D6E-409C-BE32-E72D297353CC}">
              <c16:uniqueId val="{00000002-DAC4-49F9-BC81-6275CC590242}"/>
            </c:ext>
          </c:extLst>
        </c:ser>
        <c:dLbls>
          <c:showLegendKey val="0"/>
          <c:showVal val="0"/>
          <c:showCatName val="0"/>
          <c:showSerName val="0"/>
          <c:showPercent val="0"/>
          <c:showBubbleSize val="0"/>
        </c:dLbls>
        <c:gapWidth val="50"/>
        <c:overlap val="100"/>
        <c:axId val="705271816"/>
        <c:axId val="705274112"/>
      </c:barChart>
      <c:catAx>
        <c:axId val="70527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05274112"/>
        <c:crosses val="autoZero"/>
        <c:auto val="1"/>
        <c:lblAlgn val="ctr"/>
        <c:lblOffset val="100"/>
        <c:noMultiLvlLbl val="0"/>
      </c:catAx>
      <c:valAx>
        <c:axId val="705274112"/>
        <c:scaling>
          <c:orientation val="minMax"/>
          <c:max val="100"/>
        </c:scaling>
        <c:delete val="1"/>
        <c:axPos val="l"/>
        <c:numFmt formatCode="General" sourceLinked="1"/>
        <c:majorTickMark val="none"/>
        <c:minorTickMark val="none"/>
        <c:tickLblPos val="nextTo"/>
        <c:crossAx val="705271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blipFill>
      <a:blip xmlns:r="http://schemas.openxmlformats.org/officeDocument/2006/relationships" r:embed="rId3">
        <a:alphaModFix amt="5000"/>
      </a:blip>
      <a:tile tx="0" ty="0" sx="100000" sy="100000" flip="none" algn="tl"/>
    </a:blip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Sheet1!$J$8</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Sheet1!$K$4:$M$4</c:f>
              <c:strCache>
                <c:ptCount val="3"/>
                <c:pt idx="0">
                  <c:v>6 to 50 Employees </c:v>
                </c:pt>
                <c:pt idx="1">
                  <c:v>51-100 Employees </c:v>
                </c:pt>
                <c:pt idx="2">
                  <c:v>101+ Employees </c:v>
                </c:pt>
              </c:strCache>
            </c:strRef>
          </c:cat>
          <c:val>
            <c:numRef>
              <c:f>Sheet1!$K$8:$M$8</c:f>
              <c:numCache>
                <c:formatCode>0%</c:formatCode>
                <c:ptCount val="3"/>
                <c:pt idx="0">
                  <c:v>0.59299999999999997</c:v>
                </c:pt>
                <c:pt idx="1">
                  <c:v>0.82499999999999996</c:v>
                </c:pt>
                <c:pt idx="2">
                  <c:v>0.91700000000000004</c:v>
                </c:pt>
              </c:numCache>
            </c:numRef>
          </c:val>
          <c:extLst>
            <c:ext xmlns:c16="http://schemas.microsoft.com/office/drawing/2014/chart" uri="{C3380CC4-5D6E-409C-BE32-E72D297353CC}">
              <c16:uniqueId val="{00000000-D4E2-4996-AE0F-0B59D922B6B9}"/>
            </c:ext>
          </c:extLst>
        </c:ser>
        <c:ser>
          <c:idx val="1"/>
          <c:order val="1"/>
          <c:tx>
            <c:strRef>
              <c:f>Sheet1!$J$9</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Sheet1!$K$4:$M$4</c:f>
              <c:strCache>
                <c:ptCount val="3"/>
                <c:pt idx="0">
                  <c:v>6 to 50 Employees </c:v>
                </c:pt>
                <c:pt idx="1">
                  <c:v>51-100 Employees </c:v>
                </c:pt>
                <c:pt idx="2">
                  <c:v>101+ Employees </c:v>
                </c:pt>
              </c:strCache>
            </c:strRef>
          </c:cat>
          <c:val>
            <c:numRef>
              <c:f>Sheet1!$K$9:$M$9</c:f>
              <c:numCache>
                <c:formatCode>0%</c:formatCode>
                <c:ptCount val="3"/>
                <c:pt idx="0">
                  <c:v>0.47499999999999998</c:v>
                </c:pt>
                <c:pt idx="1">
                  <c:v>0.66100000000000003</c:v>
                </c:pt>
                <c:pt idx="2">
                  <c:v>0.78900000000000003</c:v>
                </c:pt>
              </c:numCache>
            </c:numRef>
          </c:val>
          <c:extLst>
            <c:ext xmlns:c16="http://schemas.microsoft.com/office/drawing/2014/chart" uri="{C3380CC4-5D6E-409C-BE32-E72D297353CC}">
              <c16:uniqueId val="{00000001-D4E2-4996-AE0F-0B59D922B6B9}"/>
            </c:ext>
          </c:extLst>
        </c:ser>
        <c:ser>
          <c:idx val="2"/>
          <c:order val="2"/>
          <c:tx>
            <c:strRef>
              <c:f>Sheet1!$J$10</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Sheet1!$K$4:$M$4</c:f>
              <c:strCache>
                <c:ptCount val="3"/>
                <c:pt idx="0">
                  <c:v>6 to 50 Employees </c:v>
                </c:pt>
                <c:pt idx="1">
                  <c:v>51-100 Employees </c:v>
                </c:pt>
                <c:pt idx="2">
                  <c:v>101+ Employees </c:v>
                </c:pt>
              </c:strCache>
            </c:strRef>
          </c:cat>
          <c:val>
            <c:numRef>
              <c:f>Sheet1!$K$10:$M$10</c:f>
              <c:numCache>
                <c:formatCode>0%</c:formatCode>
                <c:ptCount val="3"/>
                <c:pt idx="0">
                  <c:v>0.45500000000000002</c:v>
                </c:pt>
                <c:pt idx="1">
                  <c:v>0.63800000000000001</c:v>
                </c:pt>
                <c:pt idx="2">
                  <c:v>0.83599999999999997</c:v>
                </c:pt>
              </c:numCache>
            </c:numRef>
          </c:val>
          <c:extLst>
            <c:ext xmlns:c16="http://schemas.microsoft.com/office/drawing/2014/chart" uri="{C3380CC4-5D6E-409C-BE32-E72D297353CC}">
              <c16:uniqueId val="{00000002-D4E2-4996-AE0F-0B59D922B6B9}"/>
            </c:ext>
          </c:extLst>
        </c:ser>
        <c:ser>
          <c:idx val="3"/>
          <c:order val="3"/>
          <c:tx>
            <c:strRef>
              <c:f>Sheet1!$J$11</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Sheet1!$K$4:$M$4</c:f>
              <c:strCache>
                <c:ptCount val="3"/>
                <c:pt idx="0">
                  <c:v>6 to 50 Employees </c:v>
                </c:pt>
                <c:pt idx="1">
                  <c:v>51-100 Employees </c:v>
                </c:pt>
                <c:pt idx="2">
                  <c:v>101+ Employees </c:v>
                </c:pt>
              </c:strCache>
            </c:strRef>
          </c:cat>
          <c:val>
            <c:numRef>
              <c:f>Sheet1!$K$11:$M$11</c:f>
              <c:numCache>
                <c:formatCode>0%</c:formatCode>
                <c:ptCount val="3"/>
                <c:pt idx="0">
                  <c:v>0.36499999999999999</c:v>
                </c:pt>
                <c:pt idx="1">
                  <c:v>0.60571428571428576</c:v>
                </c:pt>
                <c:pt idx="2">
                  <c:v>0.75826972010178118</c:v>
                </c:pt>
              </c:numCache>
            </c:numRef>
          </c:val>
          <c:extLst>
            <c:ext xmlns:c16="http://schemas.microsoft.com/office/drawing/2014/chart" uri="{C3380CC4-5D6E-409C-BE32-E72D297353CC}">
              <c16:uniqueId val="{00000003-D4E2-4996-AE0F-0B59D922B6B9}"/>
            </c:ext>
          </c:extLst>
        </c:ser>
        <c:dLbls>
          <c:showLegendKey val="0"/>
          <c:showVal val="0"/>
          <c:showCatName val="0"/>
          <c:showSerName val="0"/>
          <c:showPercent val="0"/>
          <c:showBubbleSize val="0"/>
        </c:dLbls>
        <c:gapWidth val="219"/>
        <c:overlap val="-27"/>
        <c:axId val="399557024"/>
        <c:axId val="399555056"/>
      </c:barChart>
      <c:catAx>
        <c:axId val="39955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99555056"/>
        <c:crosses val="autoZero"/>
        <c:auto val="1"/>
        <c:lblAlgn val="ctr"/>
        <c:lblOffset val="100"/>
        <c:noMultiLvlLbl val="0"/>
      </c:catAx>
      <c:valAx>
        <c:axId val="399555056"/>
        <c:scaling>
          <c:orientation val="minMax"/>
        </c:scaling>
        <c:delete val="1"/>
        <c:axPos val="l"/>
        <c:numFmt formatCode="0%" sourceLinked="1"/>
        <c:majorTickMark val="none"/>
        <c:minorTickMark val="none"/>
        <c:tickLblPos val="nextTo"/>
        <c:crossAx val="399557024"/>
        <c:crosses val="autoZero"/>
        <c:crossBetween val="between"/>
      </c:valAx>
      <c:spPr>
        <a:noFill/>
        <a:ln>
          <a:noFill/>
        </a:ln>
        <a:effectLst/>
      </c:spPr>
    </c:plotArea>
    <c:legend>
      <c:legendPos val="r"/>
      <c:layout>
        <c:manualLayout>
          <c:xMode val="edge"/>
          <c:yMode val="edge"/>
          <c:x val="0.9021533721328312"/>
          <c:y val="0.68107676591866817"/>
          <c:w val="6.7653391152192932E-2"/>
          <c:h val="0.2368415386566060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algn="ctr" defTabSz="509174" rtl="0" eaLnBrk="1" latinLnBrk="0" hangingPunct="1">
              <a:defRPr lang="en-US" sz="1600" kern="1200" cap="all" dirty="0" err="1" smtClean="0">
                <a:solidFill>
                  <a:srgbClr val="000000"/>
                </a:solidFill>
                <a:latin typeface="+mn-lt"/>
                <a:ea typeface="+mn-ea"/>
                <a:cs typeface="+mn-cs"/>
              </a:defRPr>
            </a:pPr>
            <a:r>
              <a:rPr lang="en-US" sz="1600" kern="1200" cap="all" dirty="0">
                <a:solidFill>
                  <a:srgbClr val="000000"/>
                </a:solidFill>
                <a:latin typeface="+mn-lt"/>
                <a:ea typeface="+mn-ea"/>
                <a:cs typeface="+mn-cs"/>
              </a:rPr>
              <a:t>CBO PROJECTIONS OF MA Enrollment</a:t>
            </a:r>
          </a:p>
          <a:p>
            <a:pPr marL="0" algn="ctr" defTabSz="509174" rtl="0" eaLnBrk="1" latinLnBrk="0" hangingPunct="1">
              <a:defRPr lang="en-US" sz="1600" kern="1200" cap="all" dirty="0" err="1" smtClean="0">
                <a:solidFill>
                  <a:srgbClr val="000000"/>
                </a:solidFill>
                <a:latin typeface="+mn-lt"/>
                <a:ea typeface="+mn-ea"/>
                <a:cs typeface="+mn-cs"/>
              </a:defRPr>
            </a:pPr>
            <a:endParaRPr lang="en-US" sz="1600" kern="1200" cap="all" dirty="0">
              <a:solidFill>
                <a:srgbClr val="000000"/>
              </a:solidFill>
              <a:latin typeface="+mn-lt"/>
              <a:ea typeface="+mn-ea"/>
              <a:cs typeface="+mn-cs"/>
            </a:endParaRPr>
          </a:p>
          <a:p>
            <a:pPr marL="0" algn="ctr" defTabSz="509174" rtl="0" eaLnBrk="1" latinLnBrk="0" hangingPunct="1">
              <a:defRPr lang="en-US" sz="1600" kern="1200" cap="all" dirty="0" err="1" smtClean="0">
                <a:solidFill>
                  <a:srgbClr val="000000"/>
                </a:solidFill>
                <a:latin typeface="+mn-lt"/>
                <a:ea typeface="+mn-ea"/>
                <a:cs typeface="+mn-cs"/>
              </a:defRPr>
            </a:pPr>
            <a:endParaRPr lang="en-US" sz="1600" kern="1200" cap="all" dirty="0" err="1">
              <a:solidFill>
                <a:srgbClr val="000000"/>
              </a:solidFill>
              <a:latin typeface="+mn-lt"/>
              <a:ea typeface="+mn-ea"/>
              <a:cs typeface="+mn-cs"/>
            </a:endParaRPr>
          </a:p>
        </c:rich>
      </c:tx>
      <c:layout>
        <c:manualLayout>
          <c:xMode val="edge"/>
          <c:yMode val="edge"/>
          <c:x val="0.31238652193523309"/>
          <c:y val="8.9157099130630201E-3"/>
        </c:manualLayout>
      </c:layout>
      <c:overlay val="0"/>
    </c:title>
    <c:autoTitleDeleted val="0"/>
    <c:plotArea>
      <c:layout>
        <c:manualLayout>
          <c:layoutTarget val="inner"/>
          <c:xMode val="edge"/>
          <c:yMode val="edge"/>
          <c:x val="9.6655066113125604E-2"/>
          <c:y val="0.10975787649241983"/>
          <c:w val="0.83841586660523748"/>
          <c:h val="0.74893170659348074"/>
        </c:manualLayout>
      </c:layout>
      <c:barChart>
        <c:barDir val="col"/>
        <c:grouping val="clustered"/>
        <c:varyColors val="0"/>
        <c:ser>
          <c:idx val="0"/>
          <c:order val="0"/>
          <c:tx>
            <c:strRef>
              <c:f>Sheet1!$B$1</c:f>
              <c:strCache>
                <c:ptCount val="1"/>
                <c:pt idx="0">
                  <c:v>MA Enrollment </c:v>
                </c:pt>
              </c:strCache>
            </c:strRef>
          </c:tx>
          <c:spPr>
            <a:solidFill>
              <a:srgbClr val="00A9F6"/>
            </a:solidFill>
            <a:ln>
              <a:noFill/>
            </a:ln>
          </c:spPr>
          <c:invertIfNegative val="0"/>
          <c:dLbls>
            <c:numFmt formatCode="#,##0&quot;M&quot;"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Sheet1!$A$3:$A$15</c:f>
              <c:numCache>
                <c:formatCode>General</c:formatCod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numCache>
            </c:numRef>
          </c:cat>
          <c:val>
            <c:numRef>
              <c:f>Sheet1!$B$3:$B$15</c:f>
              <c:numCache>
                <c:formatCode>General</c:formatCode>
                <c:ptCount val="13"/>
                <c:pt idx="0">
                  <c:v>17</c:v>
                </c:pt>
                <c:pt idx="1">
                  <c:v>18</c:v>
                </c:pt>
                <c:pt idx="2">
                  <c:v>19</c:v>
                </c:pt>
                <c:pt idx="3">
                  <c:v>21</c:v>
                </c:pt>
                <c:pt idx="4">
                  <c:v>22</c:v>
                </c:pt>
                <c:pt idx="5">
                  <c:v>23</c:v>
                </c:pt>
                <c:pt idx="6">
                  <c:v>25</c:v>
                </c:pt>
                <c:pt idx="7">
                  <c:v>26</c:v>
                </c:pt>
                <c:pt idx="8">
                  <c:v>27</c:v>
                </c:pt>
                <c:pt idx="9">
                  <c:v>28</c:v>
                </c:pt>
                <c:pt idx="10">
                  <c:v>29</c:v>
                </c:pt>
                <c:pt idx="11">
                  <c:v>30</c:v>
                </c:pt>
                <c:pt idx="12">
                  <c:v>31</c:v>
                </c:pt>
              </c:numCache>
            </c:numRef>
          </c:val>
          <c:extLst>
            <c:ext xmlns:c16="http://schemas.microsoft.com/office/drawing/2014/chart" uri="{C3380CC4-5D6E-409C-BE32-E72D297353CC}">
              <c16:uniqueId val="{00000000-210F-4C11-B5AC-DB845A7D92DC}"/>
            </c:ext>
          </c:extLst>
        </c:ser>
        <c:dLbls>
          <c:showLegendKey val="0"/>
          <c:showVal val="0"/>
          <c:showCatName val="0"/>
          <c:showSerName val="0"/>
          <c:showPercent val="0"/>
          <c:showBubbleSize val="0"/>
        </c:dLbls>
        <c:gapWidth val="70"/>
        <c:axId val="414330272"/>
        <c:axId val="414330664"/>
      </c:barChart>
      <c:lineChart>
        <c:grouping val="standard"/>
        <c:varyColors val="0"/>
        <c:ser>
          <c:idx val="2"/>
          <c:order val="1"/>
          <c:tx>
            <c:strRef>
              <c:f>Sheet1!$C$1</c:f>
              <c:strCache>
                <c:ptCount val="1"/>
                <c:pt idx="0">
                  <c:v>MA as % Total Medicare Enrollment</c:v>
                </c:pt>
              </c:strCache>
            </c:strRef>
          </c:tx>
          <c:spPr>
            <a:ln>
              <a:solidFill>
                <a:srgbClr val="073857"/>
              </a:solidFill>
            </a:ln>
          </c:spPr>
          <c:marker>
            <c:symbol val="circle"/>
            <c:size val="8"/>
            <c:spPr>
              <a:solidFill>
                <a:srgbClr val="073857"/>
              </a:solidFill>
              <a:ln>
                <a:noFill/>
              </a:ln>
            </c:spPr>
          </c:marker>
          <c:dLbls>
            <c:dLbl>
              <c:idx val="0"/>
              <c:layout>
                <c:manualLayout>
                  <c:x val="-2.5712425811368404E-2"/>
                  <c:y val="7.1074916543624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0F-4C11-B5AC-DB845A7D92DC}"/>
                </c:ext>
              </c:extLst>
            </c:dLbl>
            <c:dLbl>
              <c:idx val="5"/>
              <c:tx>
                <c:rich>
                  <a:bodyPr/>
                  <a:lstStyle/>
                  <a:p>
                    <a:r>
                      <a:rPr lang="en-US" dirty="0">
                        <a:solidFill>
                          <a:schemeClr val="bg1"/>
                        </a:solidFill>
                      </a:rPr>
                      <a:t>37.5%</a:t>
                    </a:r>
                    <a:endParaRPr lang="en-US" dirty="0">
                      <a:solidFill>
                        <a:schemeClr val="tx1"/>
                      </a:solidFill>
                    </a:endParaRP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0F-4C11-B5AC-DB845A7D92DC}"/>
                </c:ext>
              </c:extLst>
            </c:dLbl>
            <c:dLbl>
              <c:idx val="6"/>
              <c:tx>
                <c:rich>
                  <a:bodyPr/>
                  <a:lstStyle/>
                  <a:p>
                    <a:r>
                      <a:rPr lang="en-US" dirty="0">
                        <a:solidFill>
                          <a:schemeClr val="bg1"/>
                        </a:solidFill>
                      </a:rPr>
                      <a:t>37.9%</a:t>
                    </a:r>
                    <a:endParaRPr lang="en-US" dirty="0">
                      <a:solidFill>
                        <a:schemeClr val="tx1"/>
                      </a:solidFill>
                    </a:endParaRP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0F-4C11-B5AC-DB845A7D92DC}"/>
                </c:ext>
              </c:extLst>
            </c:dLbl>
            <c:dLbl>
              <c:idx val="7"/>
              <c:tx>
                <c:rich>
                  <a:bodyPr/>
                  <a:lstStyle/>
                  <a:p>
                    <a:r>
                      <a:rPr lang="en-US"/>
                      <a:t>39.7%</a:t>
                    </a:r>
                    <a:endParaRPr lang="en-US" dirty="0"/>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0F-4C11-B5AC-DB845A7D92DC}"/>
                </c:ext>
              </c:extLst>
            </c:dLbl>
            <c:dLbl>
              <c:idx val="8"/>
              <c:tx>
                <c:rich>
                  <a:bodyPr/>
                  <a:lstStyle/>
                  <a:p>
                    <a:r>
                      <a:rPr lang="en-US"/>
                      <a:t>40.0%</a:t>
                    </a:r>
                    <a:endParaRPr lang="en-US" dirty="0"/>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0F-4C11-B5AC-DB845A7D92DC}"/>
                </c:ext>
              </c:extLst>
            </c:dLbl>
            <c:numFmt formatCode="0.0%" sourceLinked="0"/>
            <c:spPr>
              <a:noFill/>
              <a:ln>
                <a:noFill/>
              </a:ln>
              <a:effectLst/>
            </c:spPr>
            <c:txPr>
              <a:bodyPr rot="-5400000" vert="horz"/>
              <a:lstStyle/>
              <a:p>
                <a:pPr>
                  <a:defRPr sz="1050" b="1">
                    <a:solidFill>
                      <a:schemeClr val="bg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Sheet1!$A$3:$A$15</c:f>
              <c:numCache>
                <c:formatCode>General</c:formatCod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numCache>
            </c:numRef>
          </c:cat>
          <c:val>
            <c:numRef>
              <c:f>Sheet1!$C$3:$C$15</c:f>
              <c:numCache>
                <c:formatCode>0.0%</c:formatCode>
                <c:ptCount val="13"/>
                <c:pt idx="0">
                  <c:v>0.30909090909090908</c:v>
                </c:pt>
                <c:pt idx="1">
                  <c:v>0.31578947368421051</c:v>
                </c:pt>
                <c:pt idx="2">
                  <c:v>0.32758620689655171</c:v>
                </c:pt>
                <c:pt idx="3">
                  <c:v>0.35</c:v>
                </c:pt>
                <c:pt idx="4">
                  <c:v>0.35483870967741937</c:v>
                </c:pt>
                <c:pt idx="5">
                  <c:v>0.36507936507936506</c:v>
                </c:pt>
                <c:pt idx="6">
                  <c:v>0.38461538461538464</c:v>
                </c:pt>
                <c:pt idx="7">
                  <c:v>0.38805970149253732</c:v>
                </c:pt>
                <c:pt idx="8">
                  <c:v>0.39130434782608697</c:v>
                </c:pt>
                <c:pt idx="9">
                  <c:v>0.4</c:v>
                </c:pt>
                <c:pt idx="10">
                  <c:v>0.40277777777777779</c:v>
                </c:pt>
                <c:pt idx="11">
                  <c:v>0.40540540540540543</c:v>
                </c:pt>
                <c:pt idx="12">
                  <c:v>0.40789473684210525</c:v>
                </c:pt>
              </c:numCache>
            </c:numRef>
          </c:val>
          <c:smooth val="0"/>
          <c:extLst>
            <c:ext xmlns:c16="http://schemas.microsoft.com/office/drawing/2014/chart" uri="{C3380CC4-5D6E-409C-BE32-E72D297353CC}">
              <c16:uniqueId val="{00000006-210F-4C11-B5AC-DB845A7D92DC}"/>
            </c:ext>
          </c:extLst>
        </c:ser>
        <c:dLbls>
          <c:showLegendKey val="0"/>
          <c:showVal val="0"/>
          <c:showCatName val="0"/>
          <c:showSerName val="0"/>
          <c:showPercent val="0"/>
          <c:showBubbleSize val="0"/>
        </c:dLbls>
        <c:marker val="1"/>
        <c:smooth val="0"/>
        <c:axId val="414331448"/>
        <c:axId val="414331056"/>
      </c:lineChart>
      <c:catAx>
        <c:axId val="414330272"/>
        <c:scaling>
          <c:orientation val="minMax"/>
        </c:scaling>
        <c:delete val="0"/>
        <c:axPos val="b"/>
        <c:numFmt formatCode="General" sourceLinked="1"/>
        <c:majorTickMark val="none"/>
        <c:minorTickMark val="none"/>
        <c:tickLblPos val="nextTo"/>
        <c:txPr>
          <a:bodyPr rot="0"/>
          <a:lstStyle/>
          <a:p>
            <a:pPr>
              <a:defRPr sz="1200"/>
            </a:pPr>
            <a:endParaRPr lang="en-US"/>
          </a:p>
        </c:txPr>
        <c:crossAx val="414330664"/>
        <c:crosses val="autoZero"/>
        <c:auto val="1"/>
        <c:lblAlgn val="ctr"/>
        <c:lblOffset val="100"/>
        <c:noMultiLvlLbl val="0"/>
      </c:catAx>
      <c:valAx>
        <c:axId val="414330664"/>
        <c:scaling>
          <c:orientation val="minMax"/>
          <c:max val="33"/>
          <c:min val="0"/>
        </c:scaling>
        <c:delete val="0"/>
        <c:axPos val="l"/>
        <c:title>
          <c:tx>
            <c:rich>
              <a:bodyPr rot="-5400000" vert="horz"/>
              <a:lstStyle/>
              <a:p>
                <a:pPr>
                  <a:defRPr sz="1200"/>
                </a:pPr>
                <a:r>
                  <a:rPr lang="en-US" sz="1200" dirty="0"/>
                  <a:t>ENROLLMENT IN MILLIONS</a:t>
                </a:r>
              </a:p>
            </c:rich>
          </c:tx>
          <c:layout>
            <c:manualLayout>
              <c:xMode val="edge"/>
              <c:yMode val="edge"/>
              <c:x val="1.2860945315658177E-2"/>
              <c:y val="0.28496583838342493"/>
            </c:manualLayout>
          </c:layout>
          <c:overlay val="0"/>
        </c:title>
        <c:numFmt formatCode="General" sourceLinked="1"/>
        <c:majorTickMark val="none"/>
        <c:minorTickMark val="none"/>
        <c:tickLblPos val="nextTo"/>
        <c:txPr>
          <a:bodyPr/>
          <a:lstStyle/>
          <a:p>
            <a:pPr>
              <a:defRPr sz="1200"/>
            </a:pPr>
            <a:endParaRPr lang="en-US"/>
          </a:p>
        </c:txPr>
        <c:crossAx val="414330272"/>
        <c:crosses val="autoZero"/>
        <c:crossBetween val="between"/>
      </c:valAx>
      <c:valAx>
        <c:axId val="414331056"/>
        <c:scaling>
          <c:orientation val="minMax"/>
          <c:max val="0.45"/>
          <c:min val="0.2"/>
        </c:scaling>
        <c:delete val="0"/>
        <c:axPos val="r"/>
        <c:numFmt formatCode="0%" sourceLinked="0"/>
        <c:majorTickMark val="none"/>
        <c:minorTickMark val="none"/>
        <c:tickLblPos val="nextTo"/>
        <c:txPr>
          <a:bodyPr/>
          <a:lstStyle/>
          <a:p>
            <a:pPr>
              <a:defRPr sz="1200"/>
            </a:pPr>
            <a:endParaRPr lang="en-US"/>
          </a:p>
        </c:txPr>
        <c:crossAx val="414331448"/>
        <c:crosses val="max"/>
        <c:crossBetween val="between"/>
      </c:valAx>
      <c:catAx>
        <c:axId val="414331448"/>
        <c:scaling>
          <c:orientation val="minMax"/>
        </c:scaling>
        <c:delete val="1"/>
        <c:axPos val="b"/>
        <c:numFmt formatCode="General" sourceLinked="1"/>
        <c:majorTickMark val="out"/>
        <c:minorTickMark val="none"/>
        <c:tickLblPos val="nextTo"/>
        <c:crossAx val="414331056"/>
        <c:crosses val="autoZero"/>
        <c:auto val="1"/>
        <c:lblAlgn val="ctr"/>
        <c:lblOffset val="100"/>
        <c:noMultiLvlLbl val="0"/>
      </c:catAx>
    </c:plotArea>
    <c:legend>
      <c:legendPos val="t"/>
      <c:layout>
        <c:manualLayout>
          <c:xMode val="edge"/>
          <c:yMode val="edge"/>
          <c:x val="0.11862299367831614"/>
          <c:y val="0.94824659922697496"/>
          <c:w val="0.79641505340618868"/>
          <c:h val="4.9127065640955252E-2"/>
        </c:manualLayout>
      </c:layout>
      <c:overlay val="0"/>
      <c:txPr>
        <a:bodyPr/>
        <a:lstStyle/>
        <a:p>
          <a:pPr>
            <a:defRPr sz="1200"/>
          </a:pPr>
          <a:endParaRPr lang="en-US"/>
        </a:p>
      </c:txPr>
    </c:legend>
    <c:plotVisOnly val="1"/>
    <c:dispBlanksAs val="gap"/>
    <c:showDLblsOverMax val="0"/>
  </c:chart>
  <c:txPr>
    <a:bodyPr/>
    <a:lstStyle/>
    <a:p>
      <a:pPr>
        <a:defRPr sz="1600" b="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7014351366352"/>
          <c:y val="3.3339803591712319E-2"/>
          <c:w val="0.81166854290049439"/>
          <c:h val="0.69543466785871422"/>
        </c:manualLayout>
      </c:layout>
      <c:barChart>
        <c:barDir val="col"/>
        <c:grouping val="percentStacked"/>
        <c:varyColors val="0"/>
        <c:ser>
          <c:idx val="1"/>
          <c:order val="0"/>
          <c:tx>
            <c:strRef>
              <c:f>Sheet1!$B$1</c:f>
              <c:strCache>
                <c:ptCount val="1"/>
                <c:pt idx="0">
                  <c:v>Mandatory Dental Benefit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2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Percent of Plans</c:v>
                </c:pt>
                <c:pt idx="1">
                  <c:v>Percent of Enrollees</c:v>
                </c:pt>
              </c:strCache>
            </c:strRef>
          </c:cat>
          <c:val>
            <c:numRef>
              <c:f>Sheet1!$B$2:$B$3</c:f>
              <c:numCache>
                <c:formatCode>0%</c:formatCode>
                <c:ptCount val="2"/>
                <c:pt idx="0">
                  <c:v>0.57163478888487906</c:v>
                </c:pt>
                <c:pt idx="1">
                  <c:v>0.49650251593191203</c:v>
                </c:pt>
              </c:numCache>
            </c:numRef>
          </c:val>
          <c:extLst>
            <c:ext xmlns:c16="http://schemas.microsoft.com/office/drawing/2014/chart" uri="{C3380CC4-5D6E-409C-BE32-E72D297353CC}">
              <c16:uniqueId val="{00000001-7D68-406E-9BCF-B6D42EC336E2}"/>
            </c:ext>
          </c:extLst>
        </c:ser>
        <c:ser>
          <c:idx val="2"/>
          <c:order val="1"/>
          <c:tx>
            <c:strRef>
              <c:f>Sheet1!$C$1</c:f>
              <c:strCache>
                <c:ptCount val="1"/>
                <c:pt idx="0">
                  <c:v>Optional Dental Benefit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Percent of Plans</c:v>
                </c:pt>
                <c:pt idx="1">
                  <c:v>Percent of Enrollees</c:v>
                </c:pt>
              </c:strCache>
            </c:strRef>
          </c:cat>
          <c:val>
            <c:numRef>
              <c:f>Sheet1!$C$2:$C$3</c:f>
              <c:numCache>
                <c:formatCode>0%</c:formatCode>
                <c:ptCount val="2"/>
                <c:pt idx="0">
                  <c:v>0.11476001443522194</c:v>
                </c:pt>
                <c:pt idx="1">
                  <c:v>0.13037637365569557</c:v>
                </c:pt>
              </c:numCache>
            </c:numRef>
          </c:val>
          <c:extLst>
            <c:ext xmlns:c16="http://schemas.microsoft.com/office/drawing/2014/chart" uri="{C3380CC4-5D6E-409C-BE32-E72D297353CC}">
              <c16:uniqueId val="{00000002-7D68-406E-9BCF-B6D42EC336E2}"/>
            </c:ext>
          </c:extLst>
        </c:ser>
        <c:ser>
          <c:idx val="0"/>
          <c:order val="2"/>
          <c:tx>
            <c:strRef>
              <c:f>Sheet1!$D$1</c:f>
              <c:strCache>
                <c:ptCount val="1"/>
                <c:pt idx="0">
                  <c:v>No Dental Benefit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Percent of Plans</c:v>
                </c:pt>
                <c:pt idx="1">
                  <c:v>Percent of Enrollees</c:v>
                </c:pt>
              </c:strCache>
            </c:strRef>
          </c:cat>
          <c:val>
            <c:numRef>
              <c:f>Sheet1!$D$2:$D$3</c:f>
              <c:numCache>
                <c:formatCode>0%</c:formatCode>
                <c:ptCount val="2"/>
                <c:pt idx="0">
                  <c:v>0.31360519667989895</c:v>
                </c:pt>
                <c:pt idx="1">
                  <c:v>0.37312111041239199</c:v>
                </c:pt>
              </c:numCache>
            </c:numRef>
          </c:val>
          <c:extLst>
            <c:ext xmlns:c16="http://schemas.microsoft.com/office/drawing/2014/chart" uri="{C3380CC4-5D6E-409C-BE32-E72D297353CC}">
              <c16:uniqueId val="{00000000-D7D3-4622-AAA7-D4D9586A7A58}"/>
            </c:ext>
          </c:extLst>
        </c:ser>
        <c:dLbls>
          <c:showLegendKey val="0"/>
          <c:showVal val="1"/>
          <c:showCatName val="0"/>
          <c:showSerName val="0"/>
          <c:showPercent val="0"/>
          <c:showBubbleSize val="0"/>
        </c:dLbls>
        <c:gapWidth val="50"/>
        <c:overlap val="100"/>
        <c:axId val="416716016"/>
        <c:axId val="416716408"/>
      </c:barChart>
      <c:catAx>
        <c:axId val="416716016"/>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en-US"/>
          </a:p>
        </c:txPr>
        <c:crossAx val="416716408"/>
        <c:crosses val="autoZero"/>
        <c:auto val="1"/>
        <c:lblAlgn val="ctr"/>
        <c:lblOffset val="100"/>
        <c:noMultiLvlLbl val="0"/>
      </c:catAx>
      <c:valAx>
        <c:axId val="416716408"/>
        <c:scaling>
          <c:orientation val="minMax"/>
          <c:max val="1"/>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lgn="ctr" rtl="0">
              <a:defRPr lang="en-US" sz="1197" b="0" i="0" u="none" strike="noStrike" kern="1200" baseline="0">
                <a:solidFill>
                  <a:schemeClr val="tx1"/>
                </a:solidFill>
                <a:latin typeface="+mn-lt"/>
                <a:ea typeface="+mn-ea"/>
                <a:cs typeface="+mn-cs"/>
              </a:defRPr>
            </a:pPr>
            <a:endParaRPr lang="en-US"/>
          </a:p>
        </c:txPr>
        <c:crossAx val="416716016"/>
        <c:crosses val="autoZero"/>
        <c:crossBetween val="between"/>
      </c:valAx>
      <c:spPr>
        <a:noFill/>
        <a:ln>
          <a:noFill/>
        </a:ln>
        <a:effectLst/>
      </c:spPr>
    </c:plotArea>
    <c:legend>
      <c:legendPos val="b"/>
      <c:layout>
        <c:manualLayout>
          <c:xMode val="edge"/>
          <c:yMode val="edge"/>
          <c:x val="0.18116205028045712"/>
          <c:y val="0.82386587771203146"/>
          <c:w val="0.72952862873319835"/>
          <c:h val="5.7295836880580313E-2"/>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983814523184599E-2"/>
          <c:y val="0.16484444444444443"/>
          <c:w val="0.72191272965879261"/>
          <c:h val="0.73205214348206471"/>
        </c:manualLayout>
      </c:layout>
      <c:barChart>
        <c:barDir val="col"/>
        <c:grouping val="stacked"/>
        <c:varyColors val="0"/>
        <c:ser>
          <c:idx val="0"/>
          <c:order val="0"/>
          <c:tx>
            <c:strRef>
              <c:f>Sheet1!$B$80</c:f>
              <c:strCache>
                <c:ptCount val="1"/>
                <c:pt idx="0">
                  <c:v>SADP Group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Sheet1!$A$81:$A$88</c:f>
              <c:numCache>
                <c:formatCode>General</c:formatCode>
                <c:ptCount val="8"/>
                <c:pt idx="0">
                  <c:v>2010</c:v>
                </c:pt>
                <c:pt idx="1">
                  <c:v>2011</c:v>
                </c:pt>
                <c:pt idx="2">
                  <c:v>2012</c:v>
                </c:pt>
                <c:pt idx="3">
                  <c:v>2013</c:v>
                </c:pt>
                <c:pt idx="4">
                  <c:v>2014</c:v>
                </c:pt>
                <c:pt idx="5">
                  <c:v>2015</c:v>
                </c:pt>
                <c:pt idx="6">
                  <c:v>2016</c:v>
                </c:pt>
                <c:pt idx="7">
                  <c:v>2017</c:v>
                </c:pt>
              </c:numCache>
            </c:numRef>
          </c:cat>
          <c:val>
            <c:numRef>
              <c:f>Sheet1!$B$81:$B$88</c:f>
              <c:numCache>
                <c:formatCode>0.0%</c:formatCode>
                <c:ptCount val="8"/>
                <c:pt idx="0">
                  <c:v>0.94599999999999995</c:v>
                </c:pt>
                <c:pt idx="1">
                  <c:v>0.97199999999999998</c:v>
                </c:pt>
                <c:pt idx="2">
                  <c:v>0.94099999999999995</c:v>
                </c:pt>
                <c:pt idx="3">
                  <c:v>0.90800000000000003</c:v>
                </c:pt>
                <c:pt idx="4">
                  <c:v>0.91900000000000004</c:v>
                </c:pt>
                <c:pt idx="5">
                  <c:v>0.91857959661432131</c:v>
                </c:pt>
                <c:pt idx="6">
                  <c:v>0.9</c:v>
                </c:pt>
                <c:pt idx="7">
                  <c:v>0.90900000000000003</c:v>
                </c:pt>
              </c:numCache>
            </c:numRef>
          </c:val>
          <c:extLst>
            <c:ext xmlns:c16="http://schemas.microsoft.com/office/drawing/2014/chart" uri="{C3380CC4-5D6E-409C-BE32-E72D297353CC}">
              <c16:uniqueId val="{00000000-8EB1-4785-AC7F-AECC09A9F2C4}"/>
            </c:ext>
          </c:extLst>
        </c:ser>
        <c:ser>
          <c:idx val="1"/>
          <c:order val="2"/>
          <c:tx>
            <c:strRef>
              <c:f>Sheet1!$D$80</c:f>
              <c:strCache>
                <c:ptCount val="1"/>
                <c:pt idx="0">
                  <c:v>SADP Individual</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EB1-4785-AC7F-AECC09A9F2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Sheet1!$A$81:$A$88</c:f>
              <c:numCache>
                <c:formatCode>General</c:formatCode>
                <c:ptCount val="8"/>
                <c:pt idx="0">
                  <c:v>2010</c:v>
                </c:pt>
                <c:pt idx="1">
                  <c:v>2011</c:v>
                </c:pt>
                <c:pt idx="2">
                  <c:v>2012</c:v>
                </c:pt>
                <c:pt idx="3">
                  <c:v>2013</c:v>
                </c:pt>
                <c:pt idx="4">
                  <c:v>2014</c:v>
                </c:pt>
                <c:pt idx="5">
                  <c:v>2015</c:v>
                </c:pt>
                <c:pt idx="6">
                  <c:v>2016</c:v>
                </c:pt>
                <c:pt idx="7">
                  <c:v>2017</c:v>
                </c:pt>
              </c:numCache>
            </c:numRef>
          </c:cat>
          <c:val>
            <c:numRef>
              <c:f>Sheet1!$D$81:$D$88</c:f>
              <c:numCache>
                <c:formatCode>0.0%</c:formatCode>
                <c:ptCount val="8"/>
                <c:pt idx="0">
                  <c:v>3.5999999999999997E-2</c:v>
                </c:pt>
                <c:pt idx="1">
                  <c:v>2.4E-2</c:v>
                </c:pt>
                <c:pt idx="2">
                  <c:v>5.3999999999999999E-2</c:v>
                </c:pt>
                <c:pt idx="3">
                  <c:v>8.1000000000000003E-2</c:v>
                </c:pt>
                <c:pt idx="4">
                  <c:v>7.1999999999999995E-2</c:v>
                </c:pt>
                <c:pt idx="5">
                  <c:v>7.0057443370608513E-2</c:v>
                </c:pt>
                <c:pt idx="6">
                  <c:v>7.1215873973680593E-2</c:v>
                </c:pt>
                <c:pt idx="7">
                  <c:v>8.3505129352474589E-2</c:v>
                </c:pt>
              </c:numCache>
            </c:numRef>
          </c:val>
          <c:extLst>
            <c:ext xmlns:c16="http://schemas.microsoft.com/office/drawing/2014/chart" uri="{C3380CC4-5D6E-409C-BE32-E72D297353CC}">
              <c16:uniqueId val="{00000002-8EB1-4785-AC7F-AECC09A9F2C4}"/>
            </c:ext>
          </c:extLst>
        </c:ser>
        <c:ser>
          <c:idx val="2"/>
          <c:order val="3"/>
          <c:tx>
            <c:strRef>
              <c:f>Sheet1!$E$80</c:f>
              <c:strCache>
                <c:ptCount val="1"/>
                <c:pt idx="0">
                  <c:v>Medical Rider</c:v>
                </c:pt>
              </c:strCache>
            </c:strRef>
          </c:tx>
          <c:spPr>
            <a:solidFill>
              <a:schemeClr val="accent3"/>
            </a:solidFill>
            <a:ln>
              <a:noFill/>
            </a:ln>
            <a:effectLst/>
          </c:spPr>
          <c:invertIfNegative val="0"/>
          <c:dLbls>
            <c:dLbl>
              <c:idx val="0"/>
              <c:layout>
                <c:manualLayout>
                  <c:x val="0"/>
                  <c:y val="-3.4900285144947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B1-4785-AC7F-AECC09A9F2C4}"/>
                </c:ext>
              </c:extLst>
            </c:dLbl>
            <c:dLbl>
              <c:idx val="1"/>
              <c:layout>
                <c:manualLayout>
                  <c:x val="0"/>
                  <c:y val="-2.8356481680270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B1-4785-AC7F-AECC09A9F2C4}"/>
                </c:ext>
              </c:extLst>
            </c:dLbl>
            <c:dLbl>
              <c:idx val="2"/>
              <c:layout>
                <c:manualLayout>
                  <c:x val="0"/>
                  <c:y val="-2.3993946037151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B1-4785-AC7F-AECC09A9F2C4}"/>
                </c:ext>
              </c:extLst>
            </c:dLbl>
            <c:dLbl>
              <c:idx val="3"/>
              <c:layout>
                <c:manualLayout>
                  <c:x val="1.4940847771937253E-3"/>
                  <c:y val="-2.8356481680270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B1-4785-AC7F-AECC09A9F2C4}"/>
                </c:ext>
              </c:extLst>
            </c:dLbl>
            <c:dLbl>
              <c:idx val="4"/>
              <c:layout>
                <c:manualLayout>
                  <c:x val="-5.4782475645269834E-17"/>
                  <c:y val="-2.8356481680270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B1-4785-AC7F-AECC09A9F2C4}"/>
                </c:ext>
              </c:extLst>
            </c:dLbl>
            <c:dLbl>
              <c:idx val="5"/>
              <c:layout>
                <c:manualLayout>
                  <c:x val="1.4940847771937253E-3"/>
                  <c:y val="-3.0537749501829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B1-4785-AC7F-AECC09A9F2C4}"/>
                </c:ext>
              </c:extLst>
            </c:dLbl>
            <c:dLbl>
              <c:idx val="6"/>
              <c:layout>
                <c:manualLayout>
                  <c:x val="-1.0956495129053967E-16"/>
                  <c:y val="-4.1444088609625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B1-4785-AC7F-AECC09A9F2C4}"/>
                </c:ext>
              </c:extLst>
            </c:dLbl>
            <c:dLbl>
              <c:idx val="7"/>
              <c:layout>
                <c:manualLayout>
                  <c:x val="-1.4940847771937253E-3"/>
                  <c:y val="-3.0537749501829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B1-4785-AC7F-AECC09A9F2C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Sheet1!$A$81:$A$88</c:f>
              <c:numCache>
                <c:formatCode>General</c:formatCode>
                <c:ptCount val="8"/>
                <c:pt idx="0">
                  <c:v>2010</c:v>
                </c:pt>
                <c:pt idx="1">
                  <c:v>2011</c:v>
                </c:pt>
                <c:pt idx="2">
                  <c:v>2012</c:v>
                </c:pt>
                <c:pt idx="3">
                  <c:v>2013</c:v>
                </c:pt>
                <c:pt idx="4">
                  <c:v>2014</c:v>
                </c:pt>
                <c:pt idx="5">
                  <c:v>2015</c:v>
                </c:pt>
                <c:pt idx="6">
                  <c:v>2016</c:v>
                </c:pt>
                <c:pt idx="7">
                  <c:v>2017</c:v>
                </c:pt>
              </c:numCache>
            </c:numRef>
          </c:cat>
          <c:val>
            <c:numRef>
              <c:f>Sheet1!$E$81:$E$88</c:f>
              <c:numCache>
                <c:formatCode>0.0%</c:formatCode>
                <c:ptCount val="8"/>
                <c:pt idx="0">
                  <c:v>1.0999999999999999E-2</c:v>
                </c:pt>
                <c:pt idx="1">
                  <c:v>6.0000000000000001E-3</c:v>
                </c:pt>
                <c:pt idx="2">
                  <c:v>4.0000000000000001E-3</c:v>
                </c:pt>
                <c:pt idx="3">
                  <c:v>6.0000000000000001E-3</c:v>
                </c:pt>
                <c:pt idx="4">
                  <c:v>9.0799999999999995E-3</c:v>
                </c:pt>
                <c:pt idx="5">
                  <c:v>1.1362960015069859E-2</c:v>
                </c:pt>
                <c:pt idx="6">
                  <c:v>2.8774295320610776E-2</c:v>
                </c:pt>
                <c:pt idx="7">
                  <c:v>7.4062689869257587E-3</c:v>
                </c:pt>
              </c:numCache>
            </c:numRef>
          </c:val>
          <c:extLst>
            <c:ext xmlns:c16="http://schemas.microsoft.com/office/drawing/2014/chart" uri="{C3380CC4-5D6E-409C-BE32-E72D297353CC}">
              <c16:uniqueId val="{0000000B-8EB1-4785-AC7F-AECC09A9F2C4}"/>
            </c:ext>
          </c:extLst>
        </c:ser>
        <c:ser>
          <c:idx val="3"/>
          <c:order val="4"/>
          <c:tx>
            <c:strRef>
              <c:f>Sheet1!$F$80</c:f>
              <c:strCache>
                <c:ptCount val="1"/>
                <c:pt idx="0">
                  <c:v>Other</c:v>
                </c:pt>
              </c:strCache>
            </c:strRef>
          </c:tx>
          <c:spPr>
            <a:solidFill>
              <a:schemeClr val="accent4"/>
            </a:solidFill>
            <a:ln>
              <a:noFill/>
            </a:ln>
            <a:effectLst/>
          </c:spPr>
          <c:invertIfNegative val="0"/>
          <c:cat>
            <c:numRef>
              <c:f>Sheet1!$A$81:$A$88</c:f>
              <c:numCache>
                <c:formatCode>General</c:formatCode>
                <c:ptCount val="8"/>
                <c:pt idx="0">
                  <c:v>2010</c:v>
                </c:pt>
                <c:pt idx="1">
                  <c:v>2011</c:v>
                </c:pt>
                <c:pt idx="2">
                  <c:v>2012</c:v>
                </c:pt>
                <c:pt idx="3">
                  <c:v>2013</c:v>
                </c:pt>
                <c:pt idx="4">
                  <c:v>2014</c:v>
                </c:pt>
                <c:pt idx="5">
                  <c:v>2015</c:v>
                </c:pt>
                <c:pt idx="6">
                  <c:v>2016</c:v>
                </c:pt>
                <c:pt idx="7">
                  <c:v>2017</c:v>
                </c:pt>
              </c:numCache>
            </c:numRef>
          </c:cat>
          <c:val>
            <c:numRef>
              <c:f>Sheet1!$F$81:$F$88</c:f>
              <c:numCache>
                <c:formatCode>0.0%</c:formatCode>
                <c:ptCount val="8"/>
                <c:pt idx="0">
                  <c:v>7.0000000000000001E-3</c:v>
                </c:pt>
                <c:pt idx="1">
                  <c:v>0</c:v>
                </c:pt>
                <c:pt idx="2">
                  <c:v>1E-3</c:v>
                </c:pt>
                <c:pt idx="3">
                  <c:v>6.0000000000000001E-3</c:v>
                </c:pt>
                <c:pt idx="4">
                  <c:v>0</c:v>
                </c:pt>
                <c:pt idx="5">
                  <c:v>0</c:v>
                </c:pt>
                <c:pt idx="6">
                  <c:v>3.2995868400616262E-4</c:v>
                </c:pt>
                <c:pt idx="7">
                  <c:v>0</c:v>
                </c:pt>
              </c:numCache>
            </c:numRef>
          </c:val>
          <c:extLst>
            <c:ext xmlns:c16="http://schemas.microsoft.com/office/drawing/2014/chart" uri="{C3380CC4-5D6E-409C-BE32-E72D297353CC}">
              <c16:uniqueId val="{0000000C-8EB1-4785-AC7F-AECC09A9F2C4}"/>
            </c:ext>
          </c:extLst>
        </c:ser>
        <c:dLbls>
          <c:showLegendKey val="0"/>
          <c:showVal val="0"/>
          <c:showCatName val="0"/>
          <c:showSerName val="0"/>
          <c:showPercent val="0"/>
          <c:showBubbleSize val="0"/>
        </c:dLbls>
        <c:gapWidth val="50"/>
        <c:overlap val="100"/>
        <c:axId val="670417664"/>
        <c:axId val="670417992"/>
        <c:extLst>
          <c:ext xmlns:c15="http://schemas.microsoft.com/office/drawing/2012/chart" uri="{02D57815-91ED-43cb-92C2-25804820EDAC}">
            <c15:filteredBarSeries>
              <c15:ser>
                <c:idx val="4"/>
                <c:order val="1"/>
                <c:tx>
                  <c:strRef>
                    <c:extLst>
                      <c:ext uri="{02D57815-91ED-43cb-92C2-25804820EDAC}">
                        <c15:formulaRef>
                          <c15:sqref>Sheet1!$C$80</c15:sqref>
                        </c15:formulaRef>
                      </c:ext>
                    </c:extLst>
                    <c:strCache>
                      <c:ptCount val="1"/>
                      <c:pt idx="0">
                        <c:v>Small Group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Sheet1!$A$81:$A$88</c15:sqref>
                        </c15:formulaRef>
                      </c:ext>
                    </c:extLst>
                    <c:numCache>
                      <c:formatCode>General</c:formatCode>
                      <c:ptCount val="8"/>
                      <c:pt idx="0">
                        <c:v>2010</c:v>
                      </c:pt>
                      <c:pt idx="1">
                        <c:v>2011</c:v>
                      </c:pt>
                      <c:pt idx="2">
                        <c:v>2012</c:v>
                      </c:pt>
                      <c:pt idx="3">
                        <c:v>2013</c:v>
                      </c:pt>
                      <c:pt idx="4">
                        <c:v>2014</c:v>
                      </c:pt>
                      <c:pt idx="5">
                        <c:v>2015</c:v>
                      </c:pt>
                      <c:pt idx="6">
                        <c:v>2016</c:v>
                      </c:pt>
                      <c:pt idx="7">
                        <c:v>2017</c:v>
                      </c:pt>
                    </c:numCache>
                  </c:numRef>
                </c:cat>
                <c:val>
                  <c:numRef>
                    <c:extLst>
                      <c:ext uri="{02D57815-91ED-43cb-92C2-25804820EDAC}">
                        <c15:formulaRef>
                          <c15:sqref>Sheet1!$C$81:$C$88</c15:sqref>
                        </c15:formulaRef>
                      </c:ext>
                    </c:extLst>
                    <c:numCache>
                      <c:formatCode>General</c:formatCode>
                      <c:ptCount val="8"/>
                      <c:pt idx="6" formatCode="0.0%">
                        <c:v>0.12111963858033931</c:v>
                      </c:pt>
                      <c:pt idx="7" formatCode="0.0%">
                        <c:v>5.283493558770571E-2</c:v>
                      </c:pt>
                    </c:numCache>
                  </c:numRef>
                </c:val>
                <c:extLst>
                  <c:ext xmlns:c16="http://schemas.microsoft.com/office/drawing/2014/chart" uri="{C3380CC4-5D6E-409C-BE32-E72D297353CC}">
                    <c16:uniqueId val="{0000000D-8EB1-4785-AC7F-AECC09A9F2C4}"/>
                  </c:ext>
                </c:extLst>
              </c15:ser>
            </c15:filteredBarSeries>
          </c:ext>
        </c:extLst>
      </c:barChart>
      <c:catAx>
        <c:axId val="67041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70417992"/>
        <c:crosses val="autoZero"/>
        <c:auto val="1"/>
        <c:lblAlgn val="ctr"/>
        <c:lblOffset val="100"/>
        <c:noMultiLvlLbl val="0"/>
      </c:catAx>
      <c:valAx>
        <c:axId val="670417992"/>
        <c:scaling>
          <c:orientation val="minMax"/>
          <c:max val="1"/>
          <c:min val="0"/>
        </c:scaling>
        <c:delete val="1"/>
        <c:axPos val="l"/>
        <c:numFmt formatCode="0.0%" sourceLinked="1"/>
        <c:majorTickMark val="out"/>
        <c:minorTickMark val="none"/>
        <c:tickLblPos val="nextTo"/>
        <c:crossAx val="67041766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0745208290638315"/>
          <c:y val="0.31432222238272056"/>
          <c:w val="0.19254790026246718"/>
          <c:h val="0.4287926509186351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Sheet1!$B$67</c:f>
              <c:strCache>
                <c:ptCount val="1"/>
                <c:pt idx="0">
                  <c:v>Employer pays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Sheet1!$A$68:$A$75</c:f>
              <c:numCache>
                <c:formatCode>General</c:formatCode>
                <c:ptCount val="8"/>
                <c:pt idx="0">
                  <c:v>2010</c:v>
                </c:pt>
                <c:pt idx="1">
                  <c:v>2011</c:v>
                </c:pt>
                <c:pt idx="2">
                  <c:v>2012</c:v>
                </c:pt>
                <c:pt idx="3">
                  <c:v>2013</c:v>
                </c:pt>
                <c:pt idx="4">
                  <c:v>2014</c:v>
                </c:pt>
                <c:pt idx="5">
                  <c:v>2015</c:v>
                </c:pt>
                <c:pt idx="6">
                  <c:v>2016</c:v>
                </c:pt>
                <c:pt idx="7">
                  <c:v>2017</c:v>
                </c:pt>
              </c:numCache>
            </c:numRef>
          </c:cat>
          <c:val>
            <c:numRef>
              <c:f>Sheet1!$B$68:$B$75</c:f>
              <c:numCache>
                <c:formatCode>0.0%</c:formatCode>
                <c:ptCount val="8"/>
                <c:pt idx="0">
                  <c:v>0.223</c:v>
                </c:pt>
                <c:pt idx="1">
                  <c:v>0.10299999999999999</c:v>
                </c:pt>
                <c:pt idx="2">
                  <c:v>9.0999999999999998E-2</c:v>
                </c:pt>
                <c:pt idx="3">
                  <c:v>5.3999999999999999E-2</c:v>
                </c:pt>
                <c:pt idx="4">
                  <c:v>6.5000000000000002E-2</c:v>
                </c:pt>
                <c:pt idx="5">
                  <c:v>6.9752606499160902E-2</c:v>
                </c:pt>
                <c:pt idx="6">
                  <c:v>6.4070715751629939E-2</c:v>
                </c:pt>
                <c:pt idx="7">
                  <c:v>7.0955256211732654E-2</c:v>
                </c:pt>
              </c:numCache>
            </c:numRef>
          </c:val>
          <c:extLst>
            <c:ext xmlns:c16="http://schemas.microsoft.com/office/drawing/2014/chart" uri="{C3380CC4-5D6E-409C-BE32-E72D297353CC}">
              <c16:uniqueId val="{00000000-8627-43EA-804A-037C0DAFA9CD}"/>
            </c:ext>
          </c:extLst>
        </c:ser>
        <c:ser>
          <c:idx val="1"/>
          <c:order val="1"/>
          <c:tx>
            <c:strRef>
              <c:f>Sheet1!$C$67</c:f>
              <c:strCache>
                <c:ptCount val="1"/>
                <c:pt idx="0">
                  <c:v>Employee &amp; Employer share cost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Sheet1!$A$68:$A$75</c:f>
              <c:numCache>
                <c:formatCode>General</c:formatCode>
                <c:ptCount val="8"/>
                <c:pt idx="0">
                  <c:v>2010</c:v>
                </c:pt>
                <c:pt idx="1">
                  <c:v>2011</c:v>
                </c:pt>
                <c:pt idx="2">
                  <c:v>2012</c:v>
                </c:pt>
                <c:pt idx="3">
                  <c:v>2013</c:v>
                </c:pt>
                <c:pt idx="4">
                  <c:v>2014</c:v>
                </c:pt>
                <c:pt idx="5">
                  <c:v>2015</c:v>
                </c:pt>
                <c:pt idx="6">
                  <c:v>2016</c:v>
                </c:pt>
                <c:pt idx="7">
                  <c:v>2017</c:v>
                </c:pt>
              </c:numCache>
            </c:numRef>
          </c:cat>
          <c:val>
            <c:numRef>
              <c:f>Sheet1!$C$68:$C$75</c:f>
              <c:numCache>
                <c:formatCode>0.0%</c:formatCode>
                <c:ptCount val="8"/>
                <c:pt idx="0">
                  <c:v>0.67400000000000004</c:v>
                </c:pt>
                <c:pt idx="1">
                  <c:v>0.66100000000000003</c:v>
                </c:pt>
                <c:pt idx="2">
                  <c:v>0.67100000000000004</c:v>
                </c:pt>
                <c:pt idx="3">
                  <c:v>0.72699999999999998</c:v>
                </c:pt>
                <c:pt idx="4">
                  <c:v>0.7</c:v>
                </c:pt>
                <c:pt idx="5">
                  <c:v>0.70505166200684466</c:v>
                </c:pt>
                <c:pt idx="6">
                  <c:v>0.6374079769801998</c:v>
                </c:pt>
                <c:pt idx="7">
                  <c:v>0.65285943726507634</c:v>
                </c:pt>
              </c:numCache>
            </c:numRef>
          </c:val>
          <c:extLst>
            <c:ext xmlns:c16="http://schemas.microsoft.com/office/drawing/2014/chart" uri="{C3380CC4-5D6E-409C-BE32-E72D297353CC}">
              <c16:uniqueId val="{00000001-8627-43EA-804A-037C0DAFA9CD}"/>
            </c:ext>
          </c:extLst>
        </c:ser>
        <c:ser>
          <c:idx val="2"/>
          <c:order val="2"/>
          <c:tx>
            <c:strRef>
              <c:f>Sheet1!$D$67</c:f>
              <c:strCache>
                <c:ptCount val="1"/>
                <c:pt idx="0">
                  <c:v>Employee pays all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Sheet1!$A$68:$A$75</c:f>
              <c:numCache>
                <c:formatCode>General</c:formatCode>
                <c:ptCount val="8"/>
                <c:pt idx="0">
                  <c:v>2010</c:v>
                </c:pt>
                <c:pt idx="1">
                  <c:v>2011</c:v>
                </c:pt>
                <c:pt idx="2">
                  <c:v>2012</c:v>
                </c:pt>
                <c:pt idx="3">
                  <c:v>2013</c:v>
                </c:pt>
                <c:pt idx="4">
                  <c:v>2014</c:v>
                </c:pt>
                <c:pt idx="5">
                  <c:v>2015</c:v>
                </c:pt>
                <c:pt idx="6">
                  <c:v>2016</c:v>
                </c:pt>
                <c:pt idx="7">
                  <c:v>2017</c:v>
                </c:pt>
              </c:numCache>
            </c:numRef>
          </c:cat>
          <c:val>
            <c:numRef>
              <c:f>Sheet1!$D$68:$D$75</c:f>
              <c:numCache>
                <c:formatCode>0.0%</c:formatCode>
                <c:ptCount val="8"/>
                <c:pt idx="0">
                  <c:v>0.10299999999999999</c:v>
                </c:pt>
                <c:pt idx="1">
                  <c:v>0.23599999999999999</c:v>
                </c:pt>
                <c:pt idx="2">
                  <c:v>0.23799999999999999</c:v>
                </c:pt>
                <c:pt idx="3">
                  <c:v>0.22</c:v>
                </c:pt>
                <c:pt idx="4">
                  <c:v>0.23499999999999999</c:v>
                </c:pt>
                <c:pt idx="5">
                  <c:v>0.22519573149399408</c:v>
                </c:pt>
                <c:pt idx="6">
                  <c:v>0.29852130726817</c:v>
                </c:pt>
                <c:pt idx="7">
                  <c:v>0.27618530652319079</c:v>
                </c:pt>
              </c:numCache>
            </c:numRef>
          </c:val>
          <c:extLst>
            <c:ext xmlns:c16="http://schemas.microsoft.com/office/drawing/2014/chart" uri="{C3380CC4-5D6E-409C-BE32-E72D297353CC}">
              <c16:uniqueId val="{00000002-8627-43EA-804A-037C0DAFA9CD}"/>
            </c:ext>
          </c:extLst>
        </c:ser>
        <c:dLbls>
          <c:showLegendKey val="0"/>
          <c:showVal val="0"/>
          <c:showCatName val="0"/>
          <c:showSerName val="0"/>
          <c:showPercent val="0"/>
          <c:showBubbleSize val="0"/>
        </c:dLbls>
        <c:gapWidth val="50"/>
        <c:overlap val="100"/>
        <c:axId val="670417664"/>
        <c:axId val="670417992"/>
      </c:barChart>
      <c:catAx>
        <c:axId val="67041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417992"/>
        <c:crosses val="autoZero"/>
        <c:auto val="1"/>
        <c:lblAlgn val="ctr"/>
        <c:lblOffset val="100"/>
        <c:noMultiLvlLbl val="0"/>
      </c:catAx>
      <c:valAx>
        <c:axId val="670417992"/>
        <c:scaling>
          <c:orientation val="minMax"/>
          <c:max val="1"/>
        </c:scaling>
        <c:delete val="1"/>
        <c:axPos val="l"/>
        <c:numFmt formatCode="0.0%" sourceLinked="1"/>
        <c:majorTickMark val="none"/>
        <c:minorTickMark val="none"/>
        <c:tickLblPos val="nextTo"/>
        <c:crossAx val="670417664"/>
        <c:crosses val="autoZero"/>
        <c:crossBetween val="between"/>
      </c:valAx>
      <c:spPr>
        <a:noFill/>
        <a:ln>
          <a:noFill/>
        </a:ln>
        <a:effectLst/>
      </c:spPr>
    </c:plotArea>
    <c:legend>
      <c:legendPos val="b"/>
      <c:layout>
        <c:manualLayout>
          <c:xMode val="edge"/>
          <c:yMode val="edge"/>
          <c:x val="4.4031058617672793E-2"/>
          <c:y val="0.91255770064288277"/>
          <c:w val="0.92027099737532791"/>
          <c:h val="5.966463648652436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Commercial Dental Benefits by Plan Type</a:t>
            </a:r>
          </a:p>
        </c:rich>
      </c:tx>
      <c:overlay val="0"/>
    </c:title>
    <c:autoTitleDeleted val="0"/>
    <c:plotArea>
      <c:layout>
        <c:manualLayout>
          <c:layoutTarget val="inner"/>
          <c:xMode val="edge"/>
          <c:yMode val="edge"/>
          <c:x val="3.0555555555555582E-2"/>
          <c:y val="0.14351851851851852"/>
          <c:w val="0.8106953931646822"/>
          <c:h val="0.70610710119568387"/>
        </c:manualLayout>
      </c:layout>
      <c:barChart>
        <c:barDir val="col"/>
        <c:grouping val="percentStacked"/>
        <c:varyColors val="0"/>
        <c:ser>
          <c:idx val="1"/>
          <c:order val="0"/>
          <c:tx>
            <c:strRef>
              <c:f>ES!$A$42</c:f>
              <c:strCache>
                <c:ptCount val="1"/>
                <c:pt idx="0">
                  <c:v>DHMO</c:v>
                </c:pt>
              </c:strCache>
            </c:strRef>
          </c:tx>
          <c:invertIfNegative val="0"/>
          <c:dLbls>
            <c:numFmt formatCode="0%" sourceLinked="0"/>
            <c:spPr>
              <a:noFill/>
              <a:ln>
                <a:noFill/>
              </a:ln>
              <a:effectLst/>
            </c:spPr>
            <c:txPr>
              <a:bodyPr rot="0" vert="horz"/>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ES!$F$42:$P$42</c:f>
              <c:numCache>
                <c:formatCode>0%</c:formatCode>
                <c:ptCount val="11"/>
                <c:pt idx="0">
                  <c:v>9.2676463010408397E-2</c:v>
                </c:pt>
                <c:pt idx="1">
                  <c:v>8.5934949271337394E-2</c:v>
                </c:pt>
                <c:pt idx="2">
                  <c:v>8.2037504679278977E-2</c:v>
                </c:pt>
                <c:pt idx="3">
                  <c:v>7.5370334672698783E-2</c:v>
                </c:pt>
                <c:pt idx="4">
                  <c:v>8.2939586474609014E-2</c:v>
                </c:pt>
                <c:pt idx="5">
                  <c:v>8.4106075954044249E-2</c:v>
                </c:pt>
                <c:pt idx="6">
                  <c:v>8.0235739004451787E-2</c:v>
                </c:pt>
                <c:pt idx="7">
                  <c:v>7.9460261163476778E-2</c:v>
                </c:pt>
                <c:pt idx="8">
                  <c:v>7.5207615291045082E-2</c:v>
                </c:pt>
                <c:pt idx="9">
                  <c:v>7.2670561838264522E-2</c:v>
                </c:pt>
                <c:pt idx="10">
                  <c:v>6.9459712102614271E-2</c:v>
                </c:pt>
              </c:numCache>
            </c:numRef>
          </c:val>
          <c:extLst>
            <c:ext xmlns:c16="http://schemas.microsoft.com/office/drawing/2014/chart" uri="{C3380CC4-5D6E-409C-BE32-E72D297353CC}">
              <c16:uniqueId val="{00000000-F479-408C-B713-DBDD0FC039D9}"/>
            </c:ext>
          </c:extLst>
        </c:ser>
        <c:ser>
          <c:idx val="0"/>
          <c:order val="1"/>
          <c:tx>
            <c:strRef>
              <c:f>ES!$A$43</c:f>
              <c:strCache>
                <c:ptCount val="1"/>
                <c:pt idx="0">
                  <c:v>DEPO</c:v>
                </c:pt>
              </c:strCache>
            </c:strRef>
          </c:tx>
          <c:invertIfNegative val="0"/>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ES!$F$43:$P$43</c:f>
              <c:numCache>
                <c:formatCode>General</c:formatCode>
                <c:ptCount val="11"/>
                <c:pt idx="7" formatCode="0.0%">
                  <c:v>9.4499044920711237E-3</c:v>
                </c:pt>
                <c:pt idx="8" formatCode="0.0%">
                  <c:v>5.3543573491350548E-3</c:v>
                </c:pt>
                <c:pt idx="9" formatCode="0.0%">
                  <c:v>5.3248576400600003E-3</c:v>
                </c:pt>
                <c:pt idx="10" formatCode="0.0%">
                  <c:v>6.3891599172324351E-3</c:v>
                </c:pt>
              </c:numCache>
            </c:numRef>
          </c:val>
          <c:extLst>
            <c:ext xmlns:c16="http://schemas.microsoft.com/office/drawing/2014/chart" uri="{C3380CC4-5D6E-409C-BE32-E72D297353CC}">
              <c16:uniqueId val="{00000001-F479-408C-B713-DBDD0FC039D9}"/>
            </c:ext>
          </c:extLst>
        </c:ser>
        <c:ser>
          <c:idx val="2"/>
          <c:order val="2"/>
          <c:tx>
            <c:strRef>
              <c:f>ES!$A$44</c:f>
              <c:strCache>
                <c:ptCount val="1"/>
                <c:pt idx="0">
                  <c:v>DPPO</c:v>
                </c:pt>
              </c:strCache>
            </c:strRef>
          </c:tx>
          <c:invertIfNegative val="0"/>
          <c:dLbls>
            <c:dLbl>
              <c:idx val="9"/>
              <c:tx>
                <c:rich>
                  <a:bodyPr/>
                  <a:lstStyle/>
                  <a:p>
                    <a:r>
                      <a:rPr lang="en-US"/>
                      <a:t>82%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79-408C-B713-DBDD0FC039D9}"/>
                </c:ext>
              </c:extLst>
            </c:dLbl>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ES!$F$44:$P$44</c:f>
              <c:numCache>
                <c:formatCode>0%</c:formatCode>
                <c:ptCount val="11"/>
                <c:pt idx="0">
                  <c:v>0.62140270574905188</c:v>
                </c:pt>
                <c:pt idx="1">
                  <c:v>0.63245553412231004</c:v>
                </c:pt>
                <c:pt idx="2">
                  <c:v>0.66552081467404234</c:v>
                </c:pt>
                <c:pt idx="3">
                  <c:v>0.68794958142266471</c:v>
                </c:pt>
                <c:pt idx="4">
                  <c:v>0.73667221530464844</c:v>
                </c:pt>
                <c:pt idx="5">
                  <c:v>0.77184682696882556</c:v>
                </c:pt>
                <c:pt idx="6">
                  <c:v>0.78411738414744059</c:v>
                </c:pt>
                <c:pt idx="7">
                  <c:v>0.78725787164563543</c:v>
                </c:pt>
                <c:pt idx="8">
                  <c:v>0.81659533860300826</c:v>
                </c:pt>
                <c:pt idx="9">
                  <c:v>0.81483060211433</c:v>
                </c:pt>
                <c:pt idx="10">
                  <c:v>0.8098851329711747</c:v>
                </c:pt>
              </c:numCache>
            </c:numRef>
          </c:val>
          <c:extLst>
            <c:ext xmlns:c16="http://schemas.microsoft.com/office/drawing/2014/chart" uri="{C3380CC4-5D6E-409C-BE32-E72D297353CC}">
              <c16:uniqueId val="{00000003-F479-408C-B713-DBDD0FC039D9}"/>
            </c:ext>
          </c:extLst>
        </c:ser>
        <c:ser>
          <c:idx val="3"/>
          <c:order val="3"/>
          <c:tx>
            <c:strRef>
              <c:f>ES!$A$45</c:f>
              <c:strCache>
                <c:ptCount val="1"/>
                <c:pt idx="0">
                  <c:v>Dental Indemnity</c:v>
                </c:pt>
              </c:strCache>
            </c:strRef>
          </c:tx>
          <c:invertIfNegative val="0"/>
          <c:dLbls>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ES!$F$45:$P$45</c:f>
              <c:numCache>
                <c:formatCode>0%</c:formatCode>
                <c:ptCount val="11"/>
                <c:pt idx="0">
                  <c:v>0.19123351889000315</c:v>
                </c:pt>
                <c:pt idx="1">
                  <c:v>0.17034664530460508</c:v>
                </c:pt>
                <c:pt idx="2">
                  <c:v>0.14349547279495736</c:v>
                </c:pt>
                <c:pt idx="3">
                  <c:v>0.13341555292177384</c:v>
                </c:pt>
                <c:pt idx="4">
                  <c:v>0.107768414316342</c:v>
                </c:pt>
                <c:pt idx="5">
                  <c:v>9.0276026062279205E-2</c:v>
                </c:pt>
                <c:pt idx="6">
                  <c:v>7.3303122553889058E-2</c:v>
                </c:pt>
                <c:pt idx="7">
                  <c:v>6.8621998633065645E-2</c:v>
                </c:pt>
                <c:pt idx="8">
                  <c:v>6.2413759370108533E-2</c:v>
                </c:pt>
                <c:pt idx="9">
                  <c:v>6.4581727017389429E-2</c:v>
                </c:pt>
                <c:pt idx="10">
                  <c:v>6.3910515626310394E-2</c:v>
                </c:pt>
              </c:numCache>
            </c:numRef>
          </c:val>
          <c:extLst>
            <c:ext xmlns:c16="http://schemas.microsoft.com/office/drawing/2014/chart" uri="{C3380CC4-5D6E-409C-BE32-E72D297353CC}">
              <c16:uniqueId val="{00000004-F479-408C-B713-DBDD0FC039D9}"/>
            </c:ext>
          </c:extLst>
        </c:ser>
        <c:ser>
          <c:idx val="4"/>
          <c:order val="4"/>
          <c:tx>
            <c:strRef>
              <c:f>ES!$A$46</c:f>
              <c:strCache>
                <c:ptCount val="1"/>
                <c:pt idx="0">
                  <c:v>Discount Dental</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ES!$F$46:$P$46</c:f>
              <c:numCache>
                <c:formatCode>0%</c:formatCode>
                <c:ptCount val="11"/>
                <c:pt idx="0">
                  <c:v>8.5051518326177467E-2</c:v>
                </c:pt>
                <c:pt idx="1">
                  <c:v>0.10186628517003701</c:v>
                </c:pt>
                <c:pt idx="2">
                  <c:v>9.8762996428296626E-2</c:v>
                </c:pt>
                <c:pt idx="3">
                  <c:v>9.3182055912632469E-2</c:v>
                </c:pt>
                <c:pt idx="4">
                  <c:v>6.2563735529933218E-2</c:v>
                </c:pt>
                <c:pt idx="5">
                  <c:v>4.9667707915031667E-2</c:v>
                </c:pt>
                <c:pt idx="6">
                  <c:v>5.8452048745722497E-2</c:v>
                </c:pt>
                <c:pt idx="7">
                  <c:v>6.0280101225653138E-2</c:v>
                </c:pt>
                <c:pt idx="8">
                  <c:v>3.8680073621350342E-2</c:v>
                </c:pt>
                <c:pt idx="9">
                  <c:v>4.1121883634570054E-2</c:v>
                </c:pt>
                <c:pt idx="10">
                  <c:v>4.7281108002131603E-2</c:v>
                </c:pt>
              </c:numCache>
            </c:numRef>
          </c:val>
          <c:extLst>
            <c:ext xmlns:c16="http://schemas.microsoft.com/office/drawing/2014/chart" uri="{C3380CC4-5D6E-409C-BE32-E72D297353CC}">
              <c16:uniqueId val="{00000005-F479-408C-B713-DBDD0FC039D9}"/>
            </c:ext>
          </c:extLst>
        </c:ser>
        <c:ser>
          <c:idx val="5"/>
          <c:order val="5"/>
          <c:tx>
            <c:strRef>
              <c:f>ES!$A$47</c:f>
              <c:strCache>
                <c:ptCount val="1"/>
                <c:pt idx="0">
                  <c:v>Direct Reimbursement</c:v>
                </c:pt>
              </c:strCache>
            </c:strRef>
          </c:tx>
          <c:invertIfNegative val="0"/>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ES!$F$47:$P$47</c:f>
              <c:numCache>
                <c:formatCode>0%</c:formatCode>
                <c:ptCount val="11"/>
                <c:pt idx="0">
                  <c:v>9.6357940243591844E-3</c:v>
                </c:pt>
                <c:pt idx="1">
                  <c:v>9.3965861317105784E-3</c:v>
                </c:pt>
                <c:pt idx="2">
                  <c:v>1.0183211423424645E-2</c:v>
                </c:pt>
                <c:pt idx="3">
                  <c:v>1.0082475070230227E-2</c:v>
                </c:pt>
                <c:pt idx="4">
                  <c:v>1.0056048374467266E-2</c:v>
                </c:pt>
                <c:pt idx="5">
                  <c:v>4.1033630998192887E-3</c:v>
                </c:pt>
                <c:pt idx="6">
                  <c:v>3.8917055484960291E-3</c:v>
                </c:pt>
                <c:pt idx="7" formatCode="0.0%">
                  <c:v>4.3797673321689578E-3</c:v>
                </c:pt>
                <c:pt idx="8" formatCode="0.0%">
                  <c:v>1.7488557653525334E-3</c:v>
                </c:pt>
                <c:pt idx="9" formatCode="0.0%">
                  <c:v>1.85732815179795E-3</c:v>
                </c:pt>
                <c:pt idx="10" formatCode="0.0%">
                  <c:v>3.0743713805367894E-3</c:v>
                </c:pt>
              </c:numCache>
            </c:numRef>
          </c:val>
          <c:extLst>
            <c:ext xmlns:c16="http://schemas.microsoft.com/office/drawing/2014/chart" uri="{C3380CC4-5D6E-409C-BE32-E72D297353CC}">
              <c16:uniqueId val="{00000006-F479-408C-B713-DBDD0FC039D9}"/>
            </c:ext>
          </c:extLst>
        </c:ser>
        <c:dLbls>
          <c:showLegendKey val="0"/>
          <c:showVal val="0"/>
          <c:showCatName val="0"/>
          <c:showSerName val="0"/>
          <c:showPercent val="0"/>
          <c:showBubbleSize val="0"/>
        </c:dLbls>
        <c:gapWidth val="50"/>
        <c:overlap val="100"/>
        <c:axId val="190432384"/>
        <c:axId val="190433920"/>
      </c:barChart>
      <c:catAx>
        <c:axId val="190432384"/>
        <c:scaling>
          <c:orientation val="minMax"/>
        </c:scaling>
        <c:delete val="0"/>
        <c:axPos val="b"/>
        <c:numFmt formatCode="General" sourceLinked="1"/>
        <c:majorTickMark val="out"/>
        <c:minorTickMark val="none"/>
        <c:tickLblPos val="nextTo"/>
        <c:txPr>
          <a:bodyPr/>
          <a:lstStyle/>
          <a:p>
            <a:pPr>
              <a:defRPr sz="1200" b="1"/>
            </a:pPr>
            <a:endParaRPr lang="en-US"/>
          </a:p>
        </c:txPr>
        <c:crossAx val="190433920"/>
        <c:crosses val="autoZero"/>
        <c:auto val="1"/>
        <c:lblAlgn val="ctr"/>
        <c:lblOffset val="100"/>
        <c:noMultiLvlLbl val="0"/>
      </c:catAx>
      <c:valAx>
        <c:axId val="190433920"/>
        <c:scaling>
          <c:orientation val="minMax"/>
        </c:scaling>
        <c:delete val="1"/>
        <c:axPos val="l"/>
        <c:numFmt formatCode="0%" sourceLinked="1"/>
        <c:majorTickMark val="out"/>
        <c:minorTickMark val="none"/>
        <c:tickLblPos val="none"/>
        <c:crossAx val="190432384"/>
        <c:crosses val="autoZero"/>
        <c:crossBetween val="between"/>
      </c:valAx>
    </c:plotArea>
    <c:legend>
      <c:legendPos val="r"/>
      <c:layout>
        <c:manualLayout>
          <c:xMode val="edge"/>
          <c:yMode val="edge"/>
          <c:x val="0.84005979404972597"/>
          <c:y val="0.15644757946923846"/>
          <c:w val="0.14327351397618165"/>
          <c:h val="0.68925357102996143"/>
        </c:manualLayout>
      </c:layout>
      <c:overlay val="0"/>
      <c:txPr>
        <a:bodyPr/>
        <a:lstStyle/>
        <a:p>
          <a:pPr>
            <a:defRPr sz="1200" b="1"/>
          </a:pPr>
          <a:endParaRPr lang="en-US"/>
        </a:p>
      </c:txPr>
    </c:legend>
    <c:plotVisOnly val="1"/>
    <c:dispBlanksAs val="gap"/>
    <c:showDLblsOverMax val="0"/>
  </c:chart>
  <c:spPr>
    <a:blipFill>
      <a:blip xmlns:r="http://schemas.openxmlformats.org/officeDocument/2006/relationships" r:embed="rId1">
        <a:alphaModFix amt="5000"/>
      </a:blip>
      <a:tile tx="0" ty="0" sx="100000" sy="100000" flip="none" algn="tl"/>
    </a:blip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C0ACF-EA23-41C2-94B4-E575DD35238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D5A61622-D6E5-4F50-9695-F58D690427D1}" type="pres">
      <dgm:prSet presAssocID="{5CAC0ACF-EA23-41C2-94B4-E575DD35238C}" presName="Name0" presStyleCnt="0">
        <dgm:presLayoutVars>
          <dgm:dir/>
          <dgm:animLvl val="lvl"/>
          <dgm:resizeHandles val="exact"/>
        </dgm:presLayoutVars>
      </dgm:prSet>
      <dgm:spPr/>
    </dgm:pt>
  </dgm:ptLst>
  <dgm:cxnLst>
    <dgm:cxn modelId="{4EC7DB22-AA98-4DD8-ADA7-8CF0BE80642F}" type="presOf" srcId="{5CAC0ACF-EA23-41C2-94B4-E575DD35238C}" destId="{D5A61622-D6E5-4F50-9695-F58D690427D1}" srcOrd="0"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8CA16-4943-4201-BB21-7E80C4633B14}"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6BCA8D92-C03E-4440-BFCF-C20ACF984937}">
      <dgm:prSet phldrT="[Text]"/>
      <dgm:spPr>
        <a:solidFill>
          <a:srgbClr val="C92988"/>
        </a:solidFill>
      </dgm:spPr>
      <dgm:t>
        <a:bodyPr/>
        <a:lstStyle/>
        <a:p>
          <a:r>
            <a:rPr lang="en-US" b="1" dirty="0"/>
            <a:t>Quality Measures</a:t>
          </a:r>
        </a:p>
      </dgm:t>
    </dgm:pt>
    <dgm:pt modelId="{052303C0-5F4D-4BC1-8B07-915BBB4A74F2}" type="parTrans" cxnId="{2AFDE1C9-BCB1-45AF-AC33-F214886DEC9B}">
      <dgm:prSet/>
      <dgm:spPr/>
      <dgm:t>
        <a:bodyPr/>
        <a:lstStyle/>
        <a:p>
          <a:endParaRPr lang="en-US"/>
        </a:p>
      </dgm:t>
    </dgm:pt>
    <dgm:pt modelId="{5F2E3B00-F659-42A1-B0B9-70E307C5266B}" type="sibTrans" cxnId="{2AFDE1C9-BCB1-45AF-AC33-F214886DEC9B}">
      <dgm:prSet/>
      <dgm:spPr/>
      <dgm:t>
        <a:bodyPr/>
        <a:lstStyle/>
        <a:p>
          <a:endParaRPr lang="en-US"/>
        </a:p>
      </dgm:t>
    </dgm:pt>
    <dgm:pt modelId="{FA36FACB-8427-4499-80A9-76B0CBC3BFAD}">
      <dgm:prSet phldrT="[Text]" custT="1"/>
      <dgm:spPr/>
      <dgm:t>
        <a:bodyPr/>
        <a:lstStyle/>
        <a:p>
          <a:r>
            <a:rPr lang="en-US" sz="1200" b="1" dirty="0"/>
            <a:t>Quality Improvement</a:t>
          </a:r>
        </a:p>
      </dgm:t>
    </dgm:pt>
    <dgm:pt modelId="{9F7861F8-704B-4D9B-A208-8214999B9D3A}" type="parTrans" cxnId="{8FFF769B-3434-43FD-A1BA-1030B5AE3D8C}">
      <dgm:prSet/>
      <dgm:spPr/>
      <dgm:t>
        <a:bodyPr/>
        <a:lstStyle/>
        <a:p>
          <a:endParaRPr lang="en-US"/>
        </a:p>
      </dgm:t>
    </dgm:pt>
    <dgm:pt modelId="{D0751C27-C404-4166-83EA-8AFC7A3DA0B2}" type="sibTrans" cxnId="{8FFF769B-3434-43FD-A1BA-1030B5AE3D8C}">
      <dgm:prSet/>
      <dgm:spPr/>
      <dgm:t>
        <a:bodyPr/>
        <a:lstStyle/>
        <a:p>
          <a:endParaRPr lang="en-US"/>
        </a:p>
      </dgm:t>
    </dgm:pt>
    <dgm:pt modelId="{6EEC3B15-DEB5-4846-987D-ABD8AA5D9796}">
      <dgm:prSet phldrT="[Text]" custT="1"/>
      <dgm:spPr/>
      <dgm:t>
        <a:bodyPr/>
        <a:lstStyle/>
        <a:p>
          <a:r>
            <a:rPr lang="en-US" sz="1200" b="1" dirty="0"/>
            <a:t>Accountability</a:t>
          </a:r>
        </a:p>
      </dgm:t>
    </dgm:pt>
    <dgm:pt modelId="{5E61AAD0-1DEA-4E66-9F82-1AF8EEAB4111}" type="parTrans" cxnId="{0754D222-662A-4967-8FD0-1460E2BF7B3B}">
      <dgm:prSet/>
      <dgm:spPr/>
      <dgm:t>
        <a:bodyPr/>
        <a:lstStyle/>
        <a:p>
          <a:endParaRPr lang="en-US"/>
        </a:p>
      </dgm:t>
    </dgm:pt>
    <dgm:pt modelId="{45E208DE-B6B0-444A-8774-75B36AC613E5}" type="sibTrans" cxnId="{0754D222-662A-4967-8FD0-1460E2BF7B3B}">
      <dgm:prSet/>
      <dgm:spPr/>
      <dgm:t>
        <a:bodyPr/>
        <a:lstStyle/>
        <a:p>
          <a:endParaRPr lang="en-US"/>
        </a:p>
      </dgm:t>
    </dgm:pt>
    <dgm:pt modelId="{B5F2CB81-2A2C-414D-B9A6-AA75CEB1D0CE}">
      <dgm:prSet phldrT="[Text]" custT="1"/>
      <dgm:spPr/>
      <dgm:t>
        <a:bodyPr/>
        <a:lstStyle/>
        <a:p>
          <a:r>
            <a:rPr lang="en-US" sz="1200" b="1" dirty="0"/>
            <a:t>Policy</a:t>
          </a:r>
        </a:p>
      </dgm:t>
    </dgm:pt>
    <dgm:pt modelId="{267B9553-1F02-4E94-B8F3-2581B7F1CF78}" type="parTrans" cxnId="{61050480-392E-41AE-B9ED-40500699E3EC}">
      <dgm:prSet/>
      <dgm:spPr/>
      <dgm:t>
        <a:bodyPr/>
        <a:lstStyle/>
        <a:p>
          <a:endParaRPr lang="en-US"/>
        </a:p>
      </dgm:t>
    </dgm:pt>
    <dgm:pt modelId="{0DFA86EC-6957-4212-9C8B-066A109730D4}" type="sibTrans" cxnId="{61050480-392E-41AE-B9ED-40500699E3EC}">
      <dgm:prSet/>
      <dgm:spPr/>
      <dgm:t>
        <a:bodyPr/>
        <a:lstStyle/>
        <a:p>
          <a:endParaRPr lang="en-US"/>
        </a:p>
      </dgm:t>
    </dgm:pt>
    <dgm:pt modelId="{8049788E-741A-4E33-98BD-DD6F11613D9D}">
      <dgm:prSet phldrT="[Text]" custT="1"/>
      <dgm:spPr/>
      <dgm:t>
        <a:bodyPr/>
        <a:lstStyle/>
        <a:p>
          <a:r>
            <a:rPr lang="en-US" sz="1200" b="1" dirty="0"/>
            <a:t>Research</a:t>
          </a:r>
        </a:p>
      </dgm:t>
    </dgm:pt>
    <dgm:pt modelId="{B30BF997-6D5B-45DB-B0C6-6B710B752916}" type="parTrans" cxnId="{06392F5A-5DFC-401C-9438-F6FF2D7719E4}">
      <dgm:prSet/>
      <dgm:spPr/>
      <dgm:t>
        <a:bodyPr/>
        <a:lstStyle/>
        <a:p>
          <a:endParaRPr lang="en-US"/>
        </a:p>
      </dgm:t>
    </dgm:pt>
    <dgm:pt modelId="{E005B402-844A-46ED-8F19-BA5FFA683EB3}" type="sibTrans" cxnId="{06392F5A-5DFC-401C-9438-F6FF2D7719E4}">
      <dgm:prSet/>
      <dgm:spPr/>
      <dgm:t>
        <a:bodyPr/>
        <a:lstStyle/>
        <a:p>
          <a:endParaRPr lang="en-US"/>
        </a:p>
      </dgm:t>
    </dgm:pt>
    <dgm:pt modelId="{0EADF7F2-566C-465D-9088-BCA8E76EB6B9}">
      <dgm:prSet phldrT="[Text]" custT="1"/>
      <dgm:spPr/>
      <dgm:t>
        <a:bodyPr/>
        <a:lstStyle/>
        <a:p>
          <a:r>
            <a:rPr lang="en-US" sz="1200" b="1" dirty="0"/>
            <a:t>Transparency (Public Reporting)</a:t>
          </a:r>
        </a:p>
      </dgm:t>
    </dgm:pt>
    <dgm:pt modelId="{4E97A8CB-66C7-4649-B32F-4D9FCE148A50}" type="parTrans" cxnId="{9E256BB6-DAED-41A4-B07A-1AC119F9307D}">
      <dgm:prSet/>
      <dgm:spPr/>
      <dgm:t>
        <a:bodyPr/>
        <a:lstStyle/>
        <a:p>
          <a:endParaRPr lang="en-US"/>
        </a:p>
      </dgm:t>
    </dgm:pt>
    <dgm:pt modelId="{CC858791-B0FF-4290-B650-716B15E5EAA0}" type="sibTrans" cxnId="{9E256BB6-DAED-41A4-B07A-1AC119F9307D}">
      <dgm:prSet/>
      <dgm:spPr/>
      <dgm:t>
        <a:bodyPr/>
        <a:lstStyle/>
        <a:p>
          <a:endParaRPr lang="en-US"/>
        </a:p>
      </dgm:t>
    </dgm:pt>
    <dgm:pt modelId="{A9D71759-1AD5-4BA1-8BD2-28A1015D63B8}">
      <dgm:prSet phldrT="[Text]" custT="1"/>
      <dgm:spPr/>
      <dgm:t>
        <a:bodyPr/>
        <a:lstStyle/>
        <a:p>
          <a:r>
            <a:rPr lang="en-US" sz="1200" b="1" dirty="0"/>
            <a:t>Reimbursement</a:t>
          </a:r>
        </a:p>
      </dgm:t>
    </dgm:pt>
    <dgm:pt modelId="{09B47C91-6754-444A-9E9B-CBB120172F99}" type="parTrans" cxnId="{1F39ADB0-4B9F-4853-9578-C6050CE4484D}">
      <dgm:prSet/>
      <dgm:spPr/>
      <dgm:t>
        <a:bodyPr/>
        <a:lstStyle/>
        <a:p>
          <a:endParaRPr lang="en-US"/>
        </a:p>
      </dgm:t>
    </dgm:pt>
    <dgm:pt modelId="{DA4DC6C0-EA74-446A-8616-436B5A88AAF6}" type="sibTrans" cxnId="{1F39ADB0-4B9F-4853-9578-C6050CE4484D}">
      <dgm:prSet/>
      <dgm:spPr/>
      <dgm:t>
        <a:bodyPr/>
        <a:lstStyle/>
        <a:p>
          <a:endParaRPr lang="en-US"/>
        </a:p>
      </dgm:t>
    </dgm:pt>
    <dgm:pt modelId="{715002EE-3C9E-4EBB-9D13-435DBE7A821E}" type="pres">
      <dgm:prSet presAssocID="{0048CA16-4943-4201-BB21-7E80C4633B14}" presName="Name0" presStyleCnt="0">
        <dgm:presLayoutVars>
          <dgm:chMax val="1"/>
          <dgm:dir/>
          <dgm:animLvl val="ctr"/>
          <dgm:resizeHandles val="exact"/>
        </dgm:presLayoutVars>
      </dgm:prSet>
      <dgm:spPr/>
    </dgm:pt>
    <dgm:pt modelId="{5D228220-75FC-4733-B0B8-C75888169CF3}" type="pres">
      <dgm:prSet presAssocID="{6BCA8D92-C03E-4440-BFCF-C20ACF984937}" presName="centerShape" presStyleLbl="node0" presStyleIdx="0" presStyleCnt="1"/>
      <dgm:spPr/>
    </dgm:pt>
    <dgm:pt modelId="{4FC3D6F9-CAE4-484C-BCED-788A84FE282B}" type="pres">
      <dgm:prSet presAssocID="{FA36FACB-8427-4499-80A9-76B0CBC3BFAD}" presName="node" presStyleLbl="node1" presStyleIdx="0" presStyleCnt="6" custScaleX="164170" custScaleY="116046" custRadScaleRad="100720">
        <dgm:presLayoutVars>
          <dgm:bulletEnabled val="1"/>
        </dgm:presLayoutVars>
      </dgm:prSet>
      <dgm:spPr/>
    </dgm:pt>
    <dgm:pt modelId="{CE3BF892-B607-47A6-9B4A-0678051871E1}" type="pres">
      <dgm:prSet presAssocID="{FA36FACB-8427-4499-80A9-76B0CBC3BFAD}" presName="dummy" presStyleCnt="0"/>
      <dgm:spPr/>
    </dgm:pt>
    <dgm:pt modelId="{76B10CE7-05F4-490A-9AB0-3E24D7BD6A00}" type="pres">
      <dgm:prSet presAssocID="{D0751C27-C404-4166-83EA-8AFC7A3DA0B2}" presName="sibTrans" presStyleLbl="sibTrans2D1" presStyleIdx="0" presStyleCnt="6"/>
      <dgm:spPr/>
    </dgm:pt>
    <dgm:pt modelId="{E1DE5C1C-A221-4323-9794-4FDD13BD1BF5}" type="pres">
      <dgm:prSet presAssocID="{6EEC3B15-DEB5-4846-987D-ABD8AA5D9796}" presName="node" presStyleLbl="node1" presStyleIdx="1" presStyleCnt="6" custScaleX="180294" custScaleY="124590" custRadScaleRad="110132" custRadScaleInc="15000">
        <dgm:presLayoutVars>
          <dgm:bulletEnabled val="1"/>
        </dgm:presLayoutVars>
      </dgm:prSet>
      <dgm:spPr/>
    </dgm:pt>
    <dgm:pt modelId="{2AB2C150-C65F-492E-9E77-2EC21FEF2A0D}" type="pres">
      <dgm:prSet presAssocID="{6EEC3B15-DEB5-4846-987D-ABD8AA5D9796}" presName="dummy" presStyleCnt="0"/>
      <dgm:spPr/>
    </dgm:pt>
    <dgm:pt modelId="{BAA13386-8EB1-42F7-B057-0B272C90A957}" type="pres">
      <dgm:prSet presAssocID="{45E208DE-B6B0-444A-8774-75B36AC613E5}" presName="sibTrans" presStyleLbl="sibTrans2D1" presStyleIdx="1" presStyleCnt="6" custScaleX="118340" custScaleY="105024"/>
      <dgm:spPr/>
    </dgm:pt>
    <dgm:pt modelId="{DB0B477C-8A34-4571-8C8D-61B8398F8399}" type="pres">
      <dgm:prSet presAssocID="{B5F2CB81-2A2C-414D-B9A6-AA75CEB1D0CE}" presName="node" presStyleLbl="node1" presStyleIdx="2" presStyleCnt="6" custScaleX="164170" custScaleY="116046" custRadScaleRad="109491" custRadScaleInc="-14144">
        <dgm:presLayoutVars>
          <dgm:bulletEnabled val="1"/>
        </dgm:presLayoutVars>
      </dgm:prSet>
      <dgm:spPr/>
    </dgm:pt>
    <dgm:pt modelId="{C1F8BEF5-8B26-49B9-B7F4-4BB6BE37BD55}" type="pres">
      <dgm:prSet presAssocID="{B5F2CB81-2A2C-414D-B9A6-AA75CEB1D0CE}" presName="dummy" presStyleCnt="0"/>
      <dgm:spPr/>
    </dgm:pt>
    <dgm:pt modelId="{C560E331-CB2D-4BB1-A0E0-4C7F30CA9833}" type="pres">
      <dgm:prSet presAssocID="{0DFA86EC-6957-4212-9C8B-066A109730D4}" presName="sibTrans" presStyleLbl="sibTrans2D1" presStyleIdx="2" presStyleCnt="6" custScaleX="133796" custScaleY="104288"/>
      <dgm:spPr/>
    </dgm:pt>
    <dgm:pt modelId="{B04CFBC8-7E67-4730-A5E3-BDAE209CCE61}" type="pres">
      <dgm:prSet presAssocID="{8049788E-741A-4E33-98BD-DD6F11613D9D}" presName="node" presStyleLbl="node1" presStyleIdx="3" presStyleCnt="6" custScaleX="164170" custScaleY="100147" custRadScaleRad="103708" custRadScaleInc="6808">
        <dgm:presLayoutVars>
          <dgm:bulletEnabled val="1"/>
        </dgm:presLayoutVars>
      </dgm:prSet>
      <dgm:spPr/>
    </dgm:pt>
    <dgm:pt modelId="{3B5FD0E2-A2FC-4CA5-9128-58AEF0210628}" type="pres">
      <dgm:prSet presAssocID="{8049788E-741A-4E33-98BD-DD6F11613D9D}" presName="dummy" presStyleCnt="0"/>
      <dgm:spPr/>
    </dgm:pt>
    <dgm:pt modelId="{31133BF8-F532-480E-AC0E-A0DB3C2CADCC}" type="pres">
      <dgm:prSet presAssocID="{E005B402-844A-46ED-8F19-BA5FFA683EB3}" presName="sibTrans" presStyleLbl="sibTrans2D1" presStyleIdx="3" presStyleCnt="6"/>
      <dgm:spPr/>
    </dgm:pt>
    <dgm:pt modelId="{D6588A30-4080-4440-B7DE-4F5D237B6DA7}" type="pres">
      <dgm:prSet presAssocID="{0EADF7F2-566C-465D-9088-BCA8E76EB6B9}" presName="node" presStyleLbl="node1" presStyleIdx="4" presStyleCnt="6" custScaleX="164170" custScaleY="116046" custRadScaleRad="116596" custRadScaleInc="23039">
        <dgm:presLayoutVars>
          <dgm:bulletEnabled val="1"/>
        </dgm:presLayoutVars>
      </dgm:prSet>
      <dgm:spPr/>
    </dgm:pt>
    <dgm:pt modelId="{AEC6DA0B-4EBC-45C3-8AFE-64164CFC9793}" type="pres">
      <dgm:prSet presAssocID="{0EADF7F2-566C-465D-9088-BCA8E76EB6B9}" presName="dummy" presStyleCnt="0"/>
      <dgm:spPr/>
    </dgm:pt>
    <dgm:pt modelId="{C3FBB26F-4F19-42F7-837C-E5E0B6C1E292}" type="pres">
      <dgm:prSet presAssocID="{CC858791-B0FF-4290-B650-716B15E5EAA0}" presName="sibTrans" presStyleLbl="sibTrans2D1" presStyleIdx="4" presStyleCnt="6"/>
      <dgm:spPr/>
    </dgm:pt>
    <dgm:pt modelId="{6F1001F2-1342-4E0E-B2D7-A5F511BD9DC0}" type="pres">
      <dgm:prSet presAssocID="{A9D71759-1AD5-4BA1-8BD2-28A1015D63B8}" presName="node" presStyleLbl="node1" presStyleIdx="5" presStyleCnt="6" custScaleX="178864" custScaleY="114615" custRadScaleRad="113352" custRadScaleInc="-19134">
        <dgm:presLayoutVars>
          <dgm:bulletEnabled val="1"/>
        </dgm:presLayoutVars>
      </dgm:prSet>
      <dgm:spPr/>
    </dgm:pt>
    <dgm:pt modelId="{95355399-6A02-4097-AE66-43B978249C6A}" type="pres">
      <dgm:prSet presAssocID="{A9D71759-1AD5-4BA1-8BD2-28A1015D63B8}" presName="dummy" presStyleCnt="0"/>
      <dgm:spPr/>
    </dgm:pt>
    <dgm:pt modelId="{7DB3C8FA-104D-4D16-9213-9CF669C567FF}" type="pres">
      <dgm:prSet presAssocID="{DA4DC6C0-EA74-446A-8616-436B5A88AAF6}" presName="sibTrans" presStyleLbl="sibTrans2D1" presStyleIdx="5" presStyleCnt="6"/>
      <dgm:spPr/>
    </dgm:pt>
  </dgm:ptLst>
  <dgm:cxnLst>
    <dgm:cxn modelId="{7BC4ED1C-FD25-48CF-8F16-47B14BE0EEE8}" type="presOf" srcId="{6BCA8D92-C03E-4440-BFCF-C20ACF984937}" destId="{5D228220-75FC-4733-B0B8-C75888169CF3}" srcOrd="0" destOrd="0" presId="urn:microsoft.com/office/officeart/2005/8/layout/radial6"/>
    <dgm:cxn modelId="{0754D222-662A-4967-8FD0-1460E2BF7B3B}" srcId="{6BCA8D92-C03E-4440-BFCF-C20ACF984937}" destId="{6EEC3B15-DEB5-4846-987D-ABD8AA5D9796}" srcOrd="1" destOrd="0" parTransId="{5E61AAD0-1DEA-4E66-9F82-1AF8EEAB4111}" sibTransId="{45E208DE-B6B0-444A-8774-75B36AC613E5}"/>
    <dgm:cxn modelId="{A7E3C060-8018-4090-9944-BDEC3ACCC1BD}" type="presOf" srcId="{0EADF7F2-566C-465D-9088-BCA8E76EB6B9}" destId="{D6588A30-4080-4440-B7DE-4F5D237B6DA7}" srcOrd="0" destOrd="0" presId="urn:microsoft.com/office/officeart/2005/8/layout/radial6"/>
    <dgm:cxn modelId="{6260444E-18C2-4742-9D34-98B7E6329024}" type="presOf" srcId="{FA36FACB-8427-4499-80A9-76B0CBC3BFAD}" destId="{4FC3D6F9-CAE4-484C-BCED-788A84FE282B}" srcOrd="0" destOrd="0" presId="urn:microsoft.com/office/officeart/2005/8/layout/radial6"/>
    <dgm:cxn modelId="{51DDD877-F714-4A2A-9E9D-DFAACD8D70F7}" type="presOf" srcId="{0DFA86EC-6957-4212-9C8B-066A109730D4}" destId="{C560E331-CB2D-4BB1-A0E0-4C7F30CA9833}" srcOrd="0" destOrd="0" presId="urn:microsoft.com/office/officeart/2005/8/layout/radial6"/>
    <dgm:cxn modelId="{84C91658-1E50-48B1-9967-46CAB3149403}" type="presOf" srcId="{8049788E-741A-4E33-98BD-DD6F11613D9D}" destId="{B04CFBC8-7E67-4730-A5E3-BDAE209CCE61}" srcOrd="0" destOrd="0" presId="urn:microsoft.com/office/officeart/2005/8/layout/radial6"/>
    <dgm:cxn modelId="{06392F5A-5DFC-401C-9438-F6FF2D7719E4}" srcId="{6BCA8D92-C03E-4440-BFCF-C20ACF984937}" destId="{8049788E-741A-4E33-98BD-DD6F11613D9D}" srcOrd="3" destOrd="0" parTransId="{B30BF997-6D5B-45DB-B0C6-6B710B752916}" sibTransId="{E005B402-844A-46ED-8F19-BA5FFA683EB3}"/>
    <dgm:cxn modelId="{61050480-392E-41AE-B9ED-40500699E3EC}" srcId="{6BCA8D92-C03E-4440-BFCF-C20ACF984937}" destId="{B5F2CB81-2A2C-414D-B9A6-AA75CEB1D0CE}" srcOrd="2" destOrd="0" parTransId="{267B9553-1F02-4E94-B8F3-2581B7F1CF78}" sibTransId="{0DFA86EC-6957-4212-9C8B-066A109730D4}"/>
    <dgm:cxn modelId="{938F4283-0A1A-433D-810F-DFB2657B46D6}" type="presOf" srcId="{A9D71759-1AD5-4BA1-8BD2-28A1015D63B8}" destId="{6F1001F2-1342-4E0E-B2D7-A5F511BD9DC0}" srcOrd="0" destOrd="0" presId="urn:microsoft.com/office/officeart/2005/8/layout/radial6"/>
    <dgm:cxn modelId="{14D52086-159D-4EDB-92B5-59E9757BB194}" type="presOf" srcId="{DA4DC6C0-EA74-446A-8616-436B5A88AAF6}" destId="{7DB3C8FA-104D-4D16-9213-9CF669C567FF}" srcOrd="0" destOrd="0" presId="urn:microsoft.com/office/officeart/2005/8/layout/radial6"/>
    <dgm:cxn modelId="{87BC2D99-3FD2-4C4D-892D-8A2652ED8C9F}" type="presOf" srcId="{6EEC3B15-DEB5-4846-987D-ABD8AA5D9796}" destId="{E1DE5C1C-A221-4323-9794-4FDD13BD1BF5}" srcOrd="0" destOrd="0" presId="urn:microsoft.com/office/officeart/2005/8/layout/radial6"/>
    <dgm:cxn modelId="{8FFF769B-3434-43FD-A1BA-1030B5AE3D8C}" srcId="{6BCA8D92-C03E-4440-BFCF-C20ACF984937}" destId="{FA36FACB-8427-4499-80A9-76B0CBC3BFAD}" srcOrd="0" destOrd="0" parTransId="{9F7861F8-704B-4D9B-A208-8214999B9D3A}" sibTransId="{D0751C27-C404-4166-83EA-8AFC7A3DA0B2}"/>
    <dgm:cxn modelId="{1F39ADB0-4B9F-4853-9578-C6050CE4484D}" srcId="{6BCA8D92-C03E-4440-BFCF-C20ACF984937}" destId="{A9D71759-1AD5-4BA1-8BD2-28A1015D63B8}" srcOrd="5" destOrd="0" parTransId="{09B47C91-6754-444A-9E9B-CBB120172F99}" sibTransId="{DA4DC6C0-EA74-446A-8616-436B5A88AAF6}"/>
    <dgm:cxn modelId="{9E256BB6-DAED-41A4-B07A-1AC119F9307D}" srcId="{6BCA8D92-C03E-4440-BFCF-C20ACF984937}" destId="{0EADF7F2-566C-465D-9088-BCA8E76EB6B9}" srcOrd="4" destOrd="0" parTransId="{4E97A8CB-66C7-4649-B32F-4D9FCE148A50}" sibTransId="{CC858791-B0FF-4290-B650-716B15E5EAA0}"/>
    <dgm:cxn modelId="{5058DCB8-D274-4ABA-B986-5DEE31CA1D4E}" type="presOf" srcId="{E005B402-844A-46ED-8F19-BA5FFA683EB3}" destId="{31133BF8-F532-480E-AC0E-A0DB3C2CADCC}" srcOrd="0" destOrd="0" presId="urn:microsoft.com/office/officeart/2005/8/layout/radial6"/>
    <dgm:cxn modelId="{1B06D1C0-5973-4ACF-9BAA-B7608BF71373}" type="presOf" srcId="{0048CA16-4943-4201-BB21-7E80C4633B14}" destId="{715002EE-3C9E-4EBB-9D13-435DBE7A821E}" srcOrd="0" destOrd="0" presId="urn:microsoft.com/office/officeart/2005/8/layout/radial6"/>
    <dgm:cxn modelId="{49D0F4C5-DD76-476F-81FD-7E93E7FE63A4}" type="presOf" srcId="{D0751C27-C404-4166-83EA-8AFC7A3DA0B2}" destId="{76B10CE7-05F4-490A-9AB0-3E24D7BD6A00}" srcOrd="0" destOrd="0" presId="urn:microsoft.com/office/officeart/2005/8/layout/radial6"/>
    <dgm:cxn modelId="{2AFDE1C9-BCB1-45AF-AC33-F214886DEC9B}" srcId="{0048CA16-4943-4201-BB21-7E80C4633B14}" destId="{6BCA8D92-C03E-4440-BFCF-C20ACF984937}" srcOrd="0" destOrd="0" parTransId="{052303C0-5F4D-4BC1-8B07-915BBB4A74F2}" sibTransId="{5F2E3B00-F659-42A1-B0B9-70E307C5266B}"/>
    <dgm:cxn modelId="{21BCC6DC-B32C-4F97-B2C2-B32C4DC2202C}" type="presOf" srcId="{B5F2CB81-2A2C-414D-B9A6-AA75CEB1D0CE}" destId="{DB0B477C-8A34-4571-8C8D-61B8398F8399}" srcOrd="0" destOrd="0" presId="urn:microsoft.com/office/officeart/2005/8/layout/radial6"/>
    <dgm:cxn modelId="{5875CFF5-932C-4612-9978-8C810C17E4FA}" type="presOf" srcId="{45E208DE-B6B0-444A-8774-75B36AC613E5}" destId="{BAA13386-8EB1-42F7-B057-0B272C90A957}" srcOrd="0" destOrd="0" presId="urn:microsoft.com/office/officeart/2005/8/layout/radial6"/>
    <dgm:cxn modelId="{035C3EF6-84A4-4FC3-A74C-4276047F31D1}" type="presOf" srcId="{CC858791-B0FF-4290-B650-716B15E5EAA0}" destId="{C3FBB26F-4F19-42F7-837C-E5E0B6C1E292}" srcOrd="0" destOrd="0" presId="urn:microsoft.com/office/officeart/2005/8/layout/radial6"/>
    <dgm:cxn modelId="{5F01910E-1D63-4208-9694-41908DB369FE}" type="presParOf" srcId="{715002EE-3C9E-4EBB-9D13-435DBE7A821E}" destId="{5D228220-75FC-4733-B0B8-C75888169CF3}" srcOrd="0" destOrd="0" presId="urn:microsoft.com/office/officeart/2005/8/layout/radial6"/>
    <dgm:cxn modelId="{22E7C839-4FD8-4E38-B476-369F2F33A72E}" type="presParOf" srcId="{715002EE-3C9E-4EBB-9D13-435DBE7A821E}" destId="{4FC3D6F9-CAE4-484C-BCED-788A84FE282B}" srcOrd="1" destOrd="0" presId="urn:microsoft.com/office/officeart/2005/8/layout/radial6"/>
    <dgm:cxn modelId="{4B5775BB-4031-4051-A0D5-A247DED816DE}" type="presParOf" srcId="{715002EE-3C9E-4EBB-9D13-435DBE7A821E}" destId="{CE3BF892-B607-47A6-9B4A-0678051871E1}" srcOrd="2" destOrd="0" presId="urn:microsoft.com/office/officeart/2005/8/layout/radial6"/>
    <dgm:cxn modelId="{FCC60686-1517-43C9-AA93-EEEA5480F882}" type="presParOf" srcId="{715002EE-3C9E-4EBB-9D13-435DBE7A821E}" destId="{76B10CE7-05F4-490A-9AB0-3E24D7BD6A00}" srcOrd="3" destOrd="0" presId="urn:microsoft.com/office/officeart/2005/8/layout/radial6"/>
    <dgm:cxn modelId="{471804B9-DD48-4159-BE04-63A57698FAAF}" type="presParOf" srcId="{715002EE-3C9E-4EBB-9D13-435DBE7A821E}" destId="{E1DE5C1C-A221-4323-9794-4FDD13BD1BF5}" srcOrd="4" destOrd="0" presId="urn:microsoft.com/office/officeart/2005/8/layout/radial6"/>
    <dgm:cxn modelId="{00EF986F-26A2-47CB-A0A8-A8532EAA7899}" type="presParOf" srcId="{715002EE-3C9E-4EBB-9D13-435DBE7A821E}" destId="{2AB2C150-C65F-492E-9E77-2EC21FEF2A0D}" srcOrd="5" destOrd="0" presId="urn:microsoft.com/office/officeart/2005/8/layout/radial6"/>
    <dgm:cxn modelId="{43BE1043-946E-4FA8-BE28-5BED9D4691BA}" type="presParOf" srcId="{715002EE-3C9E-4EBB-9D13-435DBE7A821E}" destId="{BAA13386-8EB1-42F7-B057-0B272C90A957}" srcOrd="6" destOrd="0" presId="urn:microsoft.com/office/officeart/2005/8/layout/radial6"/>
    <dgm:cxn modelId="{80AAE51D-39C5-47AA-8A7B-913A3D5F1D8F}" type="presParOf" srcId="{715002EE-3C9E-4EBB-9D13-435DBE7A821E}" destId="{DB0B477C-8A34-4571-8C8D-61B8398F8399}" srcOrd="7" destOrd="0" presId="urn:microsoft.com/office/officeart/2005/8/layout/radial6"/>
    <dgm:cxn modelId="{A15975C8-1821-451F-86BC-2F3A8E788D30}" type="presParOf" srcId="{715002EE-3C9E-4EBB-9D13-435DBE7A821E}" destId="{C1F8BEF5-8B26-49B9-B7F4-4BB6BE37BD55}" srcOrd="8" destOrd="0" presId="urn:microsoft.com/office/officeart/2005/8/layout/radial6"/>
    <dgm:cxn modelId="{F0735615-D91A-4926-8B60-B41E6ED3EBD7}" type="presParOf" srcId="{715002EE-3C9E-4EBB-9D13-435DBE7A821E}" destId="{C560E331-CB2D-4BB1-A0E0-4C7F30CA9833}" srcOrd="9" destOrd="0" presId="urn:microsoft.com/office/officeart/2005/8/layout/radial6"/>
    <dgm:cxn modelId="{3BEC342D-BD67-4CAC-827E-D60FFB81B9F7}" type="presParOf" srcId="{715002EE-3C9E-4EBB-9D13-435DBE7A821E}" destId="{B04CFBC8-7E67-4730-A5E3-BDAE209CCE61}" srcOrd="10" destOrd="0" presId="urn:microsoft.com/office/officeart/2005/8/layout/radial6"/>
    <dgm:cxn modelId="{F3FCE46F-0325-4AC5-BBD9-398AFDAEE925}" type="presParOf" srcId="{715002EE-3C9E-4EBB-9D13-435DBE7A821E}" destId="{3B5FD0E2-A2FC-4CA5-9128-58AEF0210628}" srcOrd="11" destOrd="0" presId="urn:microsoft.com/office/officeart/2005/8/layout/radial6"/>
    <dgm:cxn modelId="{6C0F640F-0A0B-4E14-97E9-A89A1B65C383}" type="presParOf" srcId="{715002EE-3C9E-4EBB-9D13-435DBE7A821E}" destId="{31133BF8-F532-480E-AC0E-A0DB3C2CADCC}" srcOrd="12" destOrd="0" presId="urn:microsoft.com/office/officeart/2005/8/layout/radial6"/>
    <dgm:cxn modelId="{4D0E2A7F-8076-49FD-99E9-200A1F4100D1}" type="presParOf" srcId="{715002EE-3C9E-4EBB-9D13-435DBE7A821E}" destId="{D6588A30-4080-4440-B7DE-4F5D237B6DA7}" srcOrd="13" destOrd="0" presId="urn:microsoft.com/office/officeart/2005/8/layout/radial6"/>
    <dgm:cxn modelId="{7C1A211E-035A-43EA-A693-533CD4C8527F}" type="presParOf" srcId="{715002EE-3C9E-4EBB-9D13-435DBE7A821E}" destId="{AEC6DA0B-4EBC-45C3-8AFE-64164CFC9793}" srcOrd="14" destOrd="0" presId="urn:microsoft.com/office/officeart/2005/8/layout/radial6"/>
    <dgm:cxn modelId="{DD36B69F-BA02-497D-B57A-D6E48F993C00}" type="presParOf" srcId="{715002EE-3C9E-4EBB-9D13-435DBE7A821E}" destId="{C3FBB26F-4F19-42F7-837C-E5E0B6C1E292}" srcOrd="15" destOrd="0" presId="urn:microsoft.com/office/officeart/2005/8/layout/radial6"/>
    <dgm:cxn modelId="{C95F0FF0-7909-4885-99A5-0BDFAC36C1F3}" type="presParOf" srcId="{715002EE-3C9E-4EBB-9D13-435DBE7A821E}" destId="{6F1001F2-1342-4E0E-B2D7-A5F511BD9DC0}" srcOrd="16" destOrd="0" presId="urn:microsoft.com/office/officeart/2005/8/layout/radial6"/>
    <dgm:cxn modelId="{F0C66DA3-96DB-497B-9C94-720896B37CA5}" type="presParOf" srcId="{715002EE-3C9E-4EBB-9D13-435DBE7A821E}" destId="{95355399-6A02-4097-AE66-43B978249C6A}" srcOrd="17" destOrd="0" presId="urn:microsoft.com/office/officeart/2005/8/layout/radial6"/>
    <dgm:cxn modelId="{3BD490D6-4A3E-421B-AFA6-40E93C46249E}" type="presParOf" srcId="{715002EE-3C9E-4EBB-9D13-435DBE7A821E}" destId="{7DB3C8FA-104D-4D16-9213-9CF669C567F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07620-9332-EF41-91A4-DF3490F62E21}" type="doc">
      <dgm:prSet loTypeId="urn:microsoft.com/office/officeart/2005/8/layout/hChevron3" loCatId="" qsTypeId="urn:microsoft.com/office/officeart/2005/8/quickstyle/simple4" qsCatId="simple" csTypeId="urn:microsoft.com/office/officeart/2005/8/colors/accent1_2" csCatId="accent1" phldr="1"/>
      <dgm:spPr/>
    </dgm:pt>
    <dgm:pt modelId="{D1F36793-5DC4-7A40-B33B-553045B504EE}">
      <dgm:prSet phldrT="[Text]"/>
      <dgm:spPr>
        <a:noFill/>
      </dgm:spPr>
      <dgm:t>
        <a:bodyPr/>
        <a:lstStyle/>
        <a:p>
          <a:endParaRPr lang="en-US" dirty="0"/>
        </a:p>
      </dgm:t>
    </dgm:pt>
    <dgm:pt modelId="{93378D5E-D41E-8048-806D-12FCC50D30AB}" type="parTrans" cxnId="{8582FA61-15B1-EB45-B2E4-1BF02EC17715}">
      <dgm:prSet/>
      <dgm:spPr/>
      <dgm:t>
        <a:bodyPr/>
        <a:lstStyle/>
        <a:p>
          <a:endParaRPr lang="en-US"/>
        </a:p>
      </dgm:t>
    </dgm:pt>
    <dgm:pt modelId="{2BBE513B-1111-634E-8D54-4A79E220C1ED}" type="sibTrans" cxnId="{8582FA61-15B1-EB45-B2E4-1BF02EC17715}">
      <dgm:prSet/>
      <dgm:spPr/>
      <dgm:t>
        <a:bodyPr/>
        <a:lstStyle/>
        <a:p>
          <a:endParaRPr lang="en-US"/>
        </a:p>
      </dgm:t>
    </dgm:pt>
    <dgm:pt modelId="{27E44DB2-A896-FE4E-8FF9-B971C72BF358}">
      <dgm:prSet/>
      <dgm:spPr>
        <a:noFill/>
      </dgm:spPr>
      <dgm:t>
        <a:bodyPr/>
        <a:lstStyle/>
        <a:p>
          <a:endParaRPr lang="en-US"/>
        </a:p>
      </dgm:t>
    </dgm:pt>
    <dgm:pt modelId="{060A1BC7-35AA-EB4B-BA6A-74A0A3C94F50}" type="parTrans" cxnId="{88792C64-8CF6-BD4D-A8E6-3120BAEBF39D}">
      <dgm:prSet/>
      <dgm:spPr/>
      <dgm:t>
        <a:bodyPr/>
        <a:lstStyle/>
        <a:p>
          <a:endParaRPr lang="en-US"/>
        </a:p>
      </dgm:t>
    </dgm:pt>
    <dgm:pt modelId="{5D1C1E34-AC9D-D64F-A19D-E2EC4D4749FA}" type="sibTrans" cxnId="{88792C64-8CF6-BD4D-A8E6-3120BAEBF39D}">
      <dgm:prSet/>
      <dgm:spPr/>
      <dgm:t>
        <a:bodyPr/>
        <a:lstStyle/>
        <a:p>
          <a:endParaRPr lang="en-US"/>
        </a:p>
      </dgm:t>
    </dgm:pt>
    <dgm:pt modelId="{31B1399D-587A-4F4D-8B6B-85AE00B73F34}">
      <dgm:prSet phldrT="[Text]"/>
      <dgm:spPr>
        <a:noFill/>
      </dgm:spPr>
      <dgm:t>
        <a:bodyPr/>
        <a:lstStyle/>
        <a:p>
          <a:endParaRPr lang="en-US" dirty="0"/>
        </a:p>
      </dgm:t>
    </dgm:pt>
    <dgm:pt modelId="{6D6DE5BD-74F2-8247-A472-92E67510B1E2}" type="sibTrans" cxnId="{49AD6414-3327-0046-815A-D58164C99AC0}">
      <dgm:prSet/>
      <dgm:spPr/>
      <dgm:t>
        <a:bodyPr/>
        <a:lstStyle/>
        <a:p>
          <a:endParaRPr lang="en-US"/>
        </a:p>
      </dgm:t>
    </dgm:pt>
    <dgm:pt modelId="{53AF3503-4F7D-4B42-B541-EA4673ACB98D}" type="parTrans" cxnId="{49AD6414-3327-0046-815A-D58164C99AC0}">
      <dgm:prSet/>
      <dgm:spPr/>
      <dgm:t>
        <a:bodyPr/>
        <a:lstStyle/>
        <a:p>
          <a:endParaRPr lang="en-US"/>
        </a:p>
      </dgm:t>
    </dgm:pt>
    <dgm:pt modelId="{DBA6F9E8-4329-694D-A863-5C613103AC76}" type="pres">
      <dgm:prSet presAssocID="{92B07620-9332-EF41-91A4-DF3490F62E21}" presName="Name0" presStyleCnt="0">
        <dgm:presLayoutVars>
          <dgm:dir/>
          <dgm:resizeHandles val="exact"/>
        </dgm:presLayoutVars>
      </dgm:prSet>
      <dgm:spPr/>
    </dgm:pt>
    <dgm:pt modelId="{23A22254-66FA-C444-BC10-F42FD1E6159C}" type="pres">
      <dgm:prSet presAssocID="{D1F36793-5DC4-7A40-B33B-553045B504EE}" presName="parTxOnly" presStyleLbl="node1" presStyleIdx="0" presStyleCnt="3">
        <dgm:presLayoutVars>
          <dgm:bulletEnabled val="1"/>
        </dgm:presLayoutVars>
      </dgm:prSet>
      <dgm:spPr/>
    </dgm:pt>
    <dgm:pt modelId="{34731CAB-7148-BB42-BD8B-91654D7248A4}" type="pres">
      <dgm:prSet presAssocID="{2BBE513B-1111-634E-8D54-4A79E220C1ED}" presName="parSpace" presStyleCnt="0"/>
      <dgm:spPr/>
    </dgm:pt>
    <dgm:pt modelId="{A07530FA-0BFD-1D43-A629-8FEE005E4FB3}" type="pres">
      <dgm:prSet presAssocID="{31B1399D-587A-4F4D-8B6B-85AE00B73F34}" presName="parTxOnly" presStyleLbl="node1" presStyleIdx="1" presStyleCnt="3">
        <dgm:presLayoutVars>
          <dgm:bulletEnabled val="1"/>
        </dgm:presLayoutVars>
      </dgm:prSet>
      <dgm:spPr/>
    </dgm:pt>
    <dgm:pt modelId="{BAED17A2-CFDA-5C4B-91AC-69538E65766B}" type="pres">
      <dgm:prSet presAssocID="{6D6DE5BD-74F2-8247-A472-92E67510B1E2}" presName="parSpace" presStyleCnt="0"/>
      <dgm:spPr/>
    </dgm:pt>
    <dgm:pt modelId="{AABFBBC7-E8CA-B646-82E5-1117E172FC1C}" type="pres">
      <dgm:prSet presAssocID="{27E44DB2-A896-FE4E-8FF9-B971C72BF358}" presName="parTxOnly" presStyleLbl="node1" presStyleIdx="2" presStyleCnt="3">
        <dgm:presLayoutVars>
          <dgm:bulletEnabled val="1"/>
        </dgm:presLayoutVars>
      </dgm:prSet>
      <dgm:spPr/>
    </dgm:pt>
  </dgm:ptLst>
  <dgm:cxnLst>
    <dgm:cxn modelId="{49AD6414-3327-0046-815A-D58164C99AC0}" srcId="{92B07620-9332-EF41-91A4-DF3490F62E21}" destId="{31B1399D-587A-4F4D-8B6B-85AE00B73F34}" srcOrd="1" destOrd="0" parTransId="{53AF3503-4F7D-4B42-B541-EA4673ACB98D}" sibTransId="{6D6DE5BD-74F2-8247-A472-92E67510B1E2}"/>
    <dgm:cxn modelId="{8582FA61-15B1-EB45-B2E4-1BF02EC17715}" srcId="{92B07620-9332-EF41-91A4-DF3490F62E21}" destId="{D1F36793-5DC4-7A40-B33B-553045B504EE}" srcOrd="0" destOrd="0" parTransId="{93378D5E-D41E-8048-806D-12FCC50D30AB}" sibTransId="{2BBE513B-1111-634E-8D54-4A79E220C1ED}"/>
    <dgm:cxn modelId="{88792C64-8CF6-BD4D-A8E6-3120BAEBF39D}" srcId="{92B07620-9332-EF41-91A4-DF3490F62E21}" destId="{27E44DB2-A896-FE4E-8FF9-B971C72BF358}" srcOrd="2" destOrd="0" parTransId="{060A1BC7-35AA-EB4B-BA6A-74A0A3C94F50}" sibTransId="{5D1C1E34-AC9D-D64F-A19D-E2EC4D4749FA}"/>
    <dgm:cxn modelId="{B07B4B66-B9F8-E14D-AB32-B8317639228F}" type="presOf" srcId="{27E44DB2-A896-FE4E-8FF9-B971C72BF358}" destId="{AABFBBC7-E8CA-B646-82E5-1117E172FC1C}" srcOrd="0" destOrd="0" presId="urn:microsoft.com/office/officeart/2005/8/layout/hChevron3"/>
    <dgm:cxn modelId="{C3C18E53-CB1C-3E4D-A13D-7278CFECBF91}" type="presOf" srcId="{D1F36793-5DC4-7A40-B33B-553045B504EE}" destId="{23A22254-66FA-C444-BC10-F42FD1E6159C}" srcOrd="0" destOrd="0" presId="urn:microsoft.com/office/officeart/2005/8/layout/hChevron3"/>
    <dgm:cxn modelId="{A9D36792-338C-BC48-A756-0827334F3051}" type="presOf" srcId="{92B07620-9332-EF41-91A4-DF3490F62E21}" destId="{DBA6F9E8-4329-694D-A863-5C613103AC76}" srcOrd="0" destOrd="0" presId="urn:microsoft.com/office/officeart/2005/8/layout/hChevron3"/>
    <dgm:cxn modelId="{C5B320E8-2E25-4B49-9802-E1D319446269}" type="presOf" srcId="{31B1399D-587A-4F4D-8B6B-85AE00B73F34}" destId="{A07530FA-0BFD-1D43-A629-8FEE005E4FB3}" srcOrd="0" destOrd="0" presId="urn:microsoft.com/office/officeart/2005/8/layout/hChevron3"/>
    <dgm:cxn modelId="{C4A1DFB0-90E1-5948-93A1-D9B9DD5E2BD9}" type="presParOf" srcId="{DBA6F9E8-4329-694D-A863-5C613103AC76}" destId="{23A22254-66FA-C444-BC10-F42FD1E6159C}" srcOrd="0" destOrd="0" presId="urn:microsoft.com/office/officeart/2005/8/layout/hChevron3"/>
    <dgm:cxn modelId="{A01049F6-0F53-354E-A884-31C0A64C8B6D}" type="presParOf" srcId="{DBA6F9E8-4329-694D-A863-5C613103AC76}" destId="{34731CAB-7148-BB42-BD8B-91654D7248A4}" srcOrd="1" destOrd="0" presId="urn:microsoft.com/office/officeart/2005/8/layout/hChevron3"/>
    <dgm:cxn modelId="{F3BD54FC-DF1F-9D46-917A-2286EF601D83}" type="presParOf" srcId="{DBA6F9E8-4329-694D-A863-5C613103AC76}" destId="{A07530FA-0BFD-1D43-A629-8FEE005E4FB3}" srcOrd="2" destOrd="0" presId="urn:microsoft.com/office/officeart/2005/8/layout/hChevron3"/>
    <dgm:cxn modelId="{DD224490-6DFE-8E4E-84EF-34EFF0F6D4D6}" type="presParOf" srcId="{DBA6F9E8-4329-694D-A863-5C613103AC76}" destId="{BAED17A2-CFDA-5C4B-91AC-69538E65766B}" srcOrd="3" destOrd="0" presId="urn:microsoft.com/office/officeart/2005/8/layout/hChevron3"/>
    <dgm:cxn modelId="{7C2E323C-68AB-7B46-B06D-C59F270348AE}" type="presParOf" srcId="{DBA6F9E8-4329-694D-A863-5C613103AC76}" destId="{AABFBBC7-E8CA-B646-82E5-1117E172FC1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3C8FA-104D-4D16-9213-9CF669C567FF}">
      <dsp:nvSpPr>
        <dsp:cNvPr id="0" name=""/>
        <dsp:cNvSpPr/>
      </dsp:nvSpPr>
      <dsp:spPr>
        <a:xfrm>
          <a:off x="658685" y="460705"/>
          <a:ext cx="3010883" cy="3010883"/>
        </a:xfrm>
        <a:prstGeom prst="blockArc">
          <a:avLst>
            <a:gd name="adj1" fmla="val 12557986"/>
            <a:gd name="adj2" fmla="val 16701012"/>
            <a:gd name="adj3" fmla="val 45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BB26F-4F19-42F7-837C-E5E0B6C1E292}">
      <dsp:nvSpPr>
        <dsp:cNvPr id="0" name=""/>
        <dsp:cNvSpPr/>
      </dsp:nvSpPr>
      <dsp:spPr>
        <a:xfrm>
          <a:off x="622197" y="522177"/>
          <a:ext cx="3010883" cy="3010883"/>
        </a:xfrm>
        <a:prstGeom prst="blockArc">
          <a:avLst>
            <a:gd name="adj1" fmla="val 9122598"/>
            <a:gd name="adj2" fmla="val 12725006"/>
            <a:gd name="adj3" fmla="val 45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33BF8-F532-480E-AC0E-A0DB3C2CADCC}">
      <dsp:nvSpPr>
        <dsp:cNvPr id="0" name=""/>
        <dsp:cNvSpPr/>
      </dsp:nvSpPr>
      <dsp:spPr>
        <a:xfrm>
          <a:off x="606988" y="494254"/>
          <a:ext cx="3010883" cy="3010883"/>
        </a:xfrm>
        <a:prstGeom prst="blockArc">
          <a:avLst>
            <a:gd name="adj1" fmla="val 4862517"/>
            <a:gd name="adj2" fmla="val 9048312"/>
            <a:gd name="adj3" fmla="val 45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60E331-CB2D-4BB1-A0E0-4C7F30CA9833}">
      <dsp:nvSpPr>
        <dsp:cNvPr id="0" name=""/>
        <dsp:cNvSpPr/>
      </dsp:nvSpPr>
      <dsp:spPr>
        <a:xfrm>
          <a:off x="515691" y="423856"/>
          <a:ext cx="4028441" cy="3139989"/>
        </a:xfrm>
        <a:prstGeom prst="blockArc">
          <a:avLst>
            <a:gd name="adj1" fmla="val 1767403"/>
            <a:gd name="adj2" fmla="val 5841236"/>
            <a:gd name="adj3" fmla="val 45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13386-8EB1-42F7-B057-0B272C90A957}">
      <dsp:nvSpPr>
        <dsp:cNvPr id="0" name=""/>
        <dsp:cNvSpPr/>
      </dsp:nvSpPr>
      <dsp:spPr>
        <a:xfrm>
          <a:off x="760625" y="391497"/>
          <a:ext cx="3563079" cy="3162150"/>
        </a:xfrm>
        <a:prstGeom prst="blockArc">
          <a:avLst>
            <a:gd name="adj1" fmla="val 19824743"/>
            <a:gd name="adj2" fmla="val 1824768"/>
            <a:gd name="adj3" fmla="val 45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B10CE7-05F4-490A-9AB0-3E24D7BD6A00}">
      <dsp:nvSpPr>
        <dsp:cNvPr id="0" name=""/>
        <dsp:cNvSpPr/>
      </dsp:nvSpPr>
      <dsp:spPr>
        <a:xfrm>
          <a:off x="1036706" y="467101"/>
          <a:ext cx="3010883" cy="3010883"/>
        </a:xfrm>
        <a:prstGeom prst="blockArc">
          <a:avLst>
            <a:gd name="adj1" fmla="val 15815303"/>
            <a:gd name="adj2" fmla="val 19824821"/>
            <a:gd name="adj3" fmla="val 4508"/>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228220-75FC-4733-B0B8-C75888169CF3}">
      <dsp:nvSpPr>
        <dsp:cNvPr id="0" name=""/>
        <dsp:cNvSpPr/>
      </dsp:nvSpPr>
      <dsp:spPr>
        <a:xfrm>
          <a:off x="1704625" y="1308548"/>
          <a:ext cx="1346397" cy="1346397"/>
        </a:xfrm>
        <a:prstGeom prst="ellipse">
          <a:avLst/>
        </a:prstGeom>
        <a:solidFill>
          <a:srgbClr val="C9298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Quality Measures</a:t>
          </a:r>
        </a:p>
      </dsp:txBody>
      <dsp:txXfrm>
        <a:off x="1901800" y="1505723"/>
        <a:ext cx="952047" cy="952047"/>
      </dsp:txXfrm>
    </dsp:sp>
    <dsp:sp modelId="{4FC3D6F9-CAE4-484C-BCED-788A84FE282B}">
      <dsp:nvSpPr>
        <dsp:cNvPr id="0" name=""/>
        <dsp:cNvSpPr/>
      </dsp:nvSpPr>
      <dsp:spPr>
        <a:xfrm>
          <a:off x="1604190" y="-36619"/>
          <a:ext cx="1547266" cy="109370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Quality Improvement</a:t>
          </a:r>
        </a:p>
      </dsp:txBody>
      <dsp:txXfrm>
        <a:off x="1830782" y="123551"/>
        <a:ext cx="1094082" cy="773368"/>
      </dsp:txXfrm>
    </dsp:sp>
    <dsp:sp modelId="{E1DE5C1C-A221-4323-9794-4FDD13BD1BF5}">
      <dsp:nvSpPr>
        <dsp:cNvPr id="0" name=""/>
        <dsp:cNvSpPr/>
      </dsp:nvSpPr>
      <dsp:spPr>
        <a:xfrm>
          <a:off x="2972178" y="658890"/>
          <a:ext cx="1699231" cy="117423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Accountability</a:t>
          </a:r>
        </a:p>
      </dsp:txBody>
      <dsp:txXfrm>
        <a:off x="3221025" y="830852"/>
        <a:ext cx="1201537" cy="830309"/>
      </dsp:txXfrm>
    </dsp:sp>
    <dsp:sp modelId="{DB0B477C-8A34-4571-8C8D-61B8398F8399}">
      <dsp:nvSpPr>
        <dsp:cNvPr id="0" name=""/>
        <dsp:cNvSpPr/>
      </dsp:nvSpPr>
      <dsp:spPr>
        <a:xfrm>
          <a:off x="3037565" y="2170636"/>
          <a:ext cx="1547266" cy="109370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Policy</a:t>
          </a:r>
        </a:p>
      </dsp:txBody>
      <dsp:txXfrm>
        <a:off x="3264157" y="2330806"/>
        <a:ext cx="1094082" cy="773368"/>
      </dsp:txXfrm>
    </dsp:sp>
    <dsp:sp modelId="{B04CFBC8-7E67-4730-A5E3-BDAE209CCE61}">
      <dsp:nvSpPr>
        <dsp:cNvPr id="0" name=""/>
        <dsp:cNvSpPr/>
      </dsp:nvSpPr>
      <dsp:spPr>
        <a:xfrm>
          <a:off x="1567927" y="2981327"/>
          <a:ext cx="1547266" cy="94386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Research</a:t>
          </a:r>
        </a:p>
      </dsp:txBody>
      <dsp:txXfrm>
        <a:off x="1794519" y="3119553"/>
        <a:ext cx="1094082" cy="667411"/>
      </dsp:txXfrm>
    </dsp:sp>
    <dsp:sp modelId="{D6588A30-4080-4440-B7DE-4F5D237B6DA7}">
      <dsp:nvSpPr>
        <dsp:cNvPr id="0" name=""/>
        <dsp:cNvSpPr/>
      </dsp:nvSpPr>
      <dsp:spPr>
        <a:xfrm>
          <a:off x="54216" y="2170616"/>
          <a:ext cx="1547266" cy="109370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Transparency (Public Reporting)</a:t>
          </a:r>
        </a:p>
      </dsp:txBody>
      <dsp:txXfrm>
        <a:off x="280808" y="2330786"/>
        <a:ext cx="1094082" cy="773368"/>
      </dsp:txXfrm>
    </dsp:sp>
    <dsp:sp modelId="{6F1001F2-1342-4E0E-B2D7-A5F511BD9DC0}">
      <dsp:nvSpPr>
        <dsp:cNvPr id="0" name=""/>
        <dsp:cNvSpPr/>
      </dsp:nvSpPr>
      <dsp:spPr>
        <a:xfrm>
          <a:off x="37985" y="705909"/>
          <a:ext cx="1685754" cy="108022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Reimbursement</a:t>
          </a:r>
        </a:p>
      </dsp:txBody>
      <dsp:txXfrm>
        <a:off x="284858" y="864104"/>
        <a:ext cx="1192008" cy="763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22254-66FA-C444-BC10-F42FD1E6159C}">
      <dsp:nvSpPr>
        <dsp:cNvPr id="0" name=""/>
        <dsp:cNvSpPr/>
      </dsp:nvSpPr>
      <dsp:spPr>
        <a:xfrm>
          <a:off x="4973" y="1641669"/>
          <a:ext cx="4349479" cy="1739791"/>
        </a:xfrm>
        <a:prstGeom prst="homePlate">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973" y="1641669"/>
        <a:ext cx="3914531" cy="1739791"/>
      </dsp:txXfrm>
    </dsp:sp>
    <dsp:sp modelId="{A07530FA-0BFD-1D43-A629-8FEE005E4FB3}">
      <dsp:nvSpPr>
        <dsp:cNvPr id="0" name=""/>
        <dsp:cNvSpPr/>
      </dsp:nvSpPr>
      <dsp:spPr>
        <a:xfrm>
          <a:off x="3484557" y="1641669"/>
          <a:ext cx="4349479" cy="1739791"/>
        </a:xfrm>
        <a:prstGeom prst="chevron">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54453" y="1641669"/>
        <a:ext cx="2609688" cy="1739791"/>
      </dsp:txXfrm>
    </dsp:sp>
    <dsp:sp modelId="{AABFBBC7-E8CA-B646-82E5-1117E172FC1C}">
      <dsp:nvSpPr>
        <dsp:cNvPr id="0" name=""/>
        <dsp:cNvSpPr/>
      </dsp:nvSpPr>
      <dsp:spPr>
        <a:xfrm>
          <a:off x="6964140" y="1641669"/>
          <a:ext cx="4349479" cy="1739791"/>
        </a:xfrm>
        <a:prstGeom prst="chevron">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7834036" y="1641669"/>
        <a:ext cx="2609688" cy="17397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9F89CF-AE1A-4229-951D-80464B3F9A71}" type="datetimeFigureOut">
              <a:rPr lang="en-US" smtClean="0"/>
              <a:t>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60596C-23DA-4548-8E3A-9BE980B22D58}" type="slidenum">
              <a:rPr lang="en-US" smtClean="0"/>
              <a:t>‹#›</a:t>
            </a:fld>
            <a:endParaRPr lang="en-US"/>
          </a:p>
        </p:txBody>
      </p:sp>
    </p:spTree>
    <p:extLst>
      <p:ext uri="{BB962C8B-B14F-4D97-AF65-F5344CB8AC3E}">
        <p14:creationId xmlns:p14="http://schemas.microsoft.com/office/powerpoint/2010/main" val="407914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000" y="4473892"/>
            <a:ext cx="6108700" cy="3819208"/>
          </a:xfrm>
        </p:spPr>
        <p:txBody>
          <a:bodyPr/>
          <a:lstStyle/>
          <a:p>
            <a:r>
              <a:rPr lang="en-US" sz="1800" dirty="0"/>
              <a:t>Thank you for having me participate. I have to say that at first I wondered why I was invited. As the executive for the trade association for the dental benefits industry, I see things much more at the 10,000 foot level and more from the commercial side of the market than from the public benefit side. But, as I sat through presentations yesterday, I realized that NADP has data and perspective that answers some of your questions and can be helpful in the systems change your are interested in fostering. </a:t>
            </a:r>
          </a:p>
          <a:p>
            <a:endParaRPr lang="en-US" sz="1800" dirty="0"/>
          </a:p>
          <a:p>
            <a:r>
              <a:rPr lang="en-US" sz="1800" dirty="0"/>
              <a:t>As well, I have learned from being here and can translate some of that into education for the dental benefits industry more broadly that can also be helpful</a:t>
            </a:r>
          </a:p>
        </p:txBody>
      </p:sp>
      <p:sp>
        <p:nvSpPr>
          <p:cNvPr id="4" name="Slide Number Placeholder 3"/>
          <p:cNvSpPr>
            <a:spLocks noGrp="1"/>
          </p:cNvSpPr>
          <p:nvPr>
            <p:ph type="sldNum" sz="quarter" idx="10"/>
          </p:nvPr>
        </p:nvSpPr>
        <p:spPr/>
        <p:txBody>
          <a:bodyPr/>
          <a:lstStyle/>
          <a:p>
            <a:pPr defTabSz="931774"/>
            <a:fld id="{7074B2CE-2AEA-4099-A8BB-02ADF57B6926}" type="slidenum">
              <a:rPr lang="en-US">
                <a:solidFill>
                  <a:prstClr val="black"/>
                </a:solidFill>
                <a:latin typeface="Calibri" panose="020F0502020204030204"/>
              </a:rPr>
              <a:pPr defTabSz="931774"/>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81449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many ways the Surgeon General’s Report on Oral Health in 2000 changed the way we talked about oral health. It connected oral and overall health starting a new and broader dialogue. </a:t>
            </a:r>
          </a:p>
        </p:txBody>
      </p:sp>
      <p:sp>
        <p:nvSpPr>
          <p:cNvPr id="4" name="Slide Number Placeholder 3"/>
          <p:cNvSpPr>
            <a:spLocks noGrp="1"/>
          </p:cNvSpPr>
          <p:nvPr>
            <p:ph type="sldNum" sz="quarter" idx="5"/>
          </p:nvPr>
        </p:nvSpPr>
        <p:spPr/>
        <p:txBody>
          <a:bodyPr/>
          <a:lstStyle/>
          <a:p>
            <a:fld id="{FE60596C-23DA-4548-8E3A-9BE980B22D58}" type="slidenum">
              <a:rPr lang="en-US" smtClean="0"/>
              <a:t>10</a:t>
            </a:fld>
            <a:endParaRPr lang="en-US"/>
          </a:p>
        </p:txBody>
      </p:sp>
    </p:spTree>
    <p:extLst>
      <p:ext uri="{BB962C8B-B14F-4D97-AF65-F5344CB8AC3E}">
        <p14:creationId xmlns:p14="http://schemas.microsoft.com/office/powerpoint/2010/main" val="129431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connections between oral and overall health became more important because of links to chronic and high cost medical conditions. </a:t>
            </a:r>
          </a:p>
          <a:p>
            <a:endParaRPr lang="en-US" sz="1800" dirty="0"/>
          </a:p>
          <a:p>
            <a:r>
              <a:rPr lang="en-US" sz="1800" dirty="0"/>
              <a:t>This slide is from one of our webinars about the linkages particularly to preterm births, diabetes, cardiovascular disease and stroke.</a:t>
            </a:r>
          </a:p>
        </p:txBody>
      </p:sp>
      <p:sp>
        <p:nvSpPr>
          <p:cNvPr id="4" name="Slide Number Placeholder 3"/>
          <p:cNvSpPr>
            <a:spLocks noGrp="1"/>
          </p:cNvSpPr>
          <p:nvPr>
            <p:ph type="sldNum" sz="quarter" idx="5"/>
          </p:nvPr>
        </p:nvSpPr>
        <p:spPr/>
        <p:txBody>
          <a:bodyPr/>
          <a:lstStyle/>
          <a:p>
            <a:fld id="{FE60596C-23DA-4548-8E3A-9BE980B22D58}" type="slidenum">
              <a:rPr lang="en-US" smtClean="0"/>
              <a:t>11</a:t>
            </a:fld>
            <a:endParaRPr lang="en-US"/>
          </a:p>
        </p:txBody>
      </p:sp>
    </p:spTree>
    <p:extLst>
      <p:ext uri="{BB962C8B-B14F-4D97-AF65-F5344CB8AC3E}">
        <p14:creationId xmlns:p14="http://schemas.microsoft.com/office/powerpoint/2010/main" val="774963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Even before the Surgeon General’s Report commercial carriers were doing studies on connections. United Concordia has done a number of in depth ones. </a:t>
            </a:r>
          </a:p>
        </p:txBody>
      </p:sp>
      <p:sp>
        <p:nvSpPr>
          <p:cNvPr id="4" name="Slide Number Placeholder 3"/>
          <p:cNvSpPr>
            <a:spLocks noGrp="1"/>
          </p:cNvSpPr>
          <p:nvPr>
            <p:ph type="sldNum" sz="quarter" idx="5"/>
          </p:nvPr>
        </p:nvSpPr>
        <p:spPr/>
        <p:txBody>
          <a:bodyPr/>
          <a:lstStyle/>
          <a:p>
            <a:fld id="{FE60596C-23DA-4548-8E3A-9BE980B22D58}" type="slidenum">
              <a:rPr lang="en-US" smtClean="0"/>
              <a:t>12</a:t>
            </a:fld>
            <a:endParaRPr lang="en-US"/>
          </a:p>
        </p:txBody>
      </p:sp>
    </p:spTree>
    <p:extLst>
      <p:ext uri="{BB962C8B-B14F-4D97-AF65-F5344CB8AC3E}">
        <p14:creationId xmlns:p14="http://schemas.microsoft.com/office/powerpoint/2010/main" val="288263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They looked at medical costs per member by disease</a:t>
            </a:r>
          </a:p>
        </p:txBody>
      </p:sp>
      <p:sp>
        <p:nvSpPr>
          <p:cNvPr id="4" name="Slide Number Placeholder 3"/>
          <p:cNvSpPr>
            <a:spLocks noGrp="1"/>
          </p:cNvSpPr>
          <p:nvPr>
            <p:ph type="sldNum" sz="quarter" idx="5"/>
          </p:nvPr>
        </p:nvSpPr>
        <p:spPr/>
        <p:txBody>
          <a:bodyPr/>
          <a:lstStyle/>
          <a:p>
            <a:fld id="{FE60596C-23DA-4548-8E3A-9BE980B22D58}" type="slidenum">
              <a:rPr lang="en-US" smtClean="0"/>
              <a:t>13</a:t>
            </a:fld>
            <a:endParaRPr lang="en-US"/>
          </a:p>
        </p:txBody>
      </p:sp>
    </p:spTree>
    <p:extLst>
      <p:ext uri="{BB962C8B-B14F-4D97-AF65-F5344CB8AC3E}">
        <p14:creationId xmlns:p14="http://schemas.microsoft.com/office/powerpoint/2010/main" val="113327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hospitalizations as well</a:t>
            </a:r>
          </a:p>
        </p:txBody>
      </p:sp>
      <p:sp>
        <p:nvSpPr>
          <p:cNvPr id="4" name="Slide Number Placeholder 3"/>
          <p:cNvSpPr>
            <a:spLocks noGrp="1"/>
          </p:cNvSpPr>
          <p:nvPr>
            <p:ph type="sldNum" sz="quarter" idx="5"/>
          </p:nvPr>
        </p:nvSpPr>
        <p:spPr/>
        <p:txBody>
          <a:bodyPr/>
          <a:lstStyle/>
          <a:p>
            <a:fld id="{FE60596C-23DA-4548-8E3A-9BE980B22D58}" type="slidenum">
              <a:rPr lang="en-US" smtClean="0"/>
              <a:t>14</a:t>
            </a:fld>
            <a:endParaRPr lang="en-US"/>
          </a:p>
        </p:txBody>
      </p:sp>
    </p:spTree>
    <p:extLst>
      <p:ext uri="{BB962C8B-B14F-4D97-AF65-F5344CB8AC3E}">
        <p14:creationId xmlns:p14="http://schemas.microsoft.com/office/powerpoint/2010/main" val="344130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They reported their findings in annual medical cost savings.  And they are significant given the scope of these medical conditions.</a:t>
            </a:r>
          </a:p>
        </p:txBody>
      </p:sp>
      <p:sp>
        <p:nvSpPr>
          <p:cNvPr id="4" name="Slide Number Placeholder 3"/>
          <p:cNvSpPr>
            <a:spLocks noGrp="1"/>
          </p:cNvSpPr>
          <p:nvPr>
            <p:ph type="sldNum" sz="quarter" idx="5"/>
          </p:nvPr>
        </p:nvSpPr>
        <p:spPr/>
        <p:txBody>
          <a:bodyPr/>
          <a:lstStyle/>
          <a:p>
            <a:fld id="{FE60596C-23DA-4548-8E3A-9BE980B22D58}" type="slidenum">
              <a:rPr lang="en-US" smtClean="0"/>
              <a:t>15</a:t>
            </a:fld>
            <a:endParaRPr lang="en-US"/>
          </a:p>
        </p:txBody>
      </p:sp>
    </p:spTree>
    <p:extLst>
      <p:ext uri="{BB962C8B-B14F-4D97-AF65-F5344CB8AC3E}">
        <p14:creationId xmlns:p14="http://schemas.microsoft.com/office/powerpoint/2010/main" val="1229424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59DE6-FB15-4E69-93C3-4C408496E81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7346" name="Rectangle 2"/>
          <p:cNvSpPr>
            <a:spLocks noGrp="1" noRot="1" noChangeAspect="1" noChangeArrowheads="1" noTextEdit="1"/>
          </p:cNvSpPr>
          <p:nvPr>
            <p:ph type="sldImg"/>
          </p:nvPr>
        </p:nvSpPr>
        <p:spPr>
          <a:xfrm>
            <a:off x="381000" y="153988"/>
            <a:ext cx="6096000" cy="3429000"/>
          </a:xfrm>
          <a:ln/>
        </p:spPr>
      </p:sp>
      <p:sp>
        <p:nvSpPr>
          <p:cNvPr id="57347" name="Rectangle 3"/>
          <p:cNvSpPr>
            <a:spLocks noGrp="1" noChangeArrowheads="1"/>
          </p:cNvSpPr>
          <p:nvPr>
            <p:ph type="body" idx="1"/>
          </p:nvPr>
        </p:nvSpPr>
        <p:spPr>
          <a:xfrm>
            <a:off x="469899" y="4000500"/>
            <a:ext cx="5980479" cy="4866741"/>
          </a:xfrm>
        </p:spPr>
        <p:txBody>
          <a:bodyPr/>
          <a:lstStyle/>
          <a:p>
            <a:pPr>
              <a:lnSpc>
                <a:spcPct val="80000"/>
              </a:lnSpc>
            </a:pPr>
            <a:r>
              <a:rPr lang="en-US" sz="1800" b="1" dirty="0"/>
              <a:t>Aetna and Columbia looked at similar conditions but reported findings in reduction in risk scores</a:t>
            </a:r>
          </a:p>
        </p:txBody>
      </p:sp>
    </p:spTree>
    <p:extLst>
      <p:ext uri="{BB962C8B-B14F-4D97-AF65-F5344CB8AC3E}">
        <p14:creationId xmlns:p14="http://schemas.microsoft.com/office/powerpoint/2010/main" val="144954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Here’s their data on pregnancy outcomes.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4AD07-7753-45BD-8A6A-CD03A4D952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919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on heart disease and hypertension</a:t>
            </a:r>
          </a:p>
        </p:txBody>
      </p:sp>
      <p:sp>
        <p:nvSpPr>
          <p:cNvPr id="4" name="Slide Number Placeholder 3"/>
          <p:cNvSpPr>
            <a:spLocks noGrp="1"/>
          </p:cNvSpPr>
          <p:nvPr>
            <p:ph type="sldNum" sz="quarter" idx="5"/>
          </p:nvPr>
        </p:nvSpPr>
        <p:spPr/>
        <p:txBody>
          <a:bodyPr/>
          <a:lstStyle/>
          <a:p>
            <a:fld id="{FE60596C-23DA-4548-8E3A-9BE980B22D58}" type="slidenum">
              <a:rPr lang="en-US" smtClean="0"/>
              <a:t>18</a:t>
            </a:fld>
            <a:endParaRPr lang="en-US"/>
          </a:p>
        </p:txBody>
      </p:sp>
    </p:spTree>
    <p:extLst>
      <p:ext uri="{BB962C8B-B14F-4D97-AF65-F5344CB8AC3E}">
        <p14:creationId xmlns:p14="http://schemas.microsoft.com/office/powerpoint/2010/main" val="205170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22C69-AF47-4B82-B8AB-78BE4C9271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r>
              <a:rPr lang="en-US" sz="1800" dirty="0"/>
              <a:t>Kaiser has done similar studies which Dr. Snyder may reference, but their data adds more credibility to the story of cost savings. In our 2017 webinar they presented this data on impacts of dental treatment on diabetes.</a:t>
            </a:r>
          </a:p>
        </p:txBody>
      </p:sp>
    </p:spTree>
    <p:extLst>
      <p:ext uri="{BB962C8B-B14F-4D97-AF65-F5344CB8AC3E}">
        <p14:creationId xmlns:p14="http://schemas.microsoft.com/office/powerpoint/2010/main" val="131208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71608"/>
          </a:xfrm>
        </p:spPr>
        <p:txBody>
          <a:bodyPr/>
          <a:lstStyle/>
          <a:p>
            <a:r>
              <a:rPr lang="en-US" sz="1800" dirty="0"/>
              <a:t>Some of you have known me since I started with NADP when it was only capitated plans and known as the National Association of Prepaid Dental Plans. In my 27 years as Director there has been change and focus, so just a bit about NADP. </a:t>
            </a:r>
          </a:p>
          <a:p>
            <a:endParaRPr lang="en-US" sz="1800" dirty="0"/>
          </a:p>
          <a:p>
            <a:r>
              <a:rPr lang="en-US" sz="1800" dirty="0"/>
              <a:t>Our mission is to…</a:t>
            </a:r>
          </a:p>
          <a:p>
            <a:endParaRPr lang="en-US" sz="1800" dirty="0"/>
          </a:p>
          <a:p>
            <a:r>
              <a:rPr lang="en-US" sz="1800" dirty="0"/>
              <a:t>It is probably not surprising that a public health dentist on our Board in the 90s helped us craft this mission. I point it out to staff and members all the time. We are not just about the status quo; we are supposed to be helping the industry to evolve.</a:t>
            </a:r>
          </a:p>
        </p:txBody>
      </p:sp>
      <p:sp>
        <p:nvSpPr>
          <p:cNvPr id="4" name="Slide Number Placeholder 3"/>
          <p:cNvSpPr>
            <a:spLocks noGrp="1"/>
          </p:cNvSpPr>
          <p:nvPr>
            <p:ph type="sldNum" sz="quarter" idx="5"/>
          </p:nvPr>
        </p:nvSpPr>
        <p:spPr/>
        <p:txBody>
          <a:bodyPr/>
          <a:lstStyle/>
          <a:p>
            <a:fld id="{FE60596C-23DA-4548-8E3A-9BE980B22D58}" type="slidenum">
              <a:rPr lang="en-US" smtClean="0"/>
              <a:t>2</a:t>
            </a:fld>
            <a:endParaRPr lang="en-US"/>
          </a:p>
        </p:txBody>
      </p:sp>
    </p:spTree>
    <p:extLst>
      <p:ext uri="{BB962C8B-B14F-4D97-AF65-F5344CB8AC3E}">
        <p14:creationId xmlns:p14="http://schemas.microsoft.com/office/powerpoint/2010/main" val="28668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22C69-AF47-4B82-B8AB-78BE4C9271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8311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22C69-AF47-4B82-B8AB-78BE4C9271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8546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2300" y="4473892"/>
            <a:ext cx="5994400" cy="4073208"/>
          </a:xfrm>
        </p:spPr>
        <p:txBody>
          <a:bodyPr/>
          <a:lstStyle/>
          <a:p>
            <a:r>
              <a:rPr lang="en-US" sz="1800" dirty="0"/>
              <a:t>In 2017, with the discussions about restructuring Medicaid payments and the increasing flexibility in waivers, we began to wonder if there was any data that would show similar results for public programs. So we commissioned an analysis of MEPS data by Dr. Manski and his colleagues at Univ. of MD. Looking at the first year of Medicaid expansion, we found that patients in Medicaid with dental preventive treatment had similar lower medical costs. </a:t>
            </a:r>
          </a:p>
          <a:p>
            <a:endParaRPr lang="en-US" sz="1800" dirty="0"/>
          </a:p>
          <a:p>
            <a:r>
              <a:rPr lang="en-US" sz="1800" dirty="0"/>
              <a:t>One year of data is not enough, so Columbia is replicating this analysis and expanding the number of years analyzed. Assuming that we find the same results year over year, we plan to work with them to publish a Journal article for use in promoting and defending adult dental care in Medicaid.</a:t>
            </a:r>
          </a:p>
        </p:txBody>
      </p:sp>
      <p:sp>
        <p:nvSpPr>
          <p:cNvPr id="4" name="Slide Number Placeholder 3"/>
          <p:cNvSpPr>
            <a:spLocks noGrp="1"/>
          </p:cNvSpPr>
          <p:nvPr>
            <p:ph type="sldNum" sz="quarter" idx="5"/>
          </p:nvPr>
        </p:nvSpPr>
        <p:spPr/>
        <p:txBody>
          <a:bodyPr/>
          <a:lstStyle/>
          <a:p>
            <a:fld id="{FE60596C-23DA-4548-8E3A-9BE980B22D58}" type="slidenum">
              <a:rPr lang="en-US" smtClean="0"/>
              <a:t>22</a:t>
            </a:fld>
            <a:endParaRPr lang="en-US"/>
          </a:p>
        </p:txBody>
      </p:sp>
    </p:spTree>
    <p:extLst>
      <p:ext uri="{BB962C8B-B14F-4D97-AF65-F5344CB8AC3E}">
        <p14:creationId xmlns:p14="http://schemas.microsoft.com/office/powerpoint/2010/main" val="2545734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These studies and many more that have been promoted by insurers and covered in the press have convinced employers that dental benefits are essential or a differentiator.</a:t>
            </a:r>
          </a:p>
          <a:p>
            <a:endParaRPr lang="en-US" sz="1800" dirty="0"/>
          </a:p>
          <a:p>
            <a:r>
              <a:rPr lang="en-US" sz="1800" dirty="0"/>
              <a:t>More than half of all employers believe dental benefits are an essential component of an employee benefits package. And that has not changed over the past 5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442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However, the uncertainties and higher costs resulting from the ACA have pushed employers to drop dental benefits. </a:t>
            </a:r>
          </a:p>
          <a:p>
            <a:endParaRPr lang="en-US" sz="1800" dirty="0"/>
          </a:p>
          <a:p>
            <a:r>
              <a:rPr lang="en-US" sz="1800" dirty="0"/>
              <a:t>Fewer consumers have access to dental benefits through work than when the ACA passed. Because most of the change is in smaller employers, this has not eroded the overall number of those insured in the private market, but has shifted coverage to larger employers.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0596C-23DA-4548-8E3A-9BE980B22D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840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 the growth in Americans with access to dental coverage has been in public programs</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82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65M of 73M under Medicaid programs have dental benefits. There is still room for substantial growth within the program itself with both the addition of dental coverage and expansion.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7A99D2F-EEA9-47F0-BAED-CA66FE6E46D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321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When Medicaid expansion happens in a state with adult dental benefits under Medicaid, access to adult dental benefits expands.</a:t>
            </a:r>
          </a:p>
          <a:p>
            <a:endParaRPr lang="en-US" sz="1800" dirty="0"/>
          </a:p>
          <a:p>
            <a:r>
              <a:rPr lang="en-US" sz="1800" dirty="0"/>
              <a:t>With the referendums on Medicaid expansion in the 2018 elections, there are now 36 states and DC that have expanded Medicaid. And the changes of Governor in a couple of states offers a path for more expansion this year.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7A99D2F-EEA9-47F0-BAED-CA66FE6E46D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921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States are increasing adult coverage under Medicaid. In the past several years. This is the most updated map for coverage of adults under Medicaid. </a:t>
            </a:r>
          </a:p>
          <a:p>
            <a:endParaRPr lang="en-US" sz="1800" dirty="0"/>
          </a:p>
          <a:p>
            <a:r>
              <a:rPr lang="en-US" sz="1800" dirty="0"/>
              <a:t>18 states and DC have “extensive” benefits. 17 have limited and a dozen have “emergency only.”</a:t>
            </a:r>
          </a:p>
          <a:p>
            <a:endParaRPr lang="en-US" sz="18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7A99D2F-EEA9-47F0-BAED-CA66FE6E46D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632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Definitions of categories</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7A99D2F-EEA9-47F0-BAED-CA66FE6E46D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6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473892"/>
            <a:ext cx="6184900" cy="4124008"/>
          </a:xfrm>
        </p:spPr>
        <p:txBody>
          <a:bodyPr/>
          <a:lstStyle/>
          <a:p>
            <a:r>
              <a:rPr lang="en-US" sz="1600" dirty="0"/>
              <a:t>Next week we have our leadership conference, so I have been looking at a lot of our organizational documents. It is probably clear that NADP does government relations, research and education for and about the industry. What I realized might be helpful to this group is to know more about the work we do on terminology, standards and transactions. </a:t>
            </a:r>
          </a:p>
          <a:p>
            <a:endParaRPr lang="en-US" sz="1600" dirty="0"/>
          </a:p>
          <a:p>
            <a:r>
              <a:rPr lang="en-US" sz="1600" dirty="0"/>
              <a:t>NADP has a voting role on every standard setting body that impacts dentistry and the benefits. From the group overseeing CDT, to EDI, to claim forms, quality measures and diagnostic codes, we have staff and volunteers that participate. </a:t>
            </a:r>
          </a:p>
          <a:p>
            <a:endParaRPr lang="en-US" sz="1600" dirty="0"/>
          </a:p>
          <a:p>
            <a:r>
              <a:rPr lang="en-US" sz="1600" dirty="0"/>
              <a:t>Given that IT, diagnostic codes and quality measures came up as critical in the movement to interdisciplinary care, I have added some updates from this area of our work to this presentation. So there will be some things in the slide deck that I will hit at a very high level, so I can get to the answers to some of the questions you asked yesterday. </a:t>
            </a:r>
          </a:p>
        </p:txBody>
      </p:sp>
      <p:sp>
        <p:nvSpPr>
          <p:cNvPr id="4" name="Slide Number Placeholder 3"/>
          <p:cNvSpPr>
            <a:spLocks noGrp="1"/>
          </p:cNvSpPr>
          <p:nvPr>
            <p:ph type="sldNum" sz="quarter" idx="5"/>
          </p:nvPr>
        </p:nvSpPr>
        <p:spPr/>
        <p:txBody>
          <a:bodyPr/>
          <a:lstStyle/>
          <a:p>
            <a:fld id="{FE60596C-23DA-4548-8E3A-9BE980B22D58}" type="slidenum">
              <a:rPr lang="en-US" smtClean="0"/>
              <a:t>3</a:t>
            </a:fld>
            <a:endParaRPr lang="en-US"/>
          </a:p>
        </p:txBody>
      </p:sp>
    </p:spTree>
    <p:extLst>
      <p:ext uri="{BB962C8B-B14F-4D97-AF65-F5344CB8AC3E}">
        <p14:creationId xmlns:p14="http://schemas.microsoft.com/office/powerpoint/2010/main" val="1816548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Medicaid is the largest public program with the most potential to coordinate delivery of care and show impacts for the costs of care. </a:t>
            </a:r>
          </a:p>
          <a:p>
            <a:endParaRPr lang="en-US" sz="1800" dirty="0"/>
          </a:p>
          <a:p>
            <a:r>
              <a:rPr lang="en-US" sz="1800" dirty="0"/>
              <a:t>Putting work requirements or otherwise restructuring under the Trump administration’s openness on waivers is a threat to the gains of coverage that have been made in the past several years.</a:t>
            </a:r>
          </a:p>
          <a:p>
            <a:endParaRPr lang="en-US" sz="1800" dirty="0"/>
          </a:p>
          <a:p>
            <a:r>
              <a:rPr lang="en-US" sz="1800" dirty="0"/>
              <a:t>Families USA has a tremendous strategy center on waiver activity with resources on how to oppose them.</a:t>
            </a:r>
          </a:p>
        </p:txBody>
      </p:sp>
      <p:sp>
        <p:nvSpPr>
          <p:cNvPr id="4" name="Slide Number Placeholder 3"/>
          <p:cNvSpPr>
            <a:spLocks noGrp="1"/>
          </p:cNvSpPr>
          <p:nvPr>
            <p:ph type="sldNum" sz="quarter" idx="5"/>
          </p:nvPr>
        </p:nvSpPr>
        <p:spPr/>
        <p:txBody>
          <a:bodyPr/>
          <a:lstStyle/>
          <a:p>
            <a:fld id="{FE60596C-23DA-4548-8E3A-9BE980B22D58}" type="slidenum">
              <a:rPr lang="en-US" smtClean="0"/>
              <a:t>30</a:t>
            </a:fld>
            <a:endParaRPr lang="en-US"/>
          </a:p>
        </p:txBody>
      </p:sp>
    </p:spTree>
    <p:extLst>
      <p:ext uri="{BB962C8B-B14F-4D97-AF65-F5344CB8AC3E}">
        <p14:creationId xmlns:p14="http://schemas.microsoft.com/office/powerpoint/2010/main" val="2708451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6287" cy="3294062"/>
          </a:xfrm>
        </p:spPr>
      </p:sp>
      <p:sp>
        <p:nvSpPr>
          <p:cNvPr id="3" name="Notes Placeholder 2"/>
          <p:cNvSpPr>
            <a:spLocks noGrp="1"/>
          </p:cNvSpPr>
          <p:nvPr>
            <p:ph type="body" idx="1"/>
          </p:nvPr>
        </p:nvSpPr>
        <p:spPr>
          <a:xfrm>
            <a:off x="701040" y="4648200"/>
            <a:ext cx="5608320" cy="3486150"/>
          </a:xfrm>
        </p:spPr>
        <p:txBody>
          <a:bodyPr/>
          <a:lstStyle/>
          <a:p>
            <a:r>
              <a:rPr lang="en-US" sz="1900" dirty="0"/>
              <a:t>Recent Congressional funding of CHIP through 2023 means longer term stability for children’s dental coverage.</a:t>
            </a:r>
          </a:p>
        </p:txBody>
      </p:sp>
      <p:sp>
        <p:nvSpPr>
          <p:cNvPr id="4" name="Slide Number Placeholder 3"/>
          <p:cNvSpPr>
            <a:spLocks noGrp="1"/>
          </p:cNvSpPr>
          <p:nvPr>
            <p:ph type="sldNum" sz="quarter" idx="10"/>
          </p:nvPr>
        </p:nvSpPr>
        <p:spPr/>
        <p:txBody>
          <a:bodyPr/>
          <a:lstStyle/>
          <a:p>
            <a:pPr marL="0" marR="0" lvl="0" indent="0" algn="r" defTabSz="984978" rtl="0" eaLnBrk="1" fontAlgn="auto" latinLnBrk="0" hangingPunct="1">
              <a:lnSpc>
                <a:spcPct val="100000"/>
              </a:lnSpc>
              <a:spcBef>
                <a:spcPts val="0"/>
              </a:spcBef>
              <a:spcAft>
                <a:spcPts val="0"/>
              </a:spcAft>
              <a:buClrTx/>
              <a:buSzTx/>
              <a:buFontTx/>
              <a:buNone/>
              <a:tabLst/>
              <a:defRPr/>
            </a:pPr>
            <a:fld id="{5FED5C4E-662B-477F-A416-C71B65945CCF}"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84978"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864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as this study by the National Academy of State Health Policy that was just releases this week shows, there are many measures in place for children’s coverage in Medicaid and CHIP. Hopefully the funding  stability will allow for more.</a:t>
            </a:r>
          </a:p>
        </p:txBody>
      </p:sp>
      <p:sp>
        <p:nvSpPr>
          <p:cNvPr id="4" name="Slide Number Placeholder 3"/>
          <p:cNvSpPr>
            <a:spLocks noGrp="1"/>
          </p:cNvSpPr>
          <p:nvPr>
            <p:ph type="sldNum" sz="quarter" idx="5"/>
          </p:nvPr>
        </p:nvSpPr>
        <p:spPr/>
        <p:txBody>
          <a:bodyPr/>
          <a:lstStyle/>
          <a:p>
            <a:fld id="{FE60596C-23DA-4548-8E3A-9BE980B22D58}" type="slidenum">
              <a:rPr lang="en-US" smtClean="0"/>
              <a:t>32</a:t>
            </a:fld>
            <a:endParaRPr lang="en-US"/>
          </a:p>
        </p:txBody>
      </p:sp>
    </p:spTree>
    <p:extLst>
      <p:ext uri="{BB962C8B-B14F-4D97-AF65-F5344CB8AC3E}">
        <p14:creationId xmlns:p14="http://schemas.microsoft.com/office/powerpoint/2010/main" val="97205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actually is a fair amount of growth in the MA arena as well. </a:t>
            </a:r>
          </a:p>
          <a:p>
            <a:endParaRPr lang="en-US" sz="1800" dirty="0"/>
          </a:p>
          <a:p>
            <a:r>
              <a:rPr lang="en-US" sz="1800" dirty="0"/>
              <a:t>Medicare Advantage products are currently just over 1/3 of all Medicare enrollment for those over 65. By 2027, they are expected to cover 40% of enrollees.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7A99D2F-EEA9-47F0-BAED-CA66FE6E46D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Most MA plans include some level of dental benefits. Mandatory benefits are value adds paid for by star rating funds and provided to ever member of an MA plan. The Optional have a premium attached. </a:t>
            </a:r>
          </a:p>
        </p:txBody>
      </p:sp>
      <p:sp>
        <p:nvSpPr>
          <p:cNvPr id="4" name="Slide Number Placeholder 3"/>
          <p:cNvSpPr>
            <a:spLocks noGrp="1"/>
          </p:cNvSpPr>
          <p:nvPr>
            <p:ph type="sldNum" sz="quarter" idx="10"/>
          </p:nvPr>
        </p:nvSpPr>
        <p:spPr/>
        <p:txBody>
          <a:bodyPr/>
          <a:lstStyle/>
          <a:p>
            <a:pPr marL="0" marR="0" lvl="0" indent="0" algn="r" defTabSz="492316" rtl="0" eaLnBrk="1" fontAlgn="auto" latinLnBrk="0" hangingPunct="1">
              <a:lnSpc>
                <a:spcPct val="100000"/>
              </a:lnSpc>
              <a:spcBef>
                <a:spcPts val="0"/>
              </a:spcBef>
              <a:spcAft>
                <a:spcPts val="0"/>
              </a:spcAft>
              <a:buClrTx/>
              <a:buSzTx/>
              <a:buFontTx/>
              <a:buNone/>
              <a:tabLst/>
              <a:defRPr/>
            </a:pPr>
            <a:fld id="{B353597C-CB29-3E41-9C25-8CE07D7CF5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2316"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522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percentage of MA plans offering dental benefits varies widely by state. Interestingly higher in the South and East.</a:t>
            </a:r>
          </a:p>
        </p:txBody>
      </p:sp>
      <p:sp>
        <p:nvSpPr>
          <p:cNvPr id="4" name="Slide Number Placeholder 3"/>
          <p:cNvSpPr>
            <a:spLocks noGrp="1"/>
          </p:cNvSpPr>
          <p:nvPr>
            <p:ph type="sldNum" sz="quarter" idx="10"/>
          </p:nvPr>
        </p:nvSpPr>
        <p:spPr/>
        <p:txBody>
          <a:bodyPr/>
          <a:lstStyle/>
          <a:p>
            <a:pPr marL="0" marR="0" lvl="0" indent="0" algn="r" defTabSz="492316" rtl="0" eaLnBrk="1" fontAlgn="auto" latinLnBrk="0" hangingPunct="1">
              <a:lnSpc>
                <a:spcPct val="100000"/>
              </a:lnSpc>
              <a:spcBef>
                <a:spcPts val="0"/>
              </a:spcBef>
              <a:spcAft>
                <a:spcPts val="0"/>
              </a:spcAft>
              <a:buClrTx/>
              <a:buSzTx/>
              <a:buFontTx/>
              <a:buNone/>
              <a:tabLst/>
              <a:defRPr/>
            </a:pPr>
            <a:fld id="{B353597C-CB29-3E41-9C25-8CE07D7CF5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2316"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784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enrollment in MA plans with dental benefits doesn’t perfectly track the states with the highest offerings.</a:t>
            </a:r>
          </a:p>
        </p:txBody>
      </p:sp>
      <p:sp>
        <p:nvSpPr>
          <p:cNvPr id="4" name="Slide Number Placeholder 3"/>
          <p:cNvSpPr>
            <a:spLocks noGrp="1"/>
          </p:cNvSpPr>
          <p:nvPr>
            <p:ph type="sldNum" sz="quarter" idx="10"/>
          </p:nvPr>
        </p:nvSpPr>
        <p:spPr/>
        <p:txBody>
          <a:bodyPr/>
          <a:lstStyle/>
          <a:p>
            <a:pPr marL="0" marR="0" lvl="0" indent="0" algn="r" defTabSz="492316" rtl="0" eaLnBrk="1" fontAlgn="auto" latinLnBrk="0" hangingPunct="1">
              <a:lnSpc>
                <a:spcPct val="100000"/>
              </a:lnSpc>
              <a:spcBef>
                <a:spcPts val="0"/>
              </a:spcBef>
              <a:spcAft>
                <a:spcPts val="0"/>
              </a:spcAft>
              <a:buClrTx/>
              <a:buSzTx/>
              <a:buFontTx/>
              <a:buNone/>
              <a:tabLst/>
              <a:defRPr/>
            </a:pPr>
            <a:fld id="{B353597C-CB29-3E41-9C25-8CE07D7CF59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2316"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858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Services covered under MAP plans varies from just preventive additions to more extensive benefits. Extensive benefits are those with additional premium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3597C-CB29-3E41-9C25-8CE07D7CF5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951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Out of pocket costs for MA plan enrollees also varies widely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3597C-CB29-3E41-9C25-8CE07D7CF5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9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6287" cy="3294062"/>
          </a:xfrm>
        </p:spPr>
      </p:sp>
      <p:sp>
        <p:nvSpPr>
          <p:cNvPr id="3" name="Notes Placeholder 2"/>
          <p:cNvSpPr>
            <a:spLocks noGrp="1"/>
          </p:cNvSpPr>
          <p:nvPr>
            <p:ph type="body" idx="1"/>
          </p:nvPr>
        </p:nvSpPr>
        <p:spPr>
          <a:xfrm>
            <a:off x="773638" y="4781551"/>
            <a:ext cx="5931436" cy="3946990"/>
          </a:xfrm>
        </p:spPr>
        <p:txBody>
          <a:bodyPr/>
          <a:lstStyle/>
          <a:p>
            <a:r>
              <a:rPr lang="en-US" sz="1800" dirty="0"/>
              <a:t>One of the speakers asked yesterday if a framework is being put in place for broader inclusion of dental in Medicare. It is. </a:t>
            </a:r>
          </a:p>
          <a:p>
            <a:endParaRPr lang="en-US" sz="1800" dirty="0"/>
          </a:p>
          <a:p>
            <a:r>
              <a:rPr lang="en-US" sz="1800" dirty="0"/>
              <a:t>Pacific Dental Services, a DSO funded a study that shows that a $7.2B investment in Medicare periodontal benefits will net $63.5B in savings in medical costs in that same period for the program. </a:t>
            </a:r>
          </a:p>
          <a:p>
            <a:endParaRPr lang="en-US" sz="1800" dirty="0"/>
          </a:p>
          <a:p>
            <a:r>
              <a:rPr lang="en-US" sz="1800" dirty="0"/>
              <a:t>This is being discussed not just in the oral health world, but the Congressional Budget Office, which has to cost such proposals has reached out to key researchers in this arena to discuss the data. So there is more work happening than you see on the surface.</a:t>
            </a:r>
          </a:p>
        </p:txBody>
      </p:sp>
      <p:sp>
        <p:nvSpPr>
          <p:cNvPr id="4" name="Slide Number Placeholder 3"/>
          <p:cNvSpPr>
            <a:spLocks noGrp="1"/>
          </p:cNvSpPr>
          <p:nvPr>
            <p:ph type="sldNum" sz="quarter" idx="10"/>
          </p:nvPr>
        </p:nvSpPr>
        <p:spPr/>
        <p:txBody>
          <a:bodyPr/>
          <a:lstStyle/>
          <a:p>
            <a:pPr marL="0" marR="0" lvl="0" indent="0" algn="r" defTabSz="984978" rtl="0" eaLnBrk="1" fontAlgn="auto" latinLnBrk="0" hangingPunct="1">
              <a:lnSpc>
                <a:spcPct val="100000"/>
              </a:lnSpc>
              <a:spcBef>
                <a:spcPts val="0"/>
              </a:spcBef>
              <a:spcAft>
                <a:spcPts val="0"/>
              </a:spcAft>
              <a:buClrTx/>
              <a:buSzTx/>
              <a:buFontTx/>
              <a:buNone/>
              <a:tabLst/>
              <a:defRPr/>
            </a:pPr>
            <a:fld id="{5FED5C4E-662B-477F-A416-C71B65945CCF}"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84978"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65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 you’ve seen the learning objectives in your materials, let’s start</a:t>
            </a:r>
          </a:p>
        </p:txBody>
      </p:sp>
      <p:sp>
        <p:nvSpPr>
          <p:cNvPr id="4" name="Slide Number Placeholder 3"/>
          <p:cNvSpPr>
            <a:spLocks noGrp="1"/>
          </p:cNvSpPr>
          <p:nvPr>
            <p:ph type="sldNum" sz="quarter" idx="5"/>
          </p:nvPr>
        </p:nvSpPr>
        <p:spPr/>
        <p:txBody>
          <a:bodyPr/>
          <a:lstStyle/>
          <a:p>
            <a:fld id="{FE60596C-23DA-4548-8E3A-9BE980B22D58}" type="slidenum">
              <a:rPr lang="en-US" smtClean="0"/>
              <a:t>4</a:t>
            </a:fld>
            <a:endParaRPr lang="en-US"/>
          </a:p>
        </p:txBody>
      </p:sp>
    </p:spTree>
    <p:extLst>
      <p:ext uri="{BB962C8B-B14F-4D97-AF65-F5344CB8AC3E}">
        <p14:creationId xmlns:p14="http://schemas.microsoft.com/office/powerpoint/2010/main" val="1475577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554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It is no secret to this group that dental both contributes to medical costs through emergency room visits, but could contribute more to solutions with additional screenings and referrals to physicians. </a:t>
            </a:r>
          </a:p>
        </p:txBody>
      </p:sp>
      <p:sp>
        <p:nvSpPr>
          <p:cNvPr id="4" name="Slide Number Placeholder 3"/>
          <p:cNvSpPr>
            <a:spLocks noGrp="1"/>
          </p:cNvSpPr>
          <p:nvPr>
            <p:ph type="sldNum" sz="quarter" idx="5"/>
          </p:nvPr>
        </p:nvSpPr>
        <p:spPr/>
        <p:txBody>
          <a:bodyPr/>
          <a:lstStyle/>
          <a:p>
            <a:fld id="{FE60596C-23DA-4548-8E3A-9BE980B22D58}" type="slidenum">
              <a:rPr lang="en-US" smtClean="0"/>
              <a:t>41</a:t>
            </a:fld>
            <a:endParaRPr lang="en-US"/>
          </a:p>
        </p:txBody>
      </p:sp>
    </p:spTree>
    <p:extLst>
      <p:ext uri="{BB962C8B-B14F-4D97-AF65-F5344CB8AC3E}">
        <p14:creationId xmlns:p14="http://schemas.microsoft.com/office/powerpoint/2010/main" val="175037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 one of the questions you ask is when are insurance policies going to merge and help alleviate this situation.</a:t>
            </a:r>
          </a:p>
          <a:p>
            <a:endParaRPr lang="en-US" sz="1800" dirty="0"/>
          </a:p>
          <a:p>
            <a:r>
              <a:rPr lang="en-US" sz="1800" dirty="0"/>
              <a:t>We had a firm look at this issue for a session at our conference a few years ago. They found that medical carriers were going to aggressively move into dental, that the factors that will drive the change are improvements in technology, government mandates, and just overall convergence. </a:t>
            </a:r>
          </a:p>
          <a:p>
            <a:endParaRPr lang="en-US" sz="1800" dirty="0"/>
          </a:p>
          <a:p>
            <a:r>
              <a:rPr lang="en-US" sz="1800" dirty="0"/>
              <a:t>And both medical and dental insurers agreed that the medical carriers have the upper hand in merging the systems.</a:t>
            </a:r>
          </a:p>
          <a:p>
            <a:endParaRPr lang="en-US" sz="1800" dirty="0"/>
          </a:p>
        </p:txBody>
      </p:sp>
      <p:sp>
        <p:nvSpPr>
          <p:cNvPr id="4" name="Slide Number Placeholder 3"/>
          <p:cNvSpPr>
            <a:spLocks noGrp="1"/>
          </p:cNvSpPr>
          <p:nvPr>
            <p:ph type="sldNum" sz="quarter" idx="5"/>
          </p:nvPr>
        </p:nvSpPr>
        <p:spPr/>
        <p:txBody>
          <a:bodyPr/>
          <a:lstStyle/>
          <a:p>
            <a:fld id="{FE60596C-23DA-4548-8E3A-9BE980B22D58}" type="slidenum">
              <a:rPr lang="en-US" smtClean="0"/>
              <a:t>42</a:t>
            </a:fld>
            <a:endParaRPr lang="en-US"/>
          </a:p>
        </p:txBody>
      </p:sp>
    </p:spTree>
    <p:extLst>
      <p:ext uri="{BB962C8B-B14F-4D97-AF65-F5344CB8AC3E}">
        <p14:creationId xmlns:p14="http://schemas.microsoft.com/office/powerpoint/2010/main" val="2005750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000" y="4473892"/>
            <a:ext cx="6134100" cy="4060508"/>
          </a:xfrm>
        </p:spPr>
        <p:txBody>
          <a:bodyPr/>
          <a:lstStyle/>
          <a:p>
            <a:r>
              <a:rPr lang="en-US" sz="1800" dirty="0"/>
              <a:t>But this is where the system stays today. Medical carriers are not putting adult dental benefits in policies. Dental benefits in medical policies are a blip in the overall market. </a:t>
            </a:r>
          </a:p>
          <a:p>
            <a:endParaRPr lang="en-US" sz="1800" dirty="0"/>
          </a:p>
          <a:p>
            <a:r>
              <a:rPr lang="en-US" sz="1800" dirty="0"/>
              <a:t>Not that does not mean that medical carriers are not aggressive in pushing dental coverage if they have a dental subsidiary or agreement. But they bundle with a discount on the medical coverage as they know their experience in savings by very specific geography. </a:t>
            </a:r>
          </a:p>
          <a:p>
            <a:endParaRPr lang="en-US" sz="1800" dirty="0"/>
          </a:p>
          <a:p>
            <a:r>
              <a:rPr lang="en-US" sz="1800" dirty="0"/>
              <a:t>But the separate delivery systems, the separate claim forms, the separate coding, etc. are too much for a medical carrier to take on itself with so many other competing priorities. So they leave it to their experts.</a:t>
            </a:r>
          </a:p>
        </p:txBody>
      </p:sp>
      <p:sp>
        <p:nvSpPr>
          <p:cNvPr id="4" name="Slide Number Placeholder 3"/>
          <p:cNvSpPr>
            <a:spLocks noGrp="1"/>
          </p:cNvSpPr>
          <p:nvPr>
            <p:ph type="sldNum" sz="quarter" idx="5"/>
          </p:nvPr>
        </p:nvSpPr>
        <p:spPr/>
        <p:txBody>
          <a:bodyPr/>
          <a:lstStyle/>
          <a:p>
            <a:fld id="{FE60596C-23DA-4548-8E3A-9BE980B22D58}" type="slidenum">
              <a:rPr lang="en-US" smtClean="0"/>
              <a:t>43</a:t>
            </a:fld>
            <a:endParaRPr lang="en-US"/>
          </a:p>
        </p:txBody>
      </p:sp>
    </p:spTree>
    <p:extLst>
      <p:ext uri="{BB962C8B-B14F-4D97-AF65-F5344CB8AC3E}">
        <p14:creationId xmlns:p14="http://schemas.microsoft.com/office/powerpoint/2010/main" val="530538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Consumers still highly value dental benefits. They are the most requested supplemental benefit beyond medical coverage. </a:t>
            </a:r>
          </a:p>
          <a:p>
            <a:endParaRPr lang="en-US" sz="1800" dirty="0"/>
          </a:p>
          <a:p>
            <a:r>
              <a:rPr lang="en-US" sz="1800" dirty="0"/>
              <a:t>They are largely satisfied with benefits structured separately and individual studies by the few plans that have embedded show lower utilization when embedded. So there would definitely be some education needed if benefits move that direction.</a:t>
            </a:r>
          </a:p>
          <a:p>
            <a:endParaRPr lang="en-US" sz="1800" dirty="0"/>
          </a:p>
          <a:p>
            <a:endParaRPr lang="en-US" sz="14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410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One reason for satisfaction is that premiums are not going up and annual maximums are not hit by 95% of enrollees. </a:t>
            </a:r>
          </a:p>
          <a:p>
            <a:endParaRPr lang="en-US" sz="1800" dirty="0"/>
          </a:p>
          <a:p>
            <a:r>
              <a:rPr lang="en-US" sz="1800" dirty="0"/>
              <a:t>When you take into account inflation, the change in dental premium over the past several years is actually negative.  </a:t>
            </a:r>
          </a:p>
          <a:p>
            <a:endParaRPr lang="en-US" sz="1800" dirty="0"/>
          </a:p>
          <a:p>
            <a:r>
              <a:rPr lang="en-US" sz="1800" dirty="0"/>
              <a:t>And compared to medical premium, premium changes are </a:t>
            </a:r>
            <a:r>
              <a:rPr lang="en-US" sz="1800" dirty="0" err="1"/>
              <a:t>miniscual</a:t>
            </a:r>
            <a:r>
              <a:rPr lang="en-US" sz="180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797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solidFill>
                  <a:prstClr val="black"/>
                </a:solidFill>
              </a:rPr>
              <a:t>Even though more of the cost is being shifted to consumers and they are more often having to purchase their group coverage with no employer contribution, consumers remain satisfied with their dental benefits. </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208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heard yesterday that one of the facilitators of interdisciplinary care is IT. This is another area where dentistry lags behind medical. Electronic claims which could facilitate transmission of diagnostic data are in mid 60% range. </a:t>
            </a:r>
          </a:p>
          <a:p>
            <a:endParaRPr lang="en-US" sz="1800" dirty="0"/>
          </a:p>
          <a:p>
            <a:r>
              <a:rPr lang="en-US" sz="1800" dirty="0"/>
              <a:t>Medical is XX</a:t>
            </a:r>
          </a:p>
          <a:p>
            <a:endParaRPr lang="en-US" sz="1800" dirty="0"/>
          </a:p>
          <a:p>
            <a:r>
              <a:rPr lang="en-US" sz="1800" dirty="0"/>
              <a:t>And dental claims is much higher than other forms of electronic transactions in dental.  </a:t>
            </a:r>
          </a:p>
        </p:txBody>
      </p:sp>
      <p:sp>
        <p:nvSpPr>
          <p:cNvPr id="4" name="Slide Number Placeholder 3"/>
          <p:cNvSpPr>
            <a:spLocks noGrp="1"/>
          </p:cNvSpPr>
          <p:nvPr>
            <p:ph type="sldNum" sz="quarter" idx="5"/>
          </p:nvPr>
        </p:nvSpPr>
        <p:spPr/>
        <p:txBody>
          <a:bodyPr/>
          <a:lstStyle/>
          <a:p>
            <a:fld id="{FE60596C-23DA-4548-8E3A-9BE980B22D58}" type="slidenum">
              <a:rPr lang="en-US" smtClean="0"/>
              <a:t>47</a:t>
            </a:fld>
            <a:endParaRPr lang="en-US"/>
          </a:p>
        </p:txBody>
      </p:sp>
    </p:spTree>
    <p:extLst>
      <p:ext uri="{BB962C8B-B14F-4D97-AF65-F5344CB8AC3E}">
        <p14:creationId xmlns:p14="http://schemas.microsoft.com/office/powerpoint/2010/main" val="32281582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With the low cost of dental and the limited resources for public programs, keeping added administrative costs for care delivery coordination, quality improvement and payment reforms is key. </a:t>
            </a:r>
          </a:p>
        </p:txBody>
      </p:sp>
      <p:sp>
        <p:nvSpPr>
          <p:cNvPr id="4" name="Slide Number Placeholder 3"/>
          <p:cNvSpPr>
            <a:spLocks noGrp="1"/>
          </p:cNvSpPr>
          <p:nvPr>
            <p:ph type="sldNum" sz="quarter" idx="5"/>
          </p:nvPr>
        </p:nvSpPr>
        <p:spPr/>
        <p:txBody>
          <a:bodyPr/>
          <a:lstStyle/>
          <a:p>
            <a:fld id="{FE60596C-23DA-4548-8E3A-9BE980B22D58}" type="slidenum">
              <a:rPr lang="en-US" smtClean="0"/>
              <a:t>48</a:t>
            </a:fld>
            <a:endParaRPr lang="en-US"/>
          </a:p>
        </p:txBody>
      </p:sp>
    </p:spTree>
    <p:extLst>
      <p:ext uri="{BB962C8B-B14F-4D97-AF65-F5344CB8AC3E}">
        <p14:creationId xmlns:p14="http://schemas.microsoft.com/office/powerpoint/2010/main" val="433214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sz="1800" dirty="0"/>
              <a:t>You all know about DQA measures. NADP has been part of this group from the beginning and promotes use of these measures to plans.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34DBC8-0FE7-4AEE-9800-9CDA0D3F3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895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start with dental enrollment trends</a:t>
            </a:r>
          </a:p>
        </p:txBody>
      </p:sp>
      <p:sp>
        <p:nvSpPr>
          <p:cNvPr id="4" name="Slide Number Placeholder 3"/>
          <p:cNvSpPr>
            <a:spLocks noGrp="1"/>
          </p:cNvSpPr>
          <p:nvPr>
            <p:ph type="sldNum" sz="quarter" idx="10"/>
          </p:nvPr>
        </p:nvSpPr>
        <p:spPr/>
        <p:txBody>
          <a:bodyPr/>
          <a:lstStyle/>
          <a:p>
            <a:pPr defTabSz="931774"/>
            <a:fld id="{7074B2CE-2AEA-4099-A8BB-02ADF57B6926}" type="slidenum">
              <a:rPr lang="en-US">
                <a:solidFill>
                  <a:prstClr val="black"/>
                </a:solidFill>
                <a:latin typeface="Calibri" panose="020F0502020204030204"/>
              </a:rPr>
              <a:pPr defTabSz="9317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49513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34DBC8-0FE7-4AEE-9800-9CDA0D3F3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52701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0" indent="0">
              <a:buNone/>
            </a:pPr>
            <a:endParaRPr lang="en-US" baseline="0" dirty="0"/>
          </a:p>
          <a:p>
            <a:r>
              <a:rPr lang="en-US" sz="1800" baseline="0" dirty="0"/>
              <a:t>Many of our members still don’t know about the measures, so we continue with educations. Public programs have been better at use of these measures. </a:t>
            </a:r>
          </a:p>
          <a:p>
            <a:endParaRPr lang="en-US" sz="1800" dirty="0"/>
          </a:p>
          <a:p>
            <a:r>
              <a:rPr lang="en-US" sz="1800" baseline="0" dirty="0"/>
              <a:t>Someone said yesterday that DQA is involved in diagnosis code development, that is not the case. Some of the same staff at ADA is involved but that is not DQA’s role. </a:t>
            </a:r>
          </a:p>
        </p:txBody>
      </p:sp>
      <p:sp>
        <p:nvSpPr>
          <p:cNvPr id="4" name="Slide Number Placeholder 3"/>
          <p:cNvSpPr>
            <a:spLocks noGrp="1"/>
          </p:cNvSpPr>
          <p:nvPr>
            <p:ph type="sldNum" sz="quarter" idx="10"/>
          </p:nvPr>
        </p:nvSpPr>
        <p:spPr/>
        <p:txBody>
          <a:bodyPr/>
          <a:lstStyle/>
          <a:p>
            <a:fld id="{5E34DBC8-0FE7-4AEE-9800-9CDA0D3F3ED6}" type="slidenum">
              <a:rPr lang="en-US" smtClean="0"/>
              <a:t>51</a:t>
            </a:fld>
            <a:endParaRPr lang="en-US"/>
          </a:p>
        </p:txBody>
      </p:sp>
    </p:spTree>
    <p:extLst>
      <p:ext uri="{BB962C8B-B14F-4D97-AF65-F5344CB8AC3E}">
        <p14:creationId xmlns:p14="http://schemas.microsoft.com/office/powerpoint/2010/main" val="2715261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On the question of when diagnosis codes are going to be required, I wanted to provide something of an update. </a:t>
            </a:r>
          </a:p>
          <a:p>
            <a:endParaRPr lang="en-US" sz="1800" dirty="0"/>
          </a:p>
          <a:p>
            <a:r>
              <a:rPr lang="en-US" sz="1800" dirty="0"/>
              <a:t>The first issue in diagnosis codes is that the ADA and dental schools developed separate systems.</a:t>
            </a:r>
          </a:p>
          <a:p>
            <a:endParaRPr lang="en-US" sz="1800" dirty="0"/>
          </a:p>
          <a:p>
            <a:r>
              <a:rPr lang="en-US" sz="1800" dirty="0"/>
              <a:t>After a lot of back and forth, these two systems were merged in 2017 into SNODDS. </a:t>
            </a:r>
          </a:p>
          <a:p>
            <a:endParaRPr lang="en-US" sz="1800" dirty="0"/>
          </a:p>
          <a:p>
            <a:r>
              <a:rPr lang="en-US" sz="1800" dirty="0"/>
              <a:t>So until 2017, there was not an agreed system for use. That’s very recent. </a:t>
            </a:r>
          </a:p>
        </p:txBody>
      </p:sp>
      <p:sp>
        <p:nvSpPr>
          <p:cNvPr id="4" name="Slide Number Placeholder 3"/>
          <p:cNvSpPr>
            <a:spLocks noGrp="1"/>
          </p:cNvSpPr>
          <p:nvPr>
            <p:ph type="sldNum" sz="quarter" idx="10"/>
          </p:nvPr>
        </p:nvSpPr>
        <p:spPr/>
        <p:txBody>
          <a:bodyPr/>
          <a:lstStyle/>
          <a:p>
            <a:fld id="{AEF6637B-DF87-0E44-8BC8-31912750DC8D}" type="slidenum">
              <a:rPr lang="en-US" smtClean="0"/>
              <a:t>52</a:t>
            </a:fld>
            <a:endParaRPr lang="en-US"/>
          </a:p>
        </p:txBody>
      </p:sp>
    </p:spTree>
    <p:extLst>
      <p:ext uri="{BB962C8B-B14F-4D97-AF65-F5344CB8AC3E}">
        <p14:creationId xmlns:p14="http://schemas.microsoft.com/office/powerpoint/2010/main" val="4016595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5300" y="4473892"/>
            <a:ext cx="6096000" cy="4200208"/>
          </a:xfrm>
        </p:spPr>
        <p:txBody>
          <a:bodyPr/>
          <a:lstStyle/>
          <a:p>
            <a:r>
              <a:rPr lang="en-US" sz="1800" dirty="0"/>
              <a:t>However, there has been progress in getting these codes into a system that is used internationally by both medical and dental. </a:t>
            </a:r>
          </a:p>
          <a:p>
            <a:endParaRPr lang="en-US" sz="1800" dirty="0"/>
          </a:p>
          <a:p>
            <a:r>
              <a:rPr lang="en-US" sz="1800" dirty="0"/>
              <a:t>The ADA licenses SNODENT to what used to be called ITHSDO but is not called SNOMED for maintenance. They are also responsible for ICD which all payers must accept if they are doing electronic transactions. </a:t>
            </a:r>
          </a:p>
          <a:p>
            <a:endParaRPr lang="en-US" sz="1800" dirty="0"/>
          </a:p>
          <a:p>
            <a:r>
              <a:rPr lang="en-US" sz="1800" dirty="0"/>
              <a:t>SNOMED has a Dentistry Clinical Reference Group (CRG). NADP is a member of that group. The CRG is taking the several thousand codes by specialty area, reducing the number to a core set and </a:t>
            </a:r>
            <a:r>
              <a:rPr lang="en-US" sz="1800" dirty="0" err="1"/>
              <a:t>crosswalking</a:t>
            </a:r>
            <a:r>
              <a:rPr lang="en-US" sz="1800" dirty="0"/>
              <a:t> the diagnostic codes to ICD 10. They have completed the general dentistry set. ICD will be reported on claim from practice mgt. software.</a:t>
            </a:r>
          </a:p>
          <a:p>
            <a:endParaRPr lang="en-US" dirty="0"/>
          </a:p>
          <a:p>
            <a:endParaRPr lang="en-US" dirty="0"/>
          </a:p>
        </p:txBody>
      </p:sp>
      <p:sp>
        <p:nvSpPr>
          <p:cNvPr id="4" name="Slide Number Placeholder 3"/>
          <p:cNvSpPr>
            <a:spLocks noGrp="1"/>
          </p:cNvSpPr>
          <p:nvPr>
            <p:ph type="sldNum" sz="quarter" idx="10"/>
          </p:nvPr>
        </p:nvSpPr>
        <p:spPr/>
        <p:txBody>
          <a:bodyPr/>
          <a:lstStyle/>
          <a:p>
            <a:fld id="{AEF6637B-DF87-0E44-8BC8-31912750DC8D}" type="slidenum">
              <a:rPr lang="en-US" smtClean="0"/>
              <a:t>53</a:t>
            </a:fld>
            <a:endParaRPr lang="en-US"/>
          </a:p>
        </p:txBody>
      </p:sp>
    </p:spTree>
    <p:extLst>
      <p:ext uri="{BB962C8B-B14F-4D97-AF65-F5344CB8AC3E}">
        <p14:creationId xmlns:p14="http://schemas.microsoft.com/office/powerpoint/2010/main" val="2652706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that is all the information will flow. </a:t>
            </a:r>
          </a:p>
          <a:p>
            <a:endParaRPr lang="en-US" sz="1800" dirty="0"/>
          </a:p>
          <a:p>
            <a:r>
              <a:rPr lang="en-US" sz="1800" dirty="0"/>
              <a:t>The issue now is getting dentists to use the codes. Since there is not a common electronic dental record, the practice management software systems have to be updated to capture and transmit diagnosis. Schein has made a commitment to do that in their cloud version. Problem is that dentists don’t regularly update PMS. </a:t>
            </a:r>
          </a:p>
          <a:p>
            <a:endParaRPr lang="en-US" sz="1800" dirty="0"/>
          </a:p>
          <a:p>
            <a:r>
              <a:rPr lang="en-US" sz="1800" dirty="0"/>
              <a:t>ADA Summit brought PMS to table to talk about the issue. And there is follow-up to the summit, so there is work going on to bridge this divide.</a:t>
            </a:r>
          </a:p>
        </p:txBody>
      </p:sp>
      <p:sp>
        <p:nvSpPr>
          <p:cNvPr id="4" name="Slide Number Placeholder 3"/>
          <p:cNvSpPr>
            <a:spLocks noGrp="1"/>
          </p:cNvSpPr>
          <p:nvPr>
            <p:ph type="sldNum" sz="quarter" idx="5"/>
          </p:nvPr>
        </p:nvSpPr>
        <p:spPr/>
        <p:txBody>
          <a:bodyPr/>
          <a:lstStyle/>
          <a:p>
            <a:fld id="{FE60596C-23DA-4548-8E3A-9BE980B22D58}" type="slidenum">
              <a:rPr lang="en-US" smtClean="0"/>
              <a:t>54</a:t>
            </a:fld>
            <a:endParaRPr lang="en-US"/>
          </a:p>
        </p:txBody>
      </p:sp>
    </p:spTree>
    <p:extLst>
      <p:ext uri="{BB962C8B-B14F-4D97-AF65-F5344CB8AC3E}">
        <p14:creationId xmlns:p14="http://schemas.microsoft.com/office/powerpoint/2010/main" val="916997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commercial carriers will not require something that they know dentists don’t have the capability to do because their products are network based and any carrier that losses a large portion of their network over this type of change would lose market share.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315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carries are getting diagnosis and some are using it. </a:t>
            </a:r>
          </a:p>
        </p:txBody>
      </p:sp>
      <p:sp>
        <p:nvSpPr>
          <p:cNvPr id="4" name="Slide Number Placeholder 3"/>
          <p:cNvSpPr>
            <a:spLocks noGrp="1"/>
          </p:cNvSpPr>
          <p:nvPr>
            <p:ph type="sldNum" sz="quarter" idx="5"/>
          </p:nvPr>
        </p:nvSpPr>
        <p:spPr/>
        <p:txBody>
          <a:bodyPr/>
          <a:lstStyle/>
          <a:p>
            <a:fld id="{FE60596C-23DA-4548-8E3A-9BE980B22D58}" type="slidenum">
              <a:rPr lang="en-US" smtClean="0"/>
              <a:t>56</a:t>
            </a:fld>
            <a:endParaRPr lang="en-US"/>
          </a:p>
        </p:txBody>
      </p:sp>
    </p:spTree>
    <p:extLst>
      <p:ext uri="{BB962C8B-B14F-4D97-AF65-F5344CB8AC3E}">
        <p14:creationId xmlns:p14="http://schemas.microsoft.com/office/powerpoint/2010/main" val="24310947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Primarily for risk based benefits. To add coverage or benefits, dentists have to report. So there is some progress; not just the universal progress you crave. </a:t>
            </a:r>
          </a:p>
        </p:txBody>
      </p:sp>
      <p:sp>
        <p:nvSpPr>
          <p:cNvPr id="4" name="Slide Number Placeholder 3"/>
          <p:cNvSpPr>
            <a:spLocks noGrp="1"/>
          </p:cNvSpPr>
          <p:nvPr>
            <p:ph type="sldNum" sz="quarter" idx="5"/>
          </p:nvPr>
        </p:nvSpPr>
        <p:spPr/>
        <p:txBody>
          <a:bodyPr/>
          <a:lstStyle/>
          <a:p>
            <a:fld id="{FE60596C-23DA-4548-8E3A-9BE980B22D58}" type="slidenum">
              <a:rPr lang="en-US" smtClean="0"/>
              <a:t>57</a:t>
            </a:fld>
            <a:endParaRPr lang="en-US"/>
          </a:p>
        </p:txBody>
      </p:sp>
    </p:spTree>
    <p:extLst>
      <p:ext uri="{BB962C8B-B14F-4D97-AF65-F5344CB8AC3E}">
        <p14:creationId xmlns:p14="http://schemas.microsoft.com/office/powerpoint/2010/main" val="26417362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 if there are not real pushes from consumers or employers in the commercial market to integrate dental care. What about the MA market.</a:t>
            </a:r>
          </a:p>
          <a:p>
            <a:endParaRPr lang="en-US" sz="1800" dirty="0"/>
          </a:p>
          <a:p>
            <a:r>
              <a:rPr lang="en-US" sz="1800" dirty="0"/>
              <a:t>Most added dental benefits are administered by FDR’s—separate contractors.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0596C-23DA-4548-8E3A-9BE980B22D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6842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FDRs are being asked to do more, but most of that is in the documentation of administration of the program. There is a lot of work there, but it is not integrated or with value based payments.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0596C-23DA-4548-8E3A-9BE980B22D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62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6287" cy="3294062"/>
          </a:xfrm>
        </p:spPr>
      </p:sp>
      <p:sp>
        <p:nvSpPr>
          <p:cNvPr id="3" name="Notes Placeholder 2"/>
          <p:cNvSpPr>
            <a:spLocks noGrp="1"/>
          </p:cNvSpPr>
          <p:nvPr>
            <p:ph type="body" idx="1"/>
          </p:nvPr>
        </p:nvSpPr>
        <p:spPr>
          <a:xfrm>
            <a:off x="453073" y="4648199"/>
            <a:ext cx="6214427" cy="3920067"/>
          </a:xfrm>
        </p:spPr>
        <p:txBody>
          <a:bodyPr>
            <a:normAutofit fontScale="92500" lnSpcReduction="10000"/>
          </a:bodyPr>
          <a:lstStyle/>
          <a:p>
            <a:pPr lvl="0"/>
            <a:r>
              <a:rPr lang="en-US" sz="1600" dirty="0">
                <a:solidFill>
                  <a:prstClr val="black"/>
                </a:solidFill>
              </a:rPr>
              <a:t>As of 2017 only 22% of Americans don’t have dental benefits. This is a significant reduction in the uninsured without a mandate for coverage. What happened?</a:t>
            </a:r>
          </a:p>
          <a:p>
            <a:pPr lvl="0"/>
            <a:endParaRPr lang="en-US" sz="1600" dirty="0">
              <a:solidFill>
                <a:prstClr val="black"/>
              </a:solidFill>
            </a:endParaRPr>
          </a:p>
          <a:p>
            <a:pPr lvl="0"/>
            <a:r>
              <a:rPr lang="en-US" sz="1600" dirty="0">
                <a:solidFill>
                  <a:prstClr val="black"/>
                </a:solidFill>
              </a:rPr>
              <a:t>While just over half the population gets dental benefits in the private market—primarily through employer groups, more than a quarter of the population now gets benefits through publicly funded programs. The combination of expansion of Medicaid benefits under the ACA in most states coupled with recent additions of some level of adult dental services in Medicaid is the largest portion. But growth in Medicare Advantage plans that cover dental is a large part as well.</a:t>
            </a:r>
          </a:p>
          <a:p>
            <a:pPr lvl="0"/>
            <a:endParaRPr lang="en-US" sz="1600" dirty="0">
              <a:solidFill>
                <a:prstClr val="black"/>
              </a:solidFill>
            </a:endParaRPr>
          </a:p>
          <a:p>
            <a:pPr lvl="0"/>
            <a:r>
              <a:rPr lang="en-US" sz="1600" dirty="0">
                <a:solidFill>
                  <a:prstClr val="black"/>
                </a:solidFill>
              </a:rPr>
              <a:t>About 1/3 of those without coverage are seniors and the rest are either working for employers that don’t offer dental benefits (usually small employers) or are low income individuals in states that have not expanded Medicaid or added dental services under Medicaid.</a:t>
            </a:r>
          </a:p>
          <a:p>
            <a:endParaRPr lang="en-US" sz="1900" dirty="0"/>
          </a:p>
          <a:p>
            <a:r>
              <a:rPr lang="en-US" sz="1700" dirty="0"/>
              <a:t>FYI—The private, non-group category just means individual purchases.</a:t>
            </a:r>
          </a:p>
        </p:txBody>
      </p:sp>
      <p:sp>
        <p:nvSpPr>
          <p:cNvPr id="4" name="Slide Number Placeholder 3"/>
          <p:cNvSpPr>
            <a:spLocks noGrp="1"/>
          </p:cNvSpPr>
          <p:nvPr>
            <p:ph type="sldNum" sz="quarter" idx="10"/>
          </p:nvPr>
        </p:nvSpPr>
        <p:spPr/>
        <p:txBody>
          <a:bodyPr/>
          <a:lstStyle/>
          <a:p>
            <a:pPr marL="0" marR="0" lvl="0" indent="0" algn="r" defTabSz="984978" rtl="0" eaLnBrk="1" fontAlgn="auto" latinLnBrk="0" hangingPunct="1">
              <a:lnSpc>
                <a:spcPct val="100000"/>
              </a:lnSpc>
              <a:spcBef>
                <a:spcPts val="0"/>
              </a:spcBef>
              <a:spcAft>
                <a:spcPts val="0"/>
              </a:spcAft>
              <a:buClrTx/>
              <a:buSzTx/>
              <a:buFontTx/>
              <a:buNone/>
              <a:tabLst/>
              <a:defRPr/>
            </a:pPr>
            <a:fld id="{D7895954-452C-4464-8198-C2A1C4B53BEE}" type="slidenum">
              <a:rPr kumimoji="0" lang="en-US" alt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84978"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6566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Value based payments are very specific voluntary programs focused on medical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0596C-23DA-4548-8E3A-9BE980B22D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471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But, seeing what MA plans are being required to do, dental plans serving MA plans can prepare now for how they could better integrate. This will make them better potential partners.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0596C-23DA-4548-8E3A-9BE980B22D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1534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60596C-23DA-4548-8E3A-9BE980B22D58}" type="slidenum">
              <a:rPr lang="en-US" smtClean="0"/>
              <a:t>62</a:t>
            </a:fld>
            <a:endParaRPr lang="en-US"/>
          </a:p>
        </p:txBody>
      </p:sp>
    </p:spTree>
    <p:extLst>
      <p:ext uri="{BB962C8B-B14F-4D97-AF65-F5344CB8AC3E}">
        <p14:creationId xmlns:p14="http://schemas.microsoft.com/office/powerpoint/2010/main" val="356138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dirty="0"/>
              <a:t>This how the trend in dental benefits looks over time. You can see that coverage hovered in the 60% range until the ACA was implemented in 2014; then larger increases began.</a:t>
            </a:r>
          </a:p>
          <a:p>
            <a:endParaRPr lang="en-US" sz="1800" dirty="0"/>
          </a:p>
          <a:p>
            <a:r>
              <a:rPr lang="en-US" sz="1800" dirty="0"/>
              <a:t>Some of the change is not actual year to year jumps but better data, but I’ll explain that as I go along.</a:t>
            </a:r>
          </a:p>
          <a:p>
            <a:endParaRPr lang="en-US" sz="1800" dirty="0"/>
          </a:p>
        </p:txBody>
      </p:sp>
      <p:sp>
        <p:nvSpPr>
          <p:cNvPr id="4" name="Slide Number Placeholder 3"/>
          <p:cNvSpPr>
            <a:spLocks noGrp="1"/>
          </p:cNvSpPr>
          <p:nvPr>
            <p:ph type="sldNum" sz="quarter" idx="10"/>
          </p:nvPr>
        </p:nvSpPr>
        <p:spPr/>
        <p:txBody>
          <a:bodyPr/>
          <a:lstStyle/>
          <a:p>
            <a:pPr defTabSz="931774"/>
            <a:fld id="{7074B2CE-2AEA-4099-A8BB-02ADF57B6926}" type="slidenum">
              <a:rPr lang="en-US">
                <a:solidFill>
                  <a:prstClr val="black"/>
                </a:solidFill>
                <a:latin typeface="Calibri" panose="020F0502020204030204"/>
              </a:rPr>
              <a:pPr defTabSz="9317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700328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big expansion of the population with access to dental benefits is in public programs. </a:t>
            </a:r>
          </a:p>
          <a:p>
            <a:endParaRPr lang="en-US" sz="1800" dirty="0"/>
          </a:p>
          <a:p>
            <a:r>
              <a:rPr lang="en-US" sz="1800" dirty="0"/>
              <a:t>Between 2014 and 2017, the population with dental benefits through Medicaid more than doubled while the population with dental benefits through MA programs tripled!</a:t>
            </a:r>
          </a:p>
          <a:p>
            <a:endParaRPr lang="en-US" sz="1800" dirty="0"/>
          </a:p>
          <a:p>
            <a:r>
              <a:rPr lang="en-US" sz="1800" dirty="0"/>
              <a:t>CHIP enrollment also increased substantially.</a:t>
            </a:r>
          </a:p>
        </p:txBody>
      </p:sp>
      <p:sp>
        <p:nvSpPr>
          <p:cNvPr id="4" name="Slide Number Placeholder 3"/>
          <p:cNvSpPr>
            <a:spLocks noGrp="1"/>
          </p:cNvSpPr>
          <p:nvPr>
            <p:ph type="sldNum" sz="quarter" idx="5"/>
          </p:nvPr>
        </p:nvSpPr>
        <p:spPr/>
        <p:txBody>
          <a:bodyPr/>
          <a:lstStyle/>
          <a:p>
            <a:fld id="{FE60596C-23DA-4548-8E3A-9BE980B22D58}" type="slidenum">
              <a:rPr lang="en-US" smtClean="0"/>
              <a:t>8</a:t>
            </a:fld>
            <a:endParaRPr lang="en-US"/>
          </a:p>
        </p:txBody>
      </p:sp>
    </p:spTree>
    <p:extLst>
      <p:ext uri="{BB962C8B-B14F-4D97-AF65-F5344CB8AC3E}">
        <p14:creationId xmlns:p14="http://schemas.microsoft.com/office/powerpoint/2010/main" val="119674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7074B2CE-2AEA-4099-A8BB-02ADF57B6926}" type="slidenum">
              <a:rPr lang="en-US">
                <a:solidFill>
                  <a:prstClr val="black"/>
                </a:solidFill>
                <a:latin typeface="Calibri" panose="020F0502020204030204"/>
              </a:rPr>
              <a:pPr defTabSz="931774"/>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471220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3.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B9AF-5772-442E-9B57-9248ABFD1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6371F-C274-4CCE-9606-AC58E6ADF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6689BB-FCDF-46CB-9C39-678035FB7A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6DCDD40-3C0F-40AD-A317-DB0BEAF70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77483-FB88-4581-907C-08BE40A8AE16}"/>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400362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0476-690B-4E46-9C09-8FA87154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1562D-521F-43EE-A833-6829605F5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20F40-6CEA-41ED-B91A-F0349D6ED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F20BD-1F75-42B4-BA95-24F638D8CDC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A225C9A-CCB8-4D76-B183-2DBBF50D22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4DF1B7-5F17-4078-9427-F93BB38C7C72}"/>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19876844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2" name="Picture 7" descr="AM_backcover_0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userDrawn="1"/>
        </p:nvGrpSpPr>
        <p:grpSpPr bwMode="auto">
          <a:xfrm>
            <a:off x="112287" y="5868303"/>
            <a:ext cx="4578580" cy="301625"/>
            <a:chOff x="0" y="6480053"/>
            <a:chExt cx="3474733" cy="302903"/>
          </a:xfrm>
        </p:grpSpPr>
        <p:sp>
          <p:nvSpPr>
            <p:cNvPr id="7" name="TextBox 10"/>
            <p:cNvSpPr txBox="1">
              <a:spLocks noChangeArrowheads="1"/>
            </p:cNvSpPr>
            <p:nvPr/>
          </p:nvSpPr>
          <p:spPr bwMode="auto">
            <a:xfrm>
              <a:off x="0" y="6480053"/>
              <a:ext cx="3474733" cy="30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lnSpc>
                  <a:spcPct val="114000"/>
                </a:lnSpc>
              </a:pPr>
              <a:r>
                <a:rPr lang="en-US" sz="600" dirty="0">
                  <a:solidFill>
                    <a:srgbClr val="595959"/>
                  </a:solidFill>
                  <a:cs typeface="Arial" charset="0"/>
                </a:rPr>
                <a:t>© Copyright 2013. Alvarez &amp; Marsal Holdings, LLC. All rights reserved. ALVAREZ &amp; MARSAL®, </a:t>
              </a:r>
              <a:br>
                <a:rPr lang="en-US" sz="600" dirty="0">
                  <a:solidFill>
                    <a:srgbClr val="595959"/>
                  </a:solidFill>
                  <a:cs typeface="Arial" charset="0"/>
                </a:rPr>
              </a:br>
              <a:r>
                <a:rPr lang="en-US" sz="600" dirty="0">
                  <a:solidFill>
                    <a:srgbClr val="595959"/>
                  </a:solidFill>
                  <a:cs typeface="Arial" charset="0"/>
                </a:rPr>
                <a:t>      ® and A&amp;M® are trademarks of Alvarez &amp; Marsal Holdings, LLC.</a:t>
              </a:r>
            </a:p>
          </p:txBody>
        </p:sp>
        <p:pic>
          <p:nvPicPr>
            <p:cNvPr id="8" name="Picture 11" descr="AM_logo.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793" y="6620033"/>
              <a:ext cx="115199" cy="1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92702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7_With Key Message">
    <p:spTree>
      <p:nvGrpSpPr>
        <p:cNvPr id="1" name=""/>
        <p:cNvGrpSpPr/>
        <p:nvPr/>
      </p:nvGrpSpPr>
      <p:grpSpPr>
        <a:xfrm>
          <a:off x="0" y="0"/>
          <a:ext cx="0" cy="0"/>
          <a:chOff x="0" y="0"/>
          <a:chExt cx="0" cy="0"/>
        </a:xfrm>
      </p:grpSpPr>
      <p:pic>
        <p:nvPicPr>
          <p:cNvPr id="5" name="Picture 7" descr="line_logo copy.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3318" y="635728"/>
            <a:ext cx="11296649"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Click to add title (Arial-Bold CAPS-18pt)</a:t>
            </a:r>
          </a:p>
        </p:txBody>
      </p:sp>
      <p:sp>
        <p:nvSpPr>
          <p:cNvPr id="3" name="Content Placeholder 2"/>
          <p:cNvSpPr>
            <a:spLocks noGrp="1"/>
          </p:cNvSpPr>
          <p:nvPr>
            <p:ph idx="1" hasCustomPrompt="1"/>
          </p:nvPr>
        </p:nvSpPr>
        <p:spPr>
          <a:xfrm>
            <a:off x="926592" y="1200728"/>
            <a:ext cx="10582656" cy="5008049"/>
          </a:xfrm>
        </p:spPr>
        <p:txBody>
          <a:bodyPr/>
          <a:lstStyle>
            <a:lvl1pPr>
              <a:defRPr sz="1400" baseline="0"/>
            </a:lvl1pPr>
            <a:lvl2pPr>
              <a:defRPr sz="1400"/>
            </a:lvl2pPr>
            <a:lvl3pPr marL="182880" indent="-225425">
              <a:buSzPct val="100000"/>
              <a:buFont typeface="Arial" pitchFamily="34" charset="0"/>
              <a:buChar char="●"/>
              <a:defRPr sz="1400"/>
            </a:lvl3pPr>
            <a:lvl4pPr>
              <a:defRPr sz="1400"/>
            </a:lvl4pPr>
            <a:lvl5pPr>
              <a:defRPr sz="1400"/>
            </a:lvl5pPr>
            <a:lvl6pPr marL="914400">
              <a:defRPr/>
            </a:lvl6pPr>
            <a:lvl7pPr marL="1143000">
              <a:defRPr/>
            </a:lvl7pPr>
            <a:lvl8pPr marL="1371600">
              <a:defRPr/>
            </a:lvl8pPr>
            <a:lvl9pPr marL="1600200">
              <a:defRPr/>
            </a:lvl9pPr>
          </a:lstStyle>
          <a:p>
            <a:pPr lvl="0"/>
            <a:r>
              <a:rPr lang="en-US" dirty="0"/>
              <a:t>Click to edit Master text styles (Arial – Bold – 14pt)</a:t>
            </a:r>
          </a:p>
          <a:p>
            <a:pPr lvl="1"/>
            <a:r>
              <a:rPr lang="en-US" dirty="0"/>
              <a:t>Second level (Arial – 14pt)</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hasCustomPrompt="1"/>
          </p:nvPr>
        </p:nvSpPr>
        <p:spPr>
          <a:xfrm>
            <a:off x="926592" y="623455"/>
            <a:ext cx="10472928" cy="419977"/>
          </a:xfrm>
        </p:spPr>
        <p:txBody>
          <a:bodyPr anchor="b"/>
          <a:lstStyle>
            <a:lvl1pPr marL="0" indent="0">
              <a:lnSpc>
                <a:spcPct val="100000"/>
              </a:lnSpc>
              <a:spcBef>
                <a:spcPts val="0"/>
              </a:spcBef>
              <a:buFont typeface="Arial" pitchFamily="34" charset="0"/>
              <a:buNone/>
              <a:defRPr sz="1400" b="0" i="1" baseline="0">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1 or 2 line key message (Arial – Italic – 14pt)</a:t>
            </a:r>
          </a:p>
        </p:txBody>
      </p:sp>
      <p:sp>
        <p:nvSpPr>
          <p:cNvPr id="6" name="Rectangle 28"/>
          <p:cNvSpPr>
            <a:spLocks noGrp="1" noChangeArrowheads="1"/>
          </p:cNvSpPr>
          <p:nvPr>
            <p:ph type="sldNum" sz="quarter" idx="12"/>
          </p:nvPr>
        </p:nvSpPr>
        <p:spPr/>
        <p:txBody>
          <a:bodyPr/>
          <a:lstStyle>
            <a:lvl1pPr>
              <a:defRPr/>
            </a:lvl1pPr>
          </a:lstStyle>
          <a:p>
            <a:fld id="{A930C742-6C61-5348-BEF5-BDEF5D8A8A53}" type="slidenum">
              <a:rPr lang="en-US" smtClean="0"/>
              <a:pPr/>
              <a:t>‹#›</a:t>
            </a:fld>
            <a:endParaRPr lang="en-US" dirty="0"/>
          </a:p>
        </p:txBody>
      </p:sp>
    </p:spTree>
    <p:extLst>
      <p:ext uri="{BB962C8B-B14F-4D97-AF65-F5344CB8AC3E}">
        <p14:creationId xmlns:p14="http://schemas.microsoft.com/office/powerpoint/2010/main" val="26735712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Case Study">
    <p:spTree>
      <p:nvGrpSpPr>
        <p:cNvPr id="1" name=""/>
        <p:cNvGrpSpPr/>
        <p:nvPr/>
      </p:nvGrpSpPr>
      <p:grpSpPr>
        <a:xfrm>
          <a:off x="0" y="0"/>
          <a:ext cx="0" cy="0"/>
          <a:chOff x="0" y="0"/>
          <a:chExt cx="0" cy="0"/>
        </a:xfrm>
      </p:grpSpPr>
      <p:pic>
        <p:nvPicPr>
          <p:cNvPr id="5" name="Picture 4"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bar_casestudy - JK.png"/>
          <p:cNvPicPr>
            <a:picLocks noChangeAspect="1"/>
          </p:cNvPicPr>
          <p:nvPr userDrawn="1"/>
        </p:nvPicPr>
        <p:blipFill>
          <a:blip r:embed="rId3" cstate="print"/>
          <a:srcRect l="32483"/>
          <a:stretch>
            <a:fillRect/>
          </a:stretch>
        </p:blipFill>
        <p:spPr>
          <a:xfrm>
            <a:off x="0" y="221746"/>
            <a:ext cx="4842933" cy="1316736"/>
          </a:xfrm>
          <a:prstGeom prst="rect">
            <a:avLst/>
          </a:prstGeom>
        </p:spPr>
      </p:pic>
      <p:sp>
        <p:nvSpPr>
          <p:cNvPr id="2" name="Title 1"/>
          <p:cNvSpPr>
            <a:spLocks noGrp="1"/>
          </p:cNvSpPr>
          <p:nvPr>
            <p:ph type="title" hasCustomPrompt="1"/>
          </p:nvPr>
        </p:nvSpPr>
        <p:spPr>
          <a:xfrm>
            <a:off x="219456" y="329184"/>
            <a:ext cx="3608832" cy="548640"/>
          </a:xfrm>
        </p:spPr>
        <p:txBody>
          <a:bodyPr lIns="73152" tIns="73152" rIns="73152" bIns="73152" anchor="t"/>
          <a:lstStyle>
            <a:lvl1pPr>
              <a:lnSpc>
                <a:spcPct val="110000"/>
              </a:lnSpc>
              <a:defRPr sz="1400" cap="none" baseline="0">
                <a:solidFill>
                  <a:schemeClr val="bg1"/>
                </a:solidFill>
              </a:defRPr>
            </a:lvl1pPr>
          </a:lstStyle>
          <a:p>
            <a:r>
              <a:rPr lang="en-US" dirty="0"/>
              <a:t>Click to edit Name</a:t>
            </a:r>
          </a:p>
        </p:txBody>
      </p:sp>
      <p:sp>
        <p:nvSpPr>
          <p:cNvPr id="3" name="Content Placeholder 2"/>
          <p:cNvSpPr>
            <a:spLocks noGrp="1"/>
          </p:cNvSpPr>
          <p:nvPr>
            <p:ph idx="1"/>
          </p:nvPr>
        </p:nvSpPr>
        <p:spPr>
          <a:xfrm>
            <a:off x="780288" y="1746504"/>
            <a:ext cx="10728960" cy="4462272"/>
          </a:xfrm>
        </p:spPr>
        <p:txBody>
          <a:bodyPr/>
          <a:lstStyle>
            <a:lvl1pPr>
              <a:spcBef>
                <a:spcPts val="600"/>
              </a:spcBef>
              <a:spcAft>
                <a:spcPts val="600"/>
              </a:spcAft>
              <a:defRPr sz="1000"/>
            </a:lvl1pPr>
            <a:lvl2pPr>
              <a:spcAft>
                <a:spcPts val="600"/>
              </a:spcAft>
              <a:defRPr sz="1000"/>
            </a:lvl2pPr>
            <a:lvl3pPr>
              <a:defRPr sz="1000"/>
            </a:lvl3pPr>
            <a:lvl4pPr>
              <a:defRPr sz="1000"/>
            </a:lvl4pPr>
            <a:lvl5pPr>
              <a:defRPr sz="1000"/>
            </a:lvl5pPr>
            <a:lvl6pPr marL="914400">
              <a:defRPr sz="1000"/>
            </a:lvl6pPr>
            <a:lvl7pPr marL="1143000">
              <a:defRPr sz="1000"/>
            </a:lvl7pPr>
            <a:lvl8pPr marL="1371600">
              <a:defRPr sz="1000"/>
            </a:lvl8pPr>
            <a:lvl9pPr marL="1600200">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a:pPr/>
              <a:t>‹#›</a:t>
            </a:fld>
            <a:endParaRPr lang="en-US" dirty="0"/>
          </a:p>
        </p:txBody>
      </p:sp>
      <p:sp>
        <p:nvSpPr>
          <p:cNvPr id="30" name="Text Placeholder 29"/>
          <p:cNvSpPr>
            <a:spLocks noGrp="1"/>
          </p:cNvSpPr>
          <p:nvPr>
            <p:ph type="body" sz="quarter" idx="13" hasCustomPrompt="1"/>
          </p:nvPr>
        </p:nvSpPr>
        <p:spPr>
          <a:xfrm>
            <a:off x="219456" y="1005840"/>
            <a:ext cx="2926080" cy="438912"/>
          </a:xfrm>
        </p:spPr>
        <p:txBody>
          <a:bodyPr lIns="73152" rIns="73152" anchor="t"/>
          <a:lstStyle>
            <a:lvl1pPr marL="0" indent="0" algn="l">
              <a:lnSpc>
                <a:spcPct val="100000"/>
              </a:lnSpc>
              <a:spcBef>
                <a:spcPts val="0"/>
              </a:spcBef>
              <a:buFont typeface="Arial" pitchFamily="34" charset="0"/>
              <a:buNone/>
              <a:defRPr sz="1000" b="1">
                <a:solidFill>
                  <a:srgbClr val="91A8C4"/>
                </a:solidFill>
              </a:defRPr>
            </a:lvl1pPr>
            <a:lvl2pPr marL="0" indent="0" algn="l">
              <a:lnSpc>
                <a:spcPct val="100000"/>
              </a:lnSpc>
              <a:spcBef>
                <a:spcPts val="0"/>
              </a:spcBef>
              <a:buFont typeface="Arial" pitchFamily="34" charset="0"/>
              <a:buNone/>
              <a:defRPr sz="1000" b="1">
                <a:solidFill>
                  <a:srgbClr val="91A8C4"/>
                </a:solidFill>
              </a:defRPr>
            </a:lvl2pPr>
            <a:lvl3pPr marL="0" indent="0" algn="l">
              <a:lnSpc>
                <a:spcPct val="100000"/>
              </a:lnSpc>
              <a:spcBef>
                <a:spcPts val="0"/>
              </a:spcBef>
              <a:buFont typeface="Arial" pitchFamily="34" charset="0"/>
              <a:buNone/>
              <a:defRPr sz="1000" b="1">
                <a:solidFill>
                  <a:srgbClr val="91A8C4"/>
                </a:solidFill>
              </a:defRPr>
            </a:lvl3pPr>
            <a:lvl4pPr marL="0" indent="0" algn="l">
              <a:lnSpc>
                <a:spcPct val="100000"/>
              </a:lnSpc>
              <a:spcBef>
                <a:spcPts val="0"/>
              </a:spcBef>
              <a:buFont typeface="Arial" pitchFamily="34" charset="0"/>
              <a:buNone/>
              <a:defRPr sz="1000" b="1">
                <a:solidFill>
                  <a:srgbClr val="91A8C4"/>
                </a:solidFill>
              </a:defRPr>
            </a:lvl4pPr>
            <a:lvl5pPr marL="0" indent="0" algn="l">
              <a:lnSpc>
                <a:spcPct val="100000"/>
              </a:lnSpc>
              <a:spcBef>
                <a:spcPts val="0"/>
              </a:spcBef>
              <a:buFont typeface="Arial" pitchFamily="34" charset="0"/>
              <a:buNone/>
              <a:defRPr sz="1000" b="1">
                <a:solidFill>
                  <a:srgbClr val="91A8C4"/>
                </a:solidFill>
              </a:defRPr>
            </a:lvl5pPr>
            <a:lvl6pPr marL="0" indent="0" algn="l">
              <a:lnSpc>
                <a:spcPct val="100000"/>
              </a:lnSpc>
              <a:spcBef>
                <a:spcPts val="0"/>
              </a:spcBef>
              <a:buNone/>
              <a:defRPr sz="1000" b="1">
                <a:solidFill>
                  <a:srgbClr val="91A8C4"/>
                </a:solidFill>
              </a:defRPr>
            </a:lvl6pPr>
            <a:lvl7pPr marL="0" indent="0" algn="l">
              <a:lnSpc>
                <a:spcPct val="100000"/>
              </a:lnSpc>
              <a:spcBef>
                <a:spcPts val="0"/>
              </a:spcBef>
              <a:buNone/>
              <a:defRPr sz="1000" b="1">
                <a:solidFill>
                  <a:srgbClr val="91A8C4"/>
                </a:solidFill>
              </a:defRPr>
            </a:lvl7pPr>
            <a:lvl8pPr marL="0" indent="0" algn="l">
              <a:lnSpc>
                <a:spcPct val="100000"/>
              </a:lnSpc>
              <a:spcBef>
                <a:spcPts val="0"/>
              </a:spcBef>
              <a:buNone/>
              <a:defRPr sz="1000" b="1">
                <a:solidFill>
                  <a:srgbClr val="91A8C4"/>
                </a:solidFill>
              </a:defRPr>
            </a:lvl8pPr>
            <a:lvl9pPr marL="0" indent="0" algn="l">
              <a:lnSpc>
                <a:spcPct val="100000"/>
              </a:lnSpc>
              <a:spcBef>
                <a:spcPts val="0"/>
              </a:spcBef>
              <a:buNone/>
              <a:defRPr sz="1000" b="1">
                <a:solidFill>
                  <a:srgbClr val="91A8C4"/>
                </a:solidFill>
              </a:defRPr>
            </a:lvl9pPr>
          </a:lstStyle>
          <a:p>
            <a:pPr lvl="0"/>
            <a:r>
              <a:rPr lang="en-US" dirty="0"/>
              <a:t>Click to edit Service Line</a:t>
            </a:r>
          </a:p>
        </p:txBody>
      </p:sp>
      <p:sp>
        <p:nvSpPr>
          <p:cNvPr id="16" name="Content Placeholder 16"/>
          <p:cNvSpPr>
            <a:spLocks noGrp="1"/>
          </p:cNvSpPr>
          <p:nvPr>
            <p:ph sz="quarter" idx="16" hasCustomPrompt="1"/>
          </p:nvPr>
        </p:nvSpPr>
        <p:spPr>
          <a:xfrm>
            <a:off x="5120640" y="246888"/>
            <a:ext cx="1767840" cy="1289304"/>
          </a:xfrm>
        </p:spPr>
        <p:txBody>
          <a:bodyPr lIns="18288" tIns="18288" rIns="18288" bIns="18288" anchor="t"/>
          <a:lstStyle>
            <a:lvl1pPr marL="0" indent="0" algn="ctr">
              <a:spcBef>
                <a:spcPts val="0"/>
              </a:spcBef>
              <a:buFont typeface="Arial" pitchFamily="34" charset="0"/>
              <a:buNone/>
              <a:defRPr b="1">
                <a:solidFill>
                  <a:srgbClr val="00355F"/>
                </a:solidFill>
              </a:defRPr>
            </a:lvl1pPr>
            <a:lvl2pPr marL="0" indent="0" algn="ctr">
              <a:spcBef>
                <a:spcPts val="42"/>
              </a:spcBef>
              <a:buFont typeface="Arial" pitchFamily="34" charset="0"/>
              <a:buNone/>
              <a:defRPr b="1">
                <a:solidFill>
                  <a:srgbClr val="00355F"/>
                </a:solidFill>
              </a:defRPr>
            </a:lvl2pPr>
            <a:lvl3pPr marL="0" indent="0" algn="ctr">
              <a:spcBef>
                <a:spcPts val="42"/>
              </a:spcBef>
              <a:buFont typeface="Arial" pitchFamily="34" charset="0"/>
              <a:buNone/>
              <a:defRPr b="1">
                <a:solidFill>
                  <a:srgbClr val="00355F"/>
                </a:solidFill>
              </a:defRPr>
            </a:lvl3pPr>
            <a:lvl4pPr marL="0" indent="0" algn="ctr">
              <a:spcBef>
                <a:spcPts val="42"/>
              </a:spcBef>
              <a:buFont typeface="Arial" pitchFamily="34" charset="0"/>
              <a:buNone/>
              <a:defRPr b="1">
                <a:solidFill>
                  <a:srgbClr val="00355F"/>
                </a:solidFill>
              </a:defRPr>
            </a:lvl4pPr>
            <a:lvl5pPr marL="0" indent="0" algn="ctr">
              <a:spcBef>
                <a:spcPts val="42"/>
              </a:spcBef>
              <a:buFont typeface="Arial" pitchFamily="34" charset="0"/>
              <a:buNone/>
              <a:defRPr b="1">
                <a:solidFill>
                  <a:srgbClr val="00355F"/>
                </a:solidFill>
              </a:defRPr>
            </a:lvl5pPr>
            <a:lvl6pPr marL="0" indent="0" algn="ctr">
              <a:spcBef>
                <a:spcPts val="42"/>
              </a:spcBef>
              <a:buNone/>
              <a:defRPr b="1">
                <a:solidFill>
                  <a:srgbClr val="00355F"/>
                </a:solidFill>
              </a:defRPr>
            </a:lvl6pPr>
            <a:lvl7pPr marL="0" indent="0" algn="ctr">
              <a:spcBef>
                <a:spcPts val="42"/>
              </a:spcBef>
              <a:buNone/>
              <a:defRPr b="1">
                <a:solidFill>
                  <a:srgbClr val="00355F"/>
                </a:solidFill>
              </a:defRPr>
            </a:lvl7pPr>
            <a:lvl8pPr marL="0" indent="0" algn="ctr">
              <a:spcBef>
                <a:spcPts val="42"/>
              </a:spcBef>
              <a:buNone/>
              <a:defRPr b="1">
                <a:solidFill>
                  <a:srgbClr val="00355F"/>
                </a:solidFill>
              </a:defRPr>
            </a:lvl8pPr>
            <a:lvl9pPr marL="0" indent="0" algn="ctr">
              <a:spcBef>
                <a:spcPts val="42"/>
              </a:spcBef>
              <a:buNone/>
              <a:defRPr b="1">
                <a:solidFill>
                  <a:srgbClr val="00355F"/>
                </a:solidFill>
              </a:defRPr>
            </a:lvl9pPr>
          </a:lstStyle>
          <a:p>
            <a:pPr lvl="0"/>
            <a:r>
              <a:rPr lang="en-US" dirty="0"/>
              <a:t>Click Icon to</a:t>
            </a:r>
            <a:br>
              <a:rPr lang="en-US" dirty="0"/>
            </a:br>
            <a:r>
              <a:rPr lang="en-US" dirty="0"/>
              <a:t>Add Picture</a:t>
            </a:r>
          </a:p>
        </p:txBody>
      </p:sp>
      <p:pic>
        <p:nvPicPr>
          <p:cNvPr id="10" name="Picture 9" descr="footer_wordmar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95912" y="6477990"/>
            <a:ext cx="2287080" cy="214662"/>
          </a:xfrm>
          <a:prstGeom prst="rect">
            <a:avLst/>
          </a:prstGeom>
        </p:spPr>
      </p:pic>
      <p:cxnSp>
        <p:nvCxnSpPr>
          <p:cNvPr id="11" name="Straight Connector 10"/>
          <p:cNvCxnSpPr/>
          <p:nvPr userDrawn="1"/>
        </p:nvCxnSpPr>
        <p:spPr bwMode="auto">
          <a:xfrm>
            <a:off x="1130300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Tree>
    <p:extLst>
      <p:ext uri="{BB962C8B-B14F-4D97-AF65-F5344CB8AC3E}">
        <p14:creationId xmlns:p14="http://schemas.microsoft.com/office/powerpoint/2010/main" val="173239604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2_Case Study">
    <p:spTree>
      <p:nvGrpSpPr>
        <p:cNvPr id="1" name=""/>
        <p:cNvGrpSpPr/>
        <p:nvPr/>
      </p:nvGrpSpPr>
      <p:grpSpPr>
        <a:xfrm>
          <a:off x="0" y="0"/>
          <a:ext cx="0" cy="0"/>
          <a:chOff x="0" y="0"/>
          <a:chExt cx="0" cy="0"/>
        </a:xfrm>
      </p:grpSpPr>
      <p:pic>
        <p:nvPicPr>
          <p:cNvPr id="6" name="Picture 7" descr="background_globe_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bar_casestudy - JK.png"/>
          <p:cNvPicPr>
            <a:picLocks noChangeAspect="1"/>
          </p:cNvPicPr>
          <p:nvPr/>
        </p:nvPicPr>
        <p:blipFill>
          <a:blip r:embed="rId3" cstate="email">
            <a:extLst>
              <a:ext uri="{28A0092B-C50C-407E-A947-70E740481C1C}">
                <a14:useLocalDpi xmlns:a14="http://schemas.microsoft.com/office/drawing/2010/main" val="0"/>
              </a:ext>
            </a:extLst>
          </a:blip>
          <a:srcRect l="32483"/>
          <a:stretch>
            <a:fillRect/>
          </a:stretch>
        </p:blipFill>
        <p:spPr bwMode="auto">
          <a:xfrm>
            <a:off x="0" y="222250"/>
            <a:ext cx="484293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footer_wordmark.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96351" y="6478588"/>
            <a:ext cx="2286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0"/>
          <p:cNvCxnSpPr>
            <a:cxnSpLocks noChangeShapeType="1"/>
          </p:cNvCxnSpPr>
          <p:nvPr/>
        </p:nvCxnSpPr>
        <p:spPr bwMode="auto">
          <a:xfrm>
            <a:off x="11303000" y="6464300"/>
            <a:ext cx="0" cy="234950"/>
          </a:xfrm>
          <a:prstGeom prst="line">
            <a:avLst/>
          </a:prstGeom>
          <a:noFill/>
          <a:ln w="19050">
            <a:solidFill>
              <a:srgbClr val="4F779C"/>
            </a:solidFill>
            <a:round/>
            <a:headEnd/>
            <a:tailEnd/>
          </a:ln>
        </p:spPr>
      </p:cxnSp>
      <p:sp>
        <p:nvSpPr>
          <p:cNvPr id="2" name="Title 1"/>
          <p:cNvSpPr>
            <a:spLocks noGrp="1"/>
          </p:cNvSpPr>
          <p:nvPr>
            <p:ph type="title" hasCustomPrompt="1"/>
          </p:nvPr>
        </p:nvSpPr>
        <p:spPr>
          <a:xfrm>
            <a:off x="219456" y="329184"/>
            <a:ext cx="3608832" cy="548640"/>
          </a:xfrm>
        </p:spPr>
        <p:txBody>
          <a:bodyPr lIns="73152" tIns="73152" rIns="73152" bIns="73152" anchor="t"/>
          <a:lstStyle>
            <a:lvl1pPr>
              <a:lnSpc>
                <a:spcPct val="110000"/>
              </a:lnSpc>
              <a:defRPr sz="1300" cap="none" baseline="0">
                <a:solidFill>
                  <a:schemeClr val="bg1"/>
                </a:solidFill>
              </a:defRPr>
            </a:lvl1pPr>
          </a:lstStyle>
          <a:p>
            <a:r>
              <a:rPr lang="en-US" dirty="0"/>
              <a:t>Click to edit Name (Arial-Bold-13pt)</a:t>
            </a:r>
          </a:p>
        </p:txBody>
      </p:sp>
      <p:sp>
        <p:nvSpPr>
          <p:cNvPr id="3" name="Content Placeholder 2"/>
          <p:cNvSpPr>
            <a:spLocks noGrp="1"/>
          </p:cNvSpPr>
          <p:nvPr>
            <p:ph idx="1" hasCustomPrompt="1"/>
          </p:nvPr>
        </p:nvSpPr>
        <p:spPr>
          <a:xfrm>
            <a:off x="780288" y="1746504"/>
            <a:ext cx="10728960" cy="4462272"/>
          </a:xfrm>
        </p:spPr>
        <p:txBody>
          <a:bodyPr>
            <a:normAutofit/>
          </a:bodyPr>
          <a:lstStyle>
            <a:lvl1pPr>
              <a:spcBef>
                <a:spcPts val="600"/>
              </a:spcBef>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baseline="0"/>
            </a:lvl5pPr>
            <a:lvl6pPr marL="914400" indent="-171450">
              <a:spcAft>
                <a:spcPts val="0"/>
              </a:spcAft>
              <a:buFont typeface="Courier New"/>
              <a:buChar char="o"/>
              <a:defRPr sz="1200"/>
            </a:lvl6pPr>
            <a:lvl7pPr marL="1085850" indent="-171450">
              <a:spcAft>
                <a:spcPts val="0"/>
              </a:spcAft>
              <a:buFont typeface="Wingdings" charset="2"/>
              <a:buChar char="u"/>
              <a:defRPr sz="1200"/>
            </a:lvl7pPr>
            <a:lvl8pPr marL="1371600">
              <a:spcAft>
                <a:spcPts val="0"/>
              </a:spcAft>
              <a:defRPr sz="1200" baseline="0"/>
            </a:lvl8pPr>
            <a:lvl9pPr marL="1371600" indent="0">
              <a:spcAft>
                <a:spcPts val="0"/>
              </a:spcAft>
              <a:buNone/>
              <a:defRPr sz="1000"/>
            </a:lvl9pPr>
          </a:lstStyle>
          <a:p>
            <a:pPr lvl="0"/>
            <a:r>
              <a:rPr lang="en-US" dirty="0"/>
              <a:t>Click to edit Master text styles (Arial-Bold-12pt)</a:t>
            </a:r>
          </a:p>
          <a:p>
            <a:pPr lvl="1"/>
            <a:r>
              <a:rPr lang="en-US" dirty="0"/>
              <a:t>Second level (Arial-12pt)</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30" name="Text Placeholder 29"/>
          <p:cNvSpPr>
            <a:spLocks noGrp="1"/>
          </p:cNvSpPr>
          <p:nvPr>
            <p:ph type="body" sz="quarter" idx="13" hasCustomPrompt="1"/>
          </p:nvPr>
        </p:nvSpPr>
        <p:spPr>
          <a:xfrm>
            <a:off x="219456" y="1005840"/>
            <a:ext cx="2926080" cy="438912"/>
          </a:xfrm>
        </p:spPr>
        <p:txBody>
          <a:bodyPr lIns="73152" rIns="73152"/>
          <a:lstStyle>
            <a:lvl1pPr marL="0" indent="0" algn="l">
              <a:lnSpc>
                <a:spcPct val="100000"/>
              </a:lnSpc>
              <a:spcBef>
                <a:spcPts val="0"/>
              </a:spcBef>
              <a:buFont typeface="Arial" pitchFamily="34" charset="0"/>
              <a:buNone/>
              <a:defRPr sz="1000" b="1">
                <a:solidFill>
                  <a:srgbClr val="91A8C4"/>
                </a:solidFill>
              </a:defRPr>
            </a:lvl1pPr>
            <a:lvl2pPr marL="0" indent="0" algn="l">
              <a:lnSpc>
                <a:spcPct val="100000"/>
              </a:lnSpc>
              <a:spcBef>
                <a:spcPts val="0"/>
              </a:spcBef>
              <a:buFont typeface="Arial" pitchFamily="34" charset="0"/>
              <a:buNone/>
              <a:defRPr sz="1000" b="1">
                <a:solidFill>
                  <a:srgbClr val="91A8C4"/>
                </a:solidFill>
              </a:defRPr>
            </a:lvl2pPr>
            <a:lvl3pPr marL="0" indent="0" algn="l">
              <a:lnSpc>
                <a:spcPct val="100000"/>
              </a:lnSpc>
              <a:spcBef>
                <a:spcPts val="0"/>
              </a:spcBef>
              <a:buFont typeface="Arial" pitchFamily="34" charset="0"/>
              <a:buNone/>
              <a:defRPr sz="1000" b="1">
                <a:solidFill>
                  <a:srgbClr val="91A8C4"/>
                </a:solidFill>
              </a:defRPr>
            </a:lvl3pPr>
            <a:lvl4pPr marL="0" indent="0" algn="l">
              <a:lnSpc>
                <a:spcPct val="100000"/>
              </a:lnSpc>
              <a:spcBef>
                <a:spcPts val="0"/>
              </a:spcBef>
              <a:buFont typeface="Arial" pitchFamily="34" charset="0"/>
              <a:buNone/>
              <a:defRPr sz="1000" b="1">
                <a:solidFill>
                  <a:srgbClr val="91A8C4"/>
                </a:solidFill>
              </a:defRPr>
            </a:lvl4pPr>
            <a:lvl5pPr marL="0" indent="0" algn="l">
              <a:lnSpc>
                <a:spcPct val="100000"/>
              </a:lnSpc>
              <a:spcBef>
                <a:spcPts val="0"/>
              </a:spcBef>
              <a:buFont typeface="Arial" pitchFamily="34" charset="0"/>
              <a:buNone/>
              <a:defRPr sz="1000" b="1">
                <a:solidFill>
                  <a:srgbClr val="91A8C4"/>
                </a:solidFill>
              </a:defRPr>
            </a:lvl5pPr>
            <a:lvl6pPr marL="0" indent="0" algn="l">
              <a:lnSpc>
                <a:spcPct val="100000"/>
              </a:lnSpc>
              <a:spcBef>
                <a:spcPts val="0"/>
              </a:spcBef>
              <a:buNone/>
              <a:defRPr sz="1000" b="1">
                <a:solidFill>
                  <a:srgbClr val="91A8C4"/>
                </a:solidFill>
              </a:defRPr>
            </a:lvl6pPr>
            <a:lvl7pPr marL="0" indent="0" algn="l">
              <a:lnSpc>
                <a:spcPct val="100000"/>
              </a:lnSpc>
              <a:spcBef>
                <a:spcPts val="0"/>
              </a:spcBef>
              <a:buNone/>
              <a:defRPr sz="1000" b="1">
                <a:solidFill>
                  <a:srgbClr val="91A8C4"/>
                </a:solidFill>
              </a:defRPr>
            </a:lvl7pPr>
            <a:lvl8pPr marL="0" indent="0" algn="l">
              <a:lnSpc>
                <a:spcPct val="100000"/>
              </a:lnSpc>
              <a:spcBef>
                <a:spcPts val="0"/>
              </a:spcBef>
              <a:buNone/>
              <a:defRPr sz="1000" b="1">
                <a:solidFill>
                  <a:srgbClr val="91A8C4"/>
                </a:solidFill>
              </a:defRPr>
            </a:lvl8pPr>
            <a:lvl9pPr marL="0" indent="0" algn="l">
              <a:lnSpc>
                <a:spcPct val="100000"/>
              </a:lnSpc>
              <a:spcBef>
                <a:spcPts val="0"/>
              </a:spcBef>
              <a:buNone/>
              <a:defRPr sz="1000" b="1">
                <a:solidFill>
                  <a:srgbClr val="91A8C4"/>
                </a:solidFill>
              </a:defRPr>
            </a:lvl9pPr>
          </a:lstStyle>
          <a:p>
            <a:pPr lvl="0"/>
            <a:r>
              <a:rPr lang="en-US" dirty="0"/>
              <a:t>Click to edit Service Line(Arial-Bold-10pt)</a:t>
            </a:r>
          </a:p>
        </p:txBody>
      </p:sp>
      <p:sp>
        <p:nvSpPr>
          <p:cNvPr id="10" name="Rectangle 28"/>
          <p:cNvSpPr>
            <a:spLocks noGrp="1" noChangeArrowheads="1"/>
          </p:cNvSpPr>
          <p:nvPr>
            <p:ph type="sldNum" sz="quarter" idx="17"/>
          </p:nvPr>
        </p:nvSpPr>
        <p:spPr/>
        <p:txBody>
          <a:bodyPr/>
          <a:lstStyle>
            <a:lvl1pPr>
              <a:defRPr/>
            </a:lvl1pPr>
          </a:lstStyle>
          <a:p>
            <a:fld id="{BE56F2AE-FA04-8F40-9651-7461A3DB09A8}" type="slidenum">
              <a:rPr lang="en-US" smtClean="0"/>
              <a:pPr/>
              <a:t>‹#›</a:t>
            </a:fld>
            <a:endParaRPr lang="en-US" dirty="0"/>
          </a:p>
        </p:txBody>
      </p:sp>
    </p:spTree>
    <p:extLst>
      <p:ext uri="{BB962C8B-B14F-4D97-AF65-F5344CB8AC3E}">
        <p14:creationId xmlns:p14="http://schemas.microsoft.com/office/powerpoint/2010/main" val="24742549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ase Study">
    <p:spTree>
      <p:nvGrpSpPr>
        <p:cNvPr id="1" name=""/>
        <p:cNvGrpSpPr/>
        <p:nvPr/>
      </p:nvGrpSpPr>
      <p:grpSpPr>
        <a:xfrm>
          <a:off x="0" y="0"/>
          <a:ext cx="0" cy="0"/>
          <a:chOff x="0" y="0"/>
          <a:chExt cx="0" cy="0"/>
        </a:xfrm>
      </p:grpSpPr>
      <p:pic>
        <p:nvPicPr>
          <p:cNvPr id="5" name="Picture 4" descr="background_globe_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bar_casestudy - JK.png"/>
          <p:cNvPicPr>
            <a:picLocks noChangeAspect="1"/>
          </p:cNvPicPr>
          <p:nvPr userDrawn="1"/>
        </p:nvPicPr>
        <p:blipFill>
          <a:blip r:embed="rId3" cstate="print"/>
          <a:srcRect l="32483"/>
          <a:stretch>
            <a:fillRect/>
          </a:stretch>
        </p:blipFill>
        <p:spPr>
          <a:xfrm>
            <a:off x="0" y="221746"/>
            <a:ext cx="4842933" cy="1316736"/>
          </a:xfrm>
          <a:prstGeom prst="rect">
            <a:avLst/>
          </a:prstGeom>
        </p:spPr>
      </p:pic>
      <p:sp>
        <p:nvSpPr>
          <p:cNvPr id="2" name="Title 1"/>
          <p:cNvSpPr>
            <a:spLocks noGrp="1"/>
          </p:cNvSpPr>
          <p:nvPr>
            <p:ph type="title" hasCustomPrompt="1"/>
          </p:nvPr>
        </p:nvSpPr>
        <p:spPr>
          <a:xfrm>
            <a:off x="219456" y="329184"/>
            <a:ext cx="3608832" cy="548640"/>
          </a:xfrm>
        </p:spPr>
        <p:txBody>
          <a:bodyPr lIns="73152" tIns="73152" rIns="73152" bIns="73152" anchor="t"/>
          <a:lstStyle>
            <a:lvl1pPr>
              <a:lnSpc>
                <a:spcPct val="110000"/>
              </a:lnSpc>
              <a:defRPr sz="1400" cap="none" baseline="0">
                <a:solidFill>
                  <a:schemeClr val="bg1"/>
                </a:solidFill>
              </a:defRPr>
            </a:lvl1pPr>
          </a:lstStyle>
          <a:p>
            <a:r>
              <a:rPr lang="en-US" dirty="0"/>
              <a:t>Click to edit Name</a:t>
            </a:r>
          </a:p>
        </p:txBody>
      </p:sp>
      <p:sp>
        <p:nvSpPr>
          <p:cNvPr id="3" name="Content Placeholder 2"/>
          <p:cNvSpPr>
            <a:spLocks noGrp="1"/>
          </p:cNvSpPr>
          <p:nvPr>
            <p:ph idx="1"/>
          </p:nvPr>
        </p:nvSpPr>
        <p:spPr>
          <a:xfrm>
            <a:off x="780288" y="1746504"/>
            <a:ext cx="10728960" cy="4462272"/>
          </a:xfrm>
        </p:spPr>
        <p:txBody>
          <a:bodyPr/>
          <a:lstStyle>
            <a:lvl1pPr>
              <a:spcBef>
                <a:spcPts val="600"/>
              </a:spcBef>
              <a:spcAft>
                <a:spcPts val="0"/>
              </a:spcAft>
              <a:defRPr sz="1000"/>
            </a:lvl1pPr>
            <a:lvl2pPr>
              <a:spcAft>
                <a:spcPts val="0"/>
              </a:spcAft>
              <a:defRPr sz="1000"/>
            </a:lvl2pPr>
            <a:lvl3pPr>
              <a:spcAft>
                <a:spcPts val="0"/>
              </a:spcAft>
              <a:defRPr sz="1000"/>
            </a:lvl3pPr>
            <a:lvl4pPr>
              <a:spcAft>
                <a:spcPts val="0"/>
              </a:spcAft>
              <a:defRPr sz="1000"/>
            </a:lvl4pPr>
            <a:lvl5pPr>
              <a:spcAft>
                <a:spcPts val="0"/>
              </a:spcAft>
              <a:defRPr sz="1000"/>
            </a:lvl5pPr>
            <a:lvl6pPr marL="914400">
              <a:spcAft>
                <a:spcPts val="0"/>
              </a:spcAft>
              <a:defRPr sz="1000"/>
            </a:lvl6pPr>
            <a:lvl7pPr marL="1143000">
              <a:spcAft>
                <a:spcPts val="0"/>
              </a:spcAft>
              <a:defRPr sz="1000"/>
            </a:lvl7pPr>
            <a:lvl8pPr marL="1371600">
              <a:spcAft>
                <a:spcPts val="0"/>
              </a:spcAft>
              <a:defRPr sz="1000"/>
            </a:lvl8pPr>
            <a:lvl9pPr marL="1600200">
              <a:spcAft>
                <a:spcPts val="0"/>
              </a:spcAft>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a:pPr/>
              <a:t>‹#›</a:t>
            </a:fld>
            <a:endParaRPr lang="en-US" dirty="0"/>
          </a:p>
        </p:txBody>
      </p:sp>
      <p:sp>
        <p:nvSpPr>
          <p:cNvPr id="30" name="Text Placeholder 29"/>
          <p:cNvSpPr>
            <a:spLocks noGrp="1"/>
          </p:cNvSpPr>
          <p:nvPr>
            <p:ph type="body" sz="quarter" idx="13" hasCustomPrompt="1"/>
          </p:nvPr>
        </p:nvSpPr>
        <p:spPr>
          <a:xfrm>
            <a:off x="219456" y="1005840"/>
            <a:ext cx="2926080" cy="438912"/>
          </a:xfrm>
        </p:spPr>
        <p:txBody>
          <a:bodyPr lIns="73152" rIns="73152" anchor="t"/>
          <a:lstStyle>
            <a:lvl1pPr marL="0" indent="0" algn="l">
              <a:lnSpc>
                <a:spcPct val="100000"/>
              </a:lnSpc>
              <a:spcBef>
                <a:spcPts val="0"/>
              </a:spcBef>
              <a:buFont typeface="Arial" pitchFamily="34" charset="0"/>
              <a:buNone/>
              <a:defRPr sz="1000" b="1">
                <a:solidFill>
                  <a:srgbClr val="91A8C4"/>
                </a:solidFill>
              </a:defRPr>
            </a:lvl1pPr>
            <a:lvl2pPr marL="0" indent="0" algn="l">
              <a:lnSpc>
                <a:spcPct val="100000"/>
              </a:lnSpc>
              <a:spcBef>
                <a:spcPts val="0"/>
              </a:spcBef>
              <a:buFont typeface="Arial" pitchFamily="34" charset="0"/>
              <a:buNone/>
              <a:defRPr sz="1000" b="1">
                <a:solidFill>
                  <a:srgbClr val="91A8C4"/>
                </a:solidFill>
              </a:defRPr>
            </a:lvl2pPr>
            <a:lvl3pPr marL="0" indent="0" algn="l">
              <a:lnSpc>
                <a:spcPct val="100000"/>
              </a:lnSpc>
              <a:spcBef>
                <a:spcPts val="0"/>
              </a:spcBef>
              <a:buFont typeface="Arial" pitchFamily="34" charset="0"/>
              <a:buNone/>
              <a:defRPr sz="1000" b="1">
                <a:solidFill>
                  <a:srgbClr val="91A8C4"/>
                </a:solidFill>
              </a:defRPr>
            </a:lvl3pPr>
            <a:lvl4pPr marL="0" indent="0" algn="l">
              <a:lnSpc>
                <a:spcPct val="100000"/>
              </a:lnSpc>
              <a:spcBef>
                <a:spcPts val="0"/>
              </a:spcBef>
              <a:buFont typeface="Arial" pitchFamily="34" charset="0"/>
              <a:buNone/>
              <a:defRPr sz="1000" b="1">
                <a:solidFill>
                  <a:srgbClr val="91A8C4"/>
                </a:solidFill>
              </a:defRPr>
            </a:lvl4pPr>
            <a:lvl5pPr marL="0" indent="0" algn="l">
              <a:lnSpc>
                <a:spcPct val="100000"/>
              </a:lnSpc>
              <a:spcBef>
                <a:spcPts val="0"/>
              </a:spcBef>
              <a:buFont typeface="Arial" pitchFamily="34" charset="0"/>
              <a:buNone/>
              <a:defRPr sz="1000" b="1">
                <a:solidFill>
                  <a:srgbClr val="91A8C4"/>
                </a:solidFill>
              </a:defRPr>
            </a:lvl5pPr>
            <a:lvl6pPr marL="0" indent="0" algn="l">
              <a:lnSpc>
                <a:spcPct val="100000"/>
              </a:lnSpc>
              <a:spcBef>
                <a:spcPts val="0"/>
              </a:spcBef>
              <a:buNone/>
              <a:defRPr sz="1000" b="1">
                <a:solidFill>
                  <a:srgbClr val="91A8C4"/>
                </a:solidFill>
              </a:defRPr>
            </a:lvl6pPr>
            <a:lvl7pPr marL="0" indent="0" algn="l">
              <a:lnSpc>
                <a:spcPct val="100000"/>
              </a:lnSpc>
              <a:spcBef>
                <a:spcPts val="0"/>
              </a:spcBef>
              <a:buNone/>
              <a:defRPr sz="1000" b="1">
                <a:solidFill>
                  <a:srgbClr val="91A8C4"/>
                </a:solidFill>
              </a:defRPr>
            </a:lvl7pPr>
            <a:lvl8pPr marL="0" indent="0" algn="l">
              <a:lnSpc>
                <a:spcPct val="100000"/>
              </a:lnSpc>
              <a:spcBef>
                <a:spcPts val="0"/>
              </a:spcBef>
              <a:buNone/>
              <a:defRPr sz="1000" b="1">
                <a:solidFill>
                  <a:srgbClr val="91A8C4"/>
                </a:solidFill>
              </a:defRPr>
            </a:lvl8pPr>
            <a:lvl9pPr marL="0" indent="0" algn="l">
              <a:lnSpc>
                <a:spcPct val="100000"/>
              </a:lnSpc>
              <a:spcBef>
                <a:spcPts val="0"/>
              </a:spcBef>
              <a:buNone/>
              <a:defRPr sz="1000" b="1">
                <a:solidFill>
                  <a:srgbClr val="91A8C4"/>
                </a:solidFill>
              </a:defRPr>
            </a:lvl9pPr>
          </a:lstStyle>
          <a:p>
            <a:pPr lvl="0"/>
            <a:r>
              <a:rPr lang="en-US" dirty="0"/>
              <a:t>Click to edit Service Line</a:t>
            </a:r>
          </a:p>
        </p:txBody>
      </p:sp>
      <p:sp>
        <p:nvSpPr>
          <p:cNvPr id="16" name="Content Placeholder 16"/>
          <p:cNvSpPr>
            <a:spLocks noGrp="1"/>
          </p:cNvSpPr>
          <p:nvPr>
            <p:ph sz="quarter" idx="16" hasCustomPrompt="1"/>
          </p:nvPr>
        </p:nvSpPr>
        <p:spPr>
          <a:xfrm>
            <a:off x="5120640" y="246888"/>
            <a:ext cx="1767840" cy="1289304"/>
          </a:xfrm>
        </p:spPr>
        <p:txBody>
          <a:bodyPr lIns="18288" tIns="18288" rIns="18288" bIns="18288" anchor="t"/>
          <a:lstStyle>
            <a:lvl1pPr marL="0" indent="0" algn="ctr">
              <a:spcBef>
                <a:spcPts val="0"/>
              </a:spcBef>
              <a:buFont typeface="Arial" pitchFamily="34" charset="0"/>
              <a:buNone/>
              <a:defRPr b="1">
                <a:solidFill>
                  <a:srgbClr val="00355F"/>
                </a:solidFill>
              </a:defRPr>
            </a:lvl1pPr>
            <a:lvl2pPr marL="0" indent="0" algn="ctr">
              <a:spcBef>
                <a:spcPts val="42"/>
              </a:spcBef>
              <a:buFont typeface="Arial" pitchFamily="34" charset="0"/>
              <a:buNone/>
              <a:defRPr b="1">
                <a:solidFill>
                  <a:srgbClr val="00355F"/>
                </a:solidFill>
              </a:defRPr>
            </a:lvl2pPr>
            <a:lvl3pPr marL="0" indent="0" algn="ctr">
              <a:spcBef>
                <a:spcPts val="42"/>
              </a:spcBef>
              <a:buFont typeface="Arial" pitchFamily="34" charset="0"/>
              <a:buNone/>
              <a:defRPr b="1">
                <a:solidFill>
                  <a:srgbClr val="00355F"/>
                </a:solidFill>
              </a:defRPr>
            </a:lvl3pPr>
            <a:lvl4pPr marL="0" indent="0" algn="ctr">
              <a:spcBef>
                <a:spcPts val="42"/>
              </a:spcBef>
              <a:buFont typeface="Arial" pitchFamily="34" charset="0"/>
              <a:buNone/>
              <a:defRPr b="1">
                <a:solidFill>
                  <a:srgbClr val="00355F"/>
                </a:solidFill>
              </a:defRPr>
            </a:lvl4pPr>
            <a:lvl5pPr marL="0" indent="0" algn="ctr">
              <a:spcBef>
                <a:spcPts val="42"/>
              </a:spcBef>
              <a:buFont typeface="Arial" pitchFamily="34" charset="0"/>
              <a:buNone/>
              <a:defRPr b="1">
                <a:solidFill>
                  <a:srgbClr val="00355F"/>
                </a:solidFill>
              </a:defRPr>
            </a:lvl5pPr>
            <a:lvl6pPr marL="0" indent="0" algn="ctr">
              <a:spcBef>
                <a:spcPts val="42"/>
              </a:spcBef>
              <a:buNone/>
              <a:defRPr b="1">
                <a:solidFill>
                  <a:srgbClr val="00355F"/>
                </a:solidFill>
              </a:defRPr>
            </a:lvl6pPr>
            <a:lvl7pPr marL="0" indent="0" algn="ctr">
              <a:spcBef>
                <a:spcPts val="42"/>
              </a:spcBef>
              <a:buNone/>
              <a:defRPr b="1">
                <a:solidFill>
                  <a:srgbClr val="00355F"/>
                </a:solidFill>
              </a:defRPr>
            </a:lvl7pPr>
            <a:lvl8pPr marL="0" indent="0" algn="ctr">
              <a:spcBef>
                <a:spcPts val="42"/>
              </a:spcBef>
              <a:buNone/>
              <a:defRPr b="1">
                <a:solidFill>
                  <a:srgbClr val="00355F"/>
                </a:solidFill>
              </a:defRPr>
            </a:lvl8pPr>
            <a:lvl9pPr marL="0" indent="0" algn="ctr">
              <a:spcBef>
                <a:spcPts val="42"/>
              </a:spcBef>
              <a:buNone/>
              <a:defRPr b="1">
                <a:solidFill>
                  <a:srgbClr val="00355F"/>
                </a:solidFill>
              </a:defRPr>
            </a:lvl9pPr>
          </a:lstStyle>
          <a:p>
            <a:pPr lvl="0"/>
            <a:r>
              <a:rPr lang="en-US" dirty="0"/>
              <a:t>Click Icon to</a:t>
            </a:r>
            <a:br>
              <a:rPr lang="en-US" dirty="0"/>
            </a:br>
            <a:r>
              <a:rPr lang="en-US" dirty="0"/>
              <a:t>Add Picture</a:t>
            </a:r>
          </a:p>
        </p:txBody>
      </p:sp>
      <p:pic>
        <p:nvPicPr>
          <p:cNvPr id="10" name="Picture 9" descr="footer_wordmark.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95912" y="6477990"/>
            <a:ext cx="2287080" cy="214662"/>
          </a:xfrm>
          <a:prstGeom prst="rect">
            <a:avLst/>
          </a:prstGeom>
        </p:spPr>
      </p:pic>
      <p:cxnSp>
        <p:nvCxnSpPr>
          <p:cNvPr id="11" name="Straight Connector 10"/>
          <p:cNvCxnSpPr/>
          <p:nvPr userDrawn="1"/>
        </p:nvCxnSpPr>
        <p:spPr bwMode="auto">
          <a:xfrm>
            <a:off x="11303000" y="6464300"/>
            <a:ext cx="0" cy="234950"/>
          </a:xfrm>
          <a:prstGeom prst="line">
            <a:avLst/>
          </a:prstGeom>
          <a:solidFill>
            <a:schemeClr val="accent1"/>
          </a:solidFill>
          <a:ln w="19050" cap="flat" cmpd="sng" algn="ctr">
            <a:solidFill>
              <a:srgbClr val="4F779C"/>
            </a:solidFill>
            <a:prstDash val="solid"/>
            <a:round/>
            <a:headEnd type="none" w="med" len="med"/>
            <a:tailEnd type="none" w="med" len="med"/>
          </a:ln>
          <a:effectLst/>
        </p:spPr>
      </p:cxnSp>
    </p:spTree>
    <p:extLst>
      <p:ext uri="{BB962C8B-B14F-4D97-AF65-F5344CB8AC3E}">
        <p14:creationId xmlns:p14="http://schemas.microsoft.com/office/powerpoint/2010/main" val="163471086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Front">
    <p:spTree>
      <p:nvGrpSpPr>
        <p:cNvPr id="1" name=""/>
        <p:cNvGrpSpPr/>
        <p:nvPr/>
      </p:nvGrpSpPr>
      <p:grpSpPr>
        <a:xfrm>
          <a:off x="0" y="0"/>
          <a:ext cx="0" cy="0"/>
          <a:chOff x="0" y="0"/>
          <a:chExt cx="0" cy="0"/>
        </a:xfrm>
      </p:grpSpPr>
      <p:pic>
        <p:nvPicPr>
          <p:cNvPr id="6" name="Picture 5" descr="PPT_Cover - JK.jpg"/>
          <p:cNvPicPr>
            <a:picLocks noChangeAspect="1"/>
          </p:cNvPicPr>
          <p:nvPr userDrawn="1"/>
        </p:nvPicPr>
        <p:blipFill>
          <a:blip r:embed="rId2" cstate="print"/>
          <a:stretch>
            <a:fillRect/>
          </a:stretch>
        </p:blipFill>
        <p:spPr>
          <a:xfrm>
            <a:off x="0" y="0"/>
            <a:ext cx="12192000" cy="6858000"/>
          </a:xfrm>
          <a:prstGeom prst="rect">
            <a:avLst/>
          </a:prstGeom>
        </p:spPr>
      </p:pic>
      <p:sp>
        <p:nvSpPr>
          <p:cNvPr id="8233" name="Rectangle 41"/>
          <p:cNvSpPr>
            <a:spLocks noGrp="1" noChangeArrowheads="1"/>
          </p:cNvSpPr>
          <p:nvPr>
            <p:ph type="ctrTitle" sz="quarter"/>
          </p:nvPr>
        </p:nvSpPr>
        <p:spPr>
          <a:xfrm>
            <a:off x="914400" y="3328416"/>
            <a:ext cx="10363200" cy="1014984"/>
          </a:xfrm>
          <a:prstGeom prst="rect">
            <a:avLst/>
          </a:prstGeom>
        </p:spPr>
        <p:txBody>
          <a:bodyPr lIns="91440" tIns="45720" rIns="91440" bIns="45720" anchor="ctr"/>
          <a:lstStyle>
            <a:lvl1pPr algn="ctr">
              <a:lnSpc>
                <a:spcPct val="100000"/>
              </a:lnSpc>
              <a:spcBef>
                <a:spcPts val="0"/>
              </a:spcBef>
              <a:defRPr sz="3000" b="1" cap="all" baseline="0">
                <a:solidFill>
                  <a:srgbClr val="00355F"/>
                </a:solidFill>
              </a:defRPr>
            </a:lvl1pPr>
          </a:lstStyle>
          <a:p>
            <a:r>
              <a:rPr lang="en-US" dirty="0"/>
              <a:t>Click to edit Master title style</a:t>
            </a:r>
          </a:p>
        </p:txBody>
      </p:sp>
      <p:sp>
        <p:nvSpPr>
          <p:cNvPr id="8234" name="Rectangle 42"/>
          <p:cNvSpPr>
            <a:spLocks noGrp="1" noChangeArrowheads="1"/>
          </p:cNvSpPr>
          <p:nvPr>
            <p:ph type="subTitle" sz="quarter" idx="1"/>
          </p:nvPr>
        </p:nvSpPr>
        <p:spPr>
          <a:xfrm>
            <a:off x="1828800" y="4343400"/>
            <a:ext cx="8534400" cy="466344"/>
          </a:xfrm>
          <a:prstGeom prst="rect">
            <a:avLst/>
          </a:prstGeom>
          <a:ln algn="ctr"/>
        </p:spPr>
        <p:txBody>
          <a:bodyPr lIns="0" tIns="0" rIns="0" bIns="0"/>
          <a:lstStyle>
            <a:lvl1pPr marL="0" indent="0" algn="ctr" defTabSz="995363">
              <a:lnSpc>
                <a:spcPct val="100000"/>
              </a:lnSpc>
              <a:spcBef>
                <a:spcPts val="0"/>
              </a:spcBef>
              <a:buFont typeface="Arial" pitchFamily="34" charset="0"/>
              <a:buNone/>
              <a:tabLst>
                <a:tab pos="7035800" algn="r"/>
              </a:tabLst>
              <a:defRPr sz="1500" b="0" cap="all" baseline="0">
                <a:solidFill>
                  <a:srgbClr val="00355F"/>
                </a:solidFill>
              </a:defRPr>
            </a:lvl1pPr>
            <a:lvl2pPr marL="0" indent="0">
              <a:lnSpc>
                <a:spcPct val="90000"/>
              </a:lnSpc>
              <a:spcBef>
                <a:spcPts val="0"/>
              </a:spcBef>
              <a:buFont typeface="Arial" pitchFamily="34" charset="0"/>
              <a:buNone/>
              <a:defRPr sz="2000" b="0">
                <a:solidFill>
                  <a:schemeClr val="bg1"/>
                </a:solidFill>
              </a:defRPr>
            </a:lvl2pPr>
            <a:lvl3pPr marL="0" indent="0">
              <a:lnSpc>
                <a:spcPct val="90000"/>
              </a:lnSpc>
              <a:spcBef>
                <a:spcPts val="0"/>
              </a:spcBef>
              <a:buNone/>
              <a:defRPr sz="2000" b="0">
                <a:solidFill>
                  <a:schemeClr val="bg1"/>
                </a:solidFill>
              </a:defRPr>
            </a:lvl3pPr>
            <a:lvl4pPr marL="0" indent="0">
              <a:lnSpc>
                <a:spcPct val="90000"/>
              </a:lnSpc>
              <a:spcBef>
                <a:spcPts val="0"/>
              </a:spcBef>
              <a:buNone/>
              <a:defRPr sz="2000" b="0">
                <a:solidFill>
                  <a:schemeClr val="bg1"/>
                </a:solidFill>
              </a:defRPr>
            </a:lvl4pPr>
            <a:lvl5pPr marL="0" indent="0">
              <a:lnSpc>
                <a:spcPct val="90000"/>
              </a:lnSpc>
              <a:spcBef>
                <a:spcPts val="0"/>
              </a:spcBef>
              <a:buNone/>
              <a:defRPr sz="2000" b="0">
                <a:solidFill>
                  <a:schemeClr val="bg1"/>
                </a:solidFill>
              </a:defRPr>
            </a:lvl5pPr>
            <a:lvl6pPr marL="0" indent="0">
              <a:lnSpc>
                <a:spcPct val="90000"/>
              </a:lnSpc>
              <a:spcBef>
                <a:spcPts val="0"/>
              </a:spcBef>
              <a:buNone/>
              <a:defRPr sz="2000" b="0">
                <a:solidFill>
                  <a:schemeClr val="bg1"/>
                </a:solidFill>
              </a:defRPr>
            </a:lvl6pPr>
            <a:lvl7pPr marL="0" indent="0">
              <a:lnSpc>
                <a:spcPct val="90000"/>
              </a:lnSpc>
              <a:spcBef>
                <a:spcPts val="0"/>
              </a:spcBef>
              <a:buNone/>
              <a:defRPr sz="2000" b="0">
                <a:solidFill>
                  <a:schemeClr val="bg1"/>
                </a:solidFill>
              </a:defRPr>
            </a:lvl7pPr>
            <a:lvl8pPr marL="0" indent="0">
              <a:lnSpc>
                <a:spcPct val="90000"/>
              </a:lnSpc>
              <a:spcBef>
                <a:spcPts val="0"/>
              </a:spcBef>
              <a:buNone/>
              <a:defRPr sz="2000" b="0">
                <a:solidFill>
                  <a:schemeClr val="bg1"/>
                </a:solidFill>
              </a:defRPr>
            </a:lvl8pPr>
            <a:lvl9pPr marL="0" indent="0">
              <a:lnSpc>
                <a:spcPct val="90000"/>
              </a:lnSpc>
              <a:spcBef>
                <a:spcPts val="0"/>
              </a:spcBef>
              <a:buNone/>
              <a:defRPr sz="2000" b="0">
                <a:solidFill>
                  <a:schemeClr val="bg1"/>
                </a:solidFill>
              </a:defRPr>
            </a:lvl9pPr>
          </a:lstStyle>
          <a:p>
            <a:r>
              <a:rPr lang="en-US" dirty="0"/>
              <a:t>Click to edit Master subtitle style</a:t>
            </a:r>
          </a:p>
        </p:txBody>
      </p:sp>
      <p:sp>
        <p:nvSpPr>
          <p:cNvPr id="30" name="Text Placeholder 29"/>
          <p:cNvSpPr>
            <a:spLocks noGrp="1"/>
          </p:cNvSpPr>
          <p:nvPr>
            <p:ph type="body" sz="quarter" idx="10" hasCustomPrompt="1"/>
          </p:nvPr>
        </p:nvSpPr>
        <p:spPr>
          <a:xfrm>
            <a:off x="3602736" y="4809744"/>
            <a:ext cx="4986528" cy="256032"/>
          </a:xfrm>
          <a:prstGeom prst="rect">
            <a:avLst/>
          </a:prstGeom>
          <a:noFill/>
        </p:spPr>
        <p:txBody>
          <a:bodyPr lIns="0" tIns="0" rIns="0" bIns="0" anchor="b"/>
          <a:lstStyle>
            <a:lvl1pPr marL="0" indent="0" algn="ctr">
              <a:lnSpc>
                <a:spcPct val="100000"/>
              </a:lnSpc>
              <a:spcBef>
                <a:spcPts val="0"/>
              </a:spcBef>
              <a:buFont typeface="Arial" pitchFamily="34" charset="0"/>
              <a:buNone/>
              <a:defRPr sz="1200" b="0">
                <a:solidFill>
                  <a:srgbClr val="7F7F7F"/>
                </a:solidFill>
              </a:defRPr>
            </a:lvl1pPr>
            <a:lvl2pPr marL="0" indent="0" algn="ctr">
              <a:lnSpc>
                <a:spcPct val="100000"/>
              </a:lnSpc>
              <a:spcBef>
                <a:spcPts val="0"/>
              </a:spcBef>
              <a:buFont typeface="Arial" pitchFamily="34" charset="0"/>
              <a:buNone/>
              <a:defRPr sz="1000" b="1">
                <a:solidFill>
                  <a:schemeClr val="bg2"/>
                </a:solidFill>
              </a:defRPr>
            </a:lvl2pPr>
            <a:lvl3pPr marL="0" indent="0" algn="ctr">
              <a:lnSpc>
                <a:spcPct val="100000"/>
              </a:lnSpc>
              <a:spcBef>
                <a:spcPts val="0"/>
              </a:spcBef>
              <a:buFont typeface="Arial" pitchFamily="34" charset="0"/>
              <a:buNone/>
              <a:defRPr sz="1000" b="1">
                <a:solidFill>
                  <a:schemeClr val="bg2"/>
                </a:solidFill>
              </a:defRPr>
            </a:lvl3pPr>
            <a:lvl4pPr marL="0" indent="0" algn="ctr">
              <a:lnSpc>
                <a:spcPct val="100000"/>
              </a:lnSpc>
              <a:spcBef>
                <a:spcPts val="0"/>
              </a:spcBef>
              <a:buFont typeface="Arial" pitchFamily="34" charset="0"/>
              <a:buNone/>
              <a:defRPr sz="1000" b="1">
                <a:solidFill>
                  <a:schemeClr val="bg2"/>
                </a:solidFill>
              </a:defRPr>
            </a:lvl4pPr>
            <a:lvl5pPr marL="0" indent="0" algn="ctr">
              <a:lnSpc>
                <a:spcPct val="100000"/>
              </a:lnSpc>
              <a:spcBef>
                <a:spcPts val="0"/>
              </a:spcBef>
              <a:buFont typeface="Arial" pitchFamily="34" charset="0"/>
              <a:buNone/>
              <a:defRPr sz="1000" b="1">
                <a:solidFill>
                  <a:schemeClr val="bg2"/>
                </a:solidFill>
              </a:defRPr>
            </a:lvl5pPr>
            <a:lvl6pPr marL="0" indent="0" algn="ctr">
              <a:lnSpc>
                <a:spcPct val="100000"/>
              </a:lnSpc>
              <a:spcBef>
                <a:spcPts val="0"/>
              </a:spcBef>
              <a:buNone/>
              <a:defRPr sz="1000" b="1">
                <a:solidFill>
                  <a:schemeClr val="bg2"/>
                </a:solidFill>
              </a:defRPr>
            </a:lvl6pPr>
            <a:lvl7pPr marL="0" indent="0" algn="ctr">
              <a:lnSpc>
                <a:spcPct val="100000"/>
              </a:lnSpc>
              <a:spcBef>
                <a:spcPts val="0"/>
              </a:spcBef>
              <a:buNone/>
              <a:defRPr sz="1000" b="1">
                <a:solidFill>
                  <a:schemeClr val="bg2"/>
                </a:solidFill>
              </a:defRPr>
            </a:lvl7pPr>
            <a:lvl8pPr marL="0" indent="0" algn="ctr">
              <a:lnSpc>
                <a:spcPct val="100000"/>
              </a:lnSpc>
              <a:spcBef>
                <a:spcPts val="0"/>
              </a:spcBef>
              <a:buNone/>
              <a:defRPr sz="1000" b="1">
                <a:solidFill>
                  <a:schemeClr val="bg2"/>
                </a:solidFill>
              </a:defRPr>
            </a:lvl8pPr>
            <a:lvl9pPr marL="0" indent="0" algn="ctr">
              <a:lnSpc>
                <a:spcPct val="100000"/>
              </a:lnSpc>
              <a:spcBef>
                <a:spcPts val="0"/>
              </a:spcBef>
              <a:buNone/>
              <a:defRPr sz="1000" b="1">
                <a:solidFill>
                  <a:schemeClr val="bg2"/>
                </a:solidFill>
              </a:defRPr>
            </a:lvl9pPr>
          </a:lstStyle>
          <a:p>
            <a:pPr lvl="0"/>
            <a:r>
              <a:rPr lang="en-US" dirty="0"/>
              <a:t>Click to edit Date</a:t>
            </a:r>
          </a:p>
        </p:txBody>
      </p:sp>
    </p:spTree>
    <p:extLst>
      <p:ext uri="{BB962C8B-B14F-4D97-AF65-F5344CB8AC3E}">
        <p14:creationId xmlns:p14="http://schemas.microsoft.com/office/powerpoint/2010/main" val="264770689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320568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8DCE6-1E51-4A0C-BF27-0F8617C5B3F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17599254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8DCE6-1E51-4A0C-BF27-0F8617C5B3F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1243001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8DCE6-1E51-4A0C-BF27-0F8617C5B3F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42009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05DF-70E8-48FD-8DC9-BA813343F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A3D24-02AE-4C61-9C0E-B6FE391B59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2FB6C-4F9E-49C0-A8AD-35F68F21B08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CD2B90E-AD82-475B-8095-41D9A48E7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1CF5AB-3A0D-4513-AF3F-18312D36573B}"/>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17229005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8DCE6-1E51-4A0C-BF27-0F8617C5B3F4}"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31583663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8DCE6-1E51-4A0C-BF27-0F8617C5B3F4}"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21506191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68DCE6-1E51-4A0C-BF27-0F8617C5B3F4}"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35588981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8DCE6-1E51-4A0C-BF27-0F8617C5B3F4}"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25805155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8DCE6-1E51-4A0C-BF27-0F8617C5B3F4}"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13579124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8DCE6-1E51-4A0C-BF27-0F8617C5B3F4}"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517315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8DCE6-1E51-4A0C-BF27-0F8617C5B3F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3931561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8DCE6-1E51-4A0C-BF27-0F8617C5B3F4}"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47905-0D48-4330-B01D-A95D99E7BB00}" type="slidenum">
              <a:rPr lang="en-US" smtClean="0"/>
              <a:t>‹#›</a:t>
            </a:fld>
            <a:endParaRPr lang="en-US"/>
          </a:p>
        </p:txBody>
      </p:sp>
    </p:spTree>
    <p:extLst>
      <p:ext uri="{BB962C8B-B14F-4D97-AF65-F5344CB8AC3E}">
        <p14:creationId xmlns:p14="http://schemas.microsoft.com/office/powerpoint/2010/main" val="21880457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 Side by Side">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p>
        </p:txBody>
      </p:sp>
      <p:sp>
        <p:nvSpPr>
          <p:cNvPr id="3" name="Content Placeholder 2"/>
          <p:cNvSpPr>
            <a:spLocks noGrp="1"/>
          </p:cNvSpPr>
          <p:nvPr>
            <p:ph sz="half" idx="1"/>
          </p:nvPr>
        </p:nvSpPr>
        <p:spPr>
          <a:xfrm>
            <a:off x="609600" y="1600203"/>
            <a:ext cx="36576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4800" y="1600203"/>
            <a:ext cx="36576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6" name="Content Placeholder 2"/>
          <p:cNvSpPr>
            <a:spLocks noGrp="1"/>
          </p:cNvSpPr>
          <p:nvPr>
            <p:ph sz="half" idx="10"/>
          </p:nvPr>
        </p:nvSpPr>
        <p:spPr>
          <a:xfrm>
            <a:off x="4267200" y="1600203"/>
            <a:ext cx="36576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1"/>
          </p:nvPr>
        </p:nvSpPr>
        <p:spPr>
          <a:xfrm>
            <a:off x="609600" y="6356352"/>
            <a:ext cx="2844800" cy="365125"/>
          </a:xfrm>
          <a:prstGeom prst="rect">
            <a:avLst/>
          </a:prstGeom>
        </p:spPr>
        <p:txBody>
          <a:bodyPr/>
          <a:lstStyle>
            <a:lvl1pPr>
              <a:defRPr sz="1372">
                <a:solidFill>
                  <a:schemeClr val="bg1"/>
                </a:solidFill>
              </a:defRPr>
            </a:lvl1pPr>
          </a:lstStyle>
          <a:p>
            <a:r>
              <a:rPr lang="en-US"/>
              <a:t>October 2018 Rev 10/26/2018</a:t>
            </a:r>
            <a:endParaRPr lang="en-US" dirty="0"/>
          </a:p>
        </p:txBody>
      </p:sp>
      <p:sp>
        <p:nvSpPr>
          <p:cNvPr id="9" name="Slide Number Placeholder 5"/>
          <p:cNvSpPr>
            <a:spLocks noGrp="1"/>
          </p:cNvSpPr>
          <p:nvPr>
            <p:ph type="sldNum" sz="quarter" idx="13"/>
          </p:nvPr>
        </p:nvSpPr>
        <p:spPr>
          <a:xfrm>
            <a:off x="8737600" y="6356352"/>
            <a:ext cx="2844800" cy="365125"/>
          </a:xfrm>
          <a:prstGeom prst="rect">
            <a:avLst/>
          </a:prstGeom>
        </p:spPr>
        <p:txBody>
          <a:bodyPr/>
          <a:lstStyle>
            <a:lvl1pPr algn="r">
              <a:defRPr sz="1372" b="1">
                <a:solidFill>
                  <a:schemeClr val="bg1"/>
                </a:solidFill>
              </a:defRPr>
            </a:lvl1pPr>
          </a:lstStyle>
          <a:p>
            <a:fld id="{4757345D-2B99-4C0D-8D75-63C12FEDC865}" type="slidenum">
              <a:rPr lang="en-US" smtClean="0"/>
              <a:pPr/>
              <a:t>‹#›</a:t>
            </a:fld>
            <a:endParaRPr lang="en-US"/>
          </a:p>
        </p:txBody>
      </p:sp>
      <p:sp>
        <p:nvSpPr>
          <p:cNvPr id="10" name="Footer Placeholder 4"/>
          <p:cNvSpPr>
            <a:spLocks noGrp="1"/>
          </p:cNvSpPr>
          <p:nvPr>
            <p:ph type="ftr" sz="quarter" idx="3"/>
          </p:nvPr>
        </p:nvSpPr>
        <p:spPr>
          <a:xfrm>
            <a:off x="2743200" y="6356352"/>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26556719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46847" indent="0" algn="ctr">
              <a:buNone/>
              <a:defRPr>
                <a:solidFill>
                  <a:schemeClr val="tx1">
                    <a:tint val="75000"/>
                  </a:schemeClr>
                </a:solidFill>
              </a:defRPr>
            </a:lvl2pPr>
            <a:lvl3pPr marL="893695" indent="0" algn="ctr">
              <a:buNone/>
              <a:defRPr>
                <a:solidFill>
                  <a:schemeClr val="tx1">
                    <a:tint val="75000"/>
                  </a:schemeClr>
                </a:solidFill>
              </a:defRPr>
            </a:lvl3pPr>
            <a:lvl4pPr marL="1340543" indent="0" algn="ctr">
              <a:buNone/>
              <a:defRPr>
                <a:solidFill>
                  <a:schemeClr val="tx1">
                    <a:tint val="75000"/>
                  </a:schemeClr>
                </a:solidFill>
              </a:defRPr>
            </a:lvl4pPr>
            <a:lvl5pPr marL="1787391" indent="0" algn="ctr">
              <a:buNone/>
              <a:defRPr>
                <a:solidFill>
                  <a:schemeClr val="tx1">
                    <a:tint val="75000"/>
                  </a:schemeClr>
                </a:solidFill>
              </a:defRPr>
            </a:lvl5pPr>
            <a:lvl6pPr marL="2234238" indent="0" algn="ctr">
              <a:buNone/>
              <a:defRPr>
                <a:solidFill>
                  <a:schemeClr val="tx1">
                    <a:tint val="75000"/>
                  </a:schemeClr>
                </a:solidFill>
              </a:defRPr>
            </a:lvl6pPr>
            <a:lvl7pPr marL="2681085" indent="0" algn="ctr">
              <a:buNone/>
              <a:defRPr>
                <a:solidFill>
                  <a:schemeClr val="tx1">
                    <a:tint val="75000"/>
                  </a:schemeClr>
                </a:solidFill>
              </a:defRPr>
            </a:lvl7pPr>
            <a:lvl8pPr marL="3127933" indent="0" algn="ctr">
              <a:buNone/>
              <a:defRPr>
                <a:solidFill>
                  <a:schemeClr val="tx1">
                    <a:tint val="75000"/>
                  </a:schemeClr>
                </a:solidFill>
              </a:defRPr>
            </a:lvl8pPr>
            <a:lvl9pPr marL="357478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331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730B8-6B9C-4ABC-B090-6D40F6B11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57549-1227-4D66-BF54-246C79D019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DB08-6B0A-45AE-A042-F6B4C55FFCD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6B7F38C-6BCB-427E-8D09-BB35F492F0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09EFE0-C7EF-4106-BCCA-87B0E6C5119D}"/>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0312566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9" name="Date Placeholder 3"/>
          <p:cNvSpPr>
            <a:spLocks noGrp="1"/>
          </p:cNvSpPr>
          <p:nvPr>
            <p:ph type="dt" sz="half" idx="10"/>
          </p:nvPr>
        </p:nvSpPr>
        <p:spPr>
          <a:xfrm>
            <a:off x="609600" y="6356351"/>
            <a:ext cx="2844800" cy="365125"/>
          </a:xfrm>
          <a:prstGeom prst="rect">
            <a:avLst/>
          </a:prstGeom>
        </p:spPr>
        <p:txBody>
          <a:bodyPr/>
          <a:lstStyle>
            <a:lvl1pPr>
              <a:defRPr sz="1372">
                <a:solidFill>
                  <a:schemeClr val="bg1"/>
                </a:solidFill>
              </a:defRPr>
            </a:lvl1pPr>
          </a:lstStyle>
          <a:p>
            <a:r>
              <a:rPr lang="en-US"/>
              <a:t>October 2018 Rev 10/26/2018</a:t>
            </a:r>
            <a:endParaRPr lang="en-US" dirty="0"/>
          </a:p>
        </p:txBody>
      </p:sp>
      <p:sp>
        <p:nvSpPr>
          <p:cNvPr id="16" name="Slide Number Placeholder 5"/>
          <p:cNvSpPr>
            <a:spLocks noGrp="1"/>
          </p:cNvSpPr>
          <p:nvPr>
            <p:ph type="sldNum" sz="quarter" idx="12"/>
          </p:nvPr>
        </p:nvSpPr>
        <p:spPr>
          <a:xfrm>
            <a:off x="8737600" y="6356351"/>
            <a:ext cx="2844800" cy="365125"/>
          </a:xfrm>
          <a:prstGeom prst="rect">
            <a:avLst/>
          </a:prstGeom>
        </p:spPr>
        <p:txBody>
          <a:bodyPr/>
          <a:lstStyle>
            <a:lvl1pPr algn="r">
              <a:defRPr sz="1372" b="1">
                <a:solidFill>
                  <a:schemeClr val="bg1"/>
                </a:solidFill>
              </a:defRPr>
            </a:lvl1pPr>
          </a:lstStyle>
          <a:p>
            <a:fld id="{4757345D-2B99-4C0D-8D75-63C12FEDC865}" type="slidenum">
              <a:rPr lang="en-US" smtClean="0"/>
              <a:pPr/>
              <a:t>‹#›</a:t>
            </a:fld>
            <a:endParaRPr lang="en-US"/>
          </a:p>
        </p:txBody>
      </p:sp>
      <p:sp>
        <p:nvSpPr>
          <p:cNvPr id="17"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26191271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933"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921">
                <a:solidFill>
                  <a:schemeClr val="tx1">
                    <a:tint val="75000"/>
                  </a:schemeClr>
                </a:solidFill>
              </a:defRPr>
            </a:lvl1pPr>
            <a:lvl2pPr marL="446847" indent="0">
              <a:buNone/>
              <a:defRPr sz="1738">
                <a:solidFill>
                  <a:schemeClr val="tx1">
                    <a:tint val="75000"/>
                  </a:schemeClr>
                </a:solidFill>
              </a:defRPr>
            </a:lvl2pPr>
            <a:lvl3pPr marL="893695" indent="0">
              <a:buNone/>
              <a:defRPr sz="1555">
                <a:solidFill>
                  <a:schemeClr val="tx1">
                    <a:tint val="75000"/>
                  </a:schemeClr>
                </a:solidFill>
              </a:defRPr>
            </a:lvl3pPr>
            <a:lvl4pPr marL="1340543" indent="0">
              <a:buNone/>
              <a:defRPr sz="1372">
                <a:solidFill>
                  <a:schemeClr val="tx1">
                    <a:tint val="75000"/>
                  </a:schemeClr>
                </a:solidFill>
              </a:defRPr>
            </a:lvl4pPr>
            <a:lvl5pPr marL="1787391" indent="0">
              <a:buNone/>
              <a:defRPr sz="1372">
                <a:solidFill>
                  <a:schemeClr val="tx1">
                    <a:tint val="75000"/>
                  </a:schemeClr>
                </a:solidFill>
              </a:defRPr>
            </a:lvl5pPr>
            <a:lvl6pPr marL="2234238" indent="0">
              <a:buNone/>
              <a:defRPr sz="1372">
                <a:solidFill>
                  <a:schemeClr val="tx1">
                    <a:tint val="75000"/>
                  </a:schemeClr>
                </a:solidFill>
              </a:defRPr>
            </a:lvl6pPr>
            <a:lvl7pPr marL="2681085" indent="0">
              <a:buNone/>
              <a:defRPr sz="1372">
                <a:solidFill>
                  <a:schemeClr val="tx1">
                    <a:tint val="75000"/>
                  </a:schemeClr>
                </a:solidFill>
              </a:defRPr>
            </a:lvl7pPr>
            <a:lvl8pPr marL="3127933" indent="0">
              <a:buNone/>
              <a:defRPr sz="1372">
                <a:solidFill>
                  <a:schemeClr val="tx1">
                    <a:tint val="75000"/>
                  </a:schemeClr>
                </a:solidFill>
              </a:defRPr>
            </a:lvl8pPr>
            <a:lvl9pPr marL="3574781" indent="0">
              <a:buNone/>
              <a:defRPr sz="13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sz="1372">
                <a:solidFill>
                  <a:schemeClr val="bg1"/>
                </a:solidFill>
              </a:defRPr>
            </a:lvl1pPr>
          </a:lstStyle>
          <a:p>
            <a:r>
              <a:rPr lang="en-US"/>
              <a:t>October 2018 Rev 10/26/2018</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sz="1372" b="1">
                <a:solidFill>
                  <a:schemeClr val="bg1"/>
                </a:solidFill>
              </a:defRPr>
            </a:lvl1pPr>
          </a:lstStyle>
          <a:p>
            <a:fld id="{4757345D-2B99-4C0D-8D75-63C12FEDC865}" type="slidenum">
              <a:rPr lang="en-US" smtClean="0"/>
              <a:pPr/>
              <a:t>‹#›</a:t>
            </a:fld>
            <a:endParaRPr lang="en-US"/>
          </a:p>
        </p:txBody>
      </p:sp>
      <p:sp>
        <p:nvSpPr>
          <p:cNvPr id="12"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1370420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6" name="Date Placeholder 3"/>
          <p:cNvSpPr>
            <a:spLocks noGrp="1"/>
          </p:cNvSpPr>
          <p:nvPr>
            <p:ph type="dt" sz="half" idx="10"/>
          </p:nvPr>
        </p:nvSpPr>
        <p:spPr>
          <a:xfrm>
            <a:off x="609600" y="6356351"/>
            <a:ext cx="2844800" cy="365125"/>
          </a:xfrm>
          <a:prstGeom prst="rect">
            <a:avLst/>
          </a:prstGeom>
        </p:spPr>
        <p:txBody>
          <a:bodyPr/>
          <a:lstStyle>
            <a:lvl1pPr>
              <a:defRPr sz="1372">
                <a:solidFill>
                  <a:schemeClr val="bg1"/>
                </a:solidFill>
              </a:defRPr>
            </a:lvl1pPr>
          </a:lstStyle>
          <a:p>
            <a:r>
              <a:rPr lang="en-US"/>
              <a:t>October 2018 Rev 10/26/2018</a:t>
            </a:r>
            <a:endParaRPr lang="en-US" dirty="0"/>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lvl1pPr algn="r">
              <a:defRPr sz="1372" b="1">
                <a:solidFill>
                  <a:schemeClr val="bg1"/>
                </a:solidFill>
              </a:defRPr>
            </a:lvl1pPr>
          </a:lstStyle>
          <a:p>
            <a:fld id="{4757345D-2B99-4C0D-8D75-63C12FEDC865}" type="slidenum">
              <a:rPr lang="en-US" smtClean="0"/>
              <a:pPr/>
              <a:t>‹#›</a:t>
            </a:fld>
            <a:endParaRPr lang="en-US"/>
          </a:p>
        </p:txBody>
      </p:sp>
      <p:sp>
        <p:nvSpPr>
          <p:cNvPr id="9"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35603414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 Side by Side">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p>
        </p:txBody>
      </p:sp>
      <p:sp>
        <p:nvSpPr>
          <p:cNvPr id="3" name="Content Placeholder 2"/>
          <p:cNvSpPr>
            <a:spLocks noGrp="1"/>
          </p:cNvSpPr>
          <p:nvPr>
            <p:ph sz="half" idx="1"/>
          </p:nvPr>
        </p:nvSpPr>
        <p:spPr>
          <a:xfrm>
            <a:off x="609600" y="1600202"/>
            <a:ext cx="36576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4800" y="1600202"/>
            <a:ext cx="36576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6" name="Content Placeholder 2"/>
          <p:cNvSpPr>
            <a:spLocks noGrp="1"/>
          </p:cNvSpPr>
          <p:nvPr>
            <p:ph sz="half" idx="10"/>
          </p:nvPr>
        </p:nvSpPr>
        <p:spPr>
          <a:xfrm>
            <a:off x="4267200" y="1600202"/>
            <a:ext cx="3657600" cy="45259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1"/>
          </p:nvPr>
        </p:nvSpPr>
        <p:spPr>
          <a:xfrm>
            <a:off x="609600" y="6356351"/>
            <a:ext cx="2844800" cy="365125"/>
          </a:xfrm>
          <a:prstGeom prst="rect">
            <a:avLst/>
          </a:prstGeom>
        </p:spPr>
        <p:txBody>
          <a:bodyPr/>
          <a:lstStyle>
            <a:lvl1pPr>
              <a:defRPr sz="1372">
                <a:solidFill>
                  <a:schemeClr val="bg1"/>
                </a:solidFill>
              </a:defRPr>
            </a:lvl1pPr>
          </a:lstStyle>
          <a:p>
            <a:r>
              <a:rPr lang="en-US"/>
              <a:t>October 2018 Rev 10/26/2018</a:t>
            </a:r>
            <a:endParaRPr lang="en-US" dirty="0"/>
          </a:p>
        </p:txBody>
      </p:sp>
      <p:sp>
        <p:nvSpPr>
          <p:cNvPr id="9" name="Slide Number Placeholder 5"/>
          <p:cNvSpPr>
            <a:spLocks noGrp="1"/>
          </p:cNvSpPr>
          <p:nvPr>
            <p:ph type="sldNum" sz="quarter" idx="13"/>
          </p:nvPr>
        </p:nvSpPr>
        <p:spPr>
          <a:xfrm>
            <a:off x="8737600" y="6356351"/>
            <a:ext cx="2844800" cy="365125"/>
          </a:xfrm>
          <a:prstGeom prst="rect">
            <a:avLst/>
          </a:prstGeom>
        </p:spPr>
        <p:txBody>
          <a:bodyPr/>
          <a:lstStyle>
            <a:lvl1pPr algn="r">
              <a:defRPr sz="1372" b="1">
                <a:solidFill>
                  <a:schemeClr val="bg1"/>
                </a:solidFill>
              </a:defRPr>
            </a:lvl1pPr>
          </a:lstStyle>
          <a:p>
            <a:fld id="{4757345D-2B99-4C0D-8D75-63C12FEDC865}" type="slidenum">
              <a:rPr lang="en-US" smtClean="0"/>
              <a:pPr/>
              <a:t>‹#›</a:t>
            </a:fld>
            <a:endParaRPr lang="en-US"/>
          </a:p>
        </p:txBody>
      </p:sp>
      <p:sp>
        <p:nvSpPr>
          <p:cNvPr id="10"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35691606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 On top_3 Side by Side">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p>
        </p:txBody>
      </p:sp>
      <p:sp>
        <p:nvSpPr>
          <p:cNvPr id="3" name="Content Placeholder 2"/>
          <p:cNvSpPr>
            <a:spLocks noGrp="1"/>
          </p:cNvSpPr>
          <p:nvPr>
            <p:ph sz="half" idx="1"/>
          </p:nvPr>
        </p:nvSpPr>
        <p:spPr>
          <a:xfrm>
            <a:off x="0" y="2514602"/>
            <a:ext cx="6096000" cy="36115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2514602"/>
            <a:ext cx="6096000" cy="3611563"/>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6" name="Content Placeholder 2"/>
          <p:cNvSpPr>
            <a:spLocks noGrp="1"/>
          </p:cNvSpPr>
          <p:nvPr>
            <p:ph sz="half" idx="10"/>
          </p:nvPr>
        </p:nvSpPr>
        <p:spPr>
          <a:xfrm>
            <a:off x="609600" y="1600203"/>
            <a:ext cx="10972800" cy="914399"/>
          </a:xfrm>
        </p:spPr>
        <p:txBody>
          <a:bodyPr/>
          <a:lstStyle>
            <a:lvl1pPr>
              <a:defRPr sz="2744"/>
            </a:lvl1pPr>
            <a:lvl2pPr>
              <a:defRPr sz="2378"/>
            </a:lvl2pPr>
            <a:lvl3pPr>
              <a:defRPr sz="1921"/>
            </a:lvl3pPr>
            <a:lvl4pPr>
              <a:defRPr sz="1738"/>
            </a:lvl4pPr>
            <a:lvl5pPr>
              <a:defRPr sz="1738"/>
            </a:lvl5pPr>
            <a:lvl6pPr>
              <a:defRPr sz="1738"/>
            </a:lvl6pPr>
            <a:lvl7pPr>
              <a:defRPr sz="1738"/>
            </a:lvl7pPr>
            <a:lvl8pPr>
              <a:defRPr sz="1738"/>
            </a:lvl8pPr>
            <a:lvl9pPr>
              <a:defRPr sz="173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1"/>
          </p:nvPr>
        </p:nvSpPr>
        <p:spPr>
          <a:xfrm>
            <a:off x="609600" y="6356351"/>
            <a:ext cx="2844800" cy="365125"/>
          </a:xfrm>
          <a:prstGeom prst="rect">
            <a:avLst/>
          </a:prstGeom>
        </p:spPr>
        <p:txBody>
          <a:bodyPr/>
          <a:lstStyle>
            <a:lvl1pPr>
              <a:defRPr sz="1372">
                <a:solidFill>
                  <a:schemeClr val="bg1"/>
                </a:solidFill>
              </a:defRPr>
            </a:lvl1pPr>
          </a:lstStyle>
          <a:p>
            <a:r>
              <a:rPr lang="en-US"/>
              <a:t>October 2018 Rev 10/26/2018</a:t>
            </a:r>
            <a:endParaRPr lang="en-US" dirty="0"/>
          </a:p>
        </p:txBody>
      </p:sp>
      <p:sp>
        <p:nvSpPr>
          <p:cNvPr id="9" name="Slide Number Placeholder 5"/>
          <p:cNvSpPr>
            <a:spLocks noGrp="1"/>
          </p:cNvSpPr>
          <p:nvPr>
            <p:ph type="sldNum" sz="quarter" idx="13"/>
          </p:nvPr>
        </p:nvSpPr>
        <p:spPr>
          <a:xfrm>
            <a:off x="8737600" y="6356351"/>
            <a:ext cx="2844800" cy="365125"/>
          </a:xfrm>
          <a:prstGeom prst="rect">
            <a:avLst/>
          </a:prstGeom>
        </p:spPr>
        <p:txBody>
          <a:bodyPr/>
          <a:lstStyle>
            <a:lvl1pPr algn="r">
              <a:defRPr sz="1372" b="1">
                <a:solidFill>
                  <a:schemeClr val="bg1"/>
                </a:solidFill>
              </a:defRPr>
            </a:lvl1pPr>
          </a:lstStyle>
          <a:p>
            <a:fld id="{4757345D-2B99-4C0D-8D75-63C12FEDC865}" type="slidenum">
              <a:rPr lang="en-US" smtClean="0"/>
              <a:pPr/>
              <a:t>‹#›</a:t>
            </a:fld>
            <a:endParaRPr lang="en-US"/>
          </a:p>
        </p:txBody>
      </p:sp>
      <p:sp>
        <p:nvSpPr>
          <p:cNvPr id="10"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2872670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378" b="1"/>
            </a:lvl1pPr>
            <a:lvl2pPr marL="446847" indent="0">
              <a:buNone/>
              <a:defRPr sz="1921" b="1"/>
            </a:lvl2pPr>
            <a:lvl3pPr marL="893695" indent="0">
              <a:buNone/>
              <a:defRPr sz="1738" b="1"/>
            </a:lvl3pPr>
            <a:lvl4pPr marL="1340543" indent="0">
              <a:buNone/>
              <a:defRPr sz="1555" b="1"/>
            </a:lvl4pPr>
            <a:lvl5pPr marL="1787391" indent="0">
              <a:buNone/>
              <a:defRPr sz="1555" b="1"/>
            </a:lvl5pPr>
            <a:lvl6pPr marL="2234238" indent="0">
              <a:buNone/>
              <a:defRPr sz="1555" b="1"/>
            </a:lvl6pPr>
            <a:lvl7pPr marL="2681085" indent="0">
              <a:buNone/>
              <a:defRPr sz="1555" b="1"/>
            </a:lvl7pPr>
            <a:lvl8pPr marL="3127933" indent="0">
              <a:buNone/>
              <a:defRPr sz="1555" b="1"/>
            </a:lvl8pPr>
            <a:lvl9pPr marL="3574781" indent="0">
              <a:buNone/>
              <a:defRPr sz="155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378"/>
            </a:lvl1pPr>
            <a:lvl2pPr>
              <a:defRPr sz="1921"/>
            </a:lvl2pPr>
            <a:lvl3pPr>
              <a:defRPr sz="1738"/>
            </a:lvl3pPr>
            <a:lvl4pPr>
              <a:defRPr sz="1555"/>
            </a:lvl4pPr>
            <a:lvl5pPr>
              <a:defRPr sz="1555"/>
            </a:lvl5pPr>
            <a:lvl6pPr>
              <a:defRPr sz="1555"/>
            </a:lvl6pPr>
            <a:lvl7pPr>
              <a:defRPr sz="1555"/>
            </a:lvl7pPr>
            <a:lvl8pPr>
              <a:defRPr sz="1555"/>
            </a:lvl8pPr>
            <a:lvl9pPr>
              <a:defRPr sz="1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78" b="1"/>
            </a:lvl1pPr>
            <a:lvl2pPr marL="446847" indent="0">
              <a:buNone/>
              <a:defRPr sz="1921" b="1"/>
            </a:lvl2pPr>
            <a:lvl3pPr marL="893695" indent="0">
              <a:buNone/>
              <a:defRPr sz="1738" b="1"/>
            </a:lvl3pPr>
            <a:lvl4pPr marL="1340543" indent="0">
              <a:buNone/>
              <a:defRPr sz="1555" b="1"/>
            </a:lvl4pPr>
            <a:lvl5pPr marL="1787391" indent="0">
              <a:buNone/>
              <a:defRPr sz="1555" b="1"/>
            </a:lvl5pPr>
            <a:lvl6pPr marL="2234238" indent="0">
              <a:buNone/>
              <a:defRPr sz="1555" b="1"/>
            </a:lvl6pPr>
            <a:lvl7pPr marL="2681085" indent="0">
              <a:buNone/>
              <a:defRPr sz="1555" b="1"/>
            </a:lvl7pPr>
            <a:lvl8pPr marL="3127933" indent="0">
              <a:buNone/>
              <a:defRPr sz="1555" b="1"/>
            </a:lvl8pPr>
            <a:lvl9pPr marL="3574781" indent="0">
              <a:buNone/>
              <a:defRPr sz="155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78"/>
            </a:lvl1pPr>
            <a:lvl2pPr>
              <a:defRPr sz="1921"/>
            </a:lvl2pPr>
            <a:lvl3pPr>
              <a:defRPr sz="1738"/>
            </a:lvl3pPr>
            <a:lvl4pPr>
              <a:defRPr sz="1555"/>
            </a:lvl4pPr>
            <a:lvl5pPr>
              <a:defRPr sz="1555"/>
            </a:lvl5pPr>
            <a:lvl6pPr>
              <a:defRPr sz="1555"/>
            </a:lvl6pPr>
            <a:lvl7pPr>
              <a:defRPr sz="1555"/>
            </a:lvl7pPr>
            <a:lvl8pPr>
              <a:defRPr sz="1555"/>
            </a:lvl8pPr>
            <a:lvl9pPr>
              <a:defRPr sz="1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15" name="Date Placeholder 3"/>
          <p:cNvSpPr>
            <a:spLocks noGrp="1"/>
          </p:cNvSpPr>
          <p:nvPr>
            <p:ph type="dt" sz="half" idx="10"/>
          </p:nvPr>
        </p:nvSpPr>
        <p:spPr>
          <a:xfrm>
            <a:off x="609600" y="6356351"/>
            <a:ext cx="2844800" cy="365125"/>
          </a:xfrm>
          <a:prstGeom prst="rect">
            <a:avLst/>
          </a:prstGeom>
        </p:spPr>
        <p:txBody>
          <a:bodyPr/>
          <a:lstStyle>
            <a:lvl1pPr>
              <a:defRPr sz="1372">
                <a:solidFill>
                  <a:schemeClr val="bg1"/>
                </a:solidFill>
              </a:defRPr>
            </a:lvl1pPr>
          </a:lstStyle>
          <a:p>
            <a:r>
              <a:rPr lang="en-US"/>
              <a:t>October 2018 Rev 10/26/2018</a:t>
            </a:r>
            <a:endParaRPr lang="en-US" dirty="0"/>
          </a:p>
        </p:txBody>
      </p:sp>
      <p:sp>
        <p:nvSpPr>
          <p:cNvPr id="17" name="Slide Number Placeholder 5"/>
          <p:cNvSpPr>
            <a:spLocks noGrp="1"/>
          </p:cNvSpPr>
          <p:nvPr>
            <p:ph type="sldNum" sz="quarter" idx="12"/>
          </p:nvPr>
        </p:nvSpPr>
        <p:spPr>
          <a:xfrm>
            <a:off x="8737600" y="6356351"/>
            <a:ext cx="2844800" cy="365125"/>
          </a:xfrm>
          <a:prstGeom prst="rect">
            <a:avLst/>
          </a:prstGeom>
        </p:spPr>
        <p:txBody>
          <a:bodyPr/>
          <a:lstStyle>
            <a:lvl1pPr algn="r">
              <a:defRPr sz="1372" b="1">
                <a:solidFill>
                  <a:schemeClr val="bg1"/>
                </a:solidFill>
              </a:defRPr>
            </a:lvl1pPr>
          </a:lstStyle>
          <a:p>
            <a:fld id="{4757345D-2B99-4C0D-8D75-63C12FEDC865}" type="slidenum">
              <a:rPr lang="en-US" smtClean="0"/>
              <a:pPr/>
              <a:t>‹#›</a:t>
            </a:fld>
            <a:endParaRPr lang="en-US"/>
          </a:p>
        </p:txBody>
      </p:sp>
      <p:sp>
        <p:nvSpPr>
          <p:cNvPr id="18" name="Footer Placeholder 4"/>
          <p:cNvSpPr>
            <a:spLocks noGrp="1"/>
          </p:cNvSpPr>
          <p:nvPr>
            <p:ph type="ftr" sz="quarter" idx="1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15392057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r>
              <a:rPr lang="en-US"/>
              <a:t>October 2018 Rev 10/26/2018</a:t>
            </a:r>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757345D-2B99-4C0D-8D75-63C12FEDC865}" type="slidenum">
              <a:rPr lang="en-US" smtClean="0"/>
              <a:pPr/>
              <a:t>‹#›</a:t>
            </a:fld>
            <a:endParaRPr lang="en-US"/>
          </a:p>
        </p:txBody>
      </p:sp>
      <p:sp>
        <p:nvSpPr>
          <p:cNvPr id="13" name="Rectangle 12"/>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14"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4226998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r>
              <a:rPr lang="en-US"/>
              <a:t>October 2018 Rev 10/26/2018</a:t>
            </a:r>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757345D-2B99-4C0D-8D75-63C12FEDC865}" type="slidenum">
              <a:rPr lang="en-US" smtClean="0"/>
              <a:pPr/>
              <a:t>‹#›</a:t>
            </a:fld>
            <a:endParaRPr lang="en-US"/>
          </a:p>
        </p:txBody>
      </p:sp>
      <p:sp>
        <p:nvSpPr>
          <p:cNvPr id="9" name="Rectangle 8"/>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10"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28656924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921"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110"/>
            </a:lvl1pPr>
            <a:lvl2pPr>
              <a:defRPr sz="2744"/>
            </a:lvl2pPr>
            <a:lvl3pPr>
              <a:defRPr sz="2378"/>
            </a:lvl3pPr>
            <a:lvl4pPr>
              <a:defRPr sz="1921"/>
            </a:lvl4pPr>
            <a:lvl5pPr>
              <a:defRPr sz="1921"/>
            </a:lvl5pPr>
            <a:lvl6pPr>
              <a:defRPr sz="1921"/>
            </a:lvl6pPr>
            <a:lvl7pPr>
              <a:defRPr sz="1921"/>
            </a:lvl7pPr>
            <a:lvl8pPr>
              <a:defRPr sz="1921"/>
            </a:lvl8pPr>
            <a:lvl9pPr>
              <a:defRPr sz="19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372"/>
            </a:lvl1pPr>
            <a:lvl2pPr marL="446847" indent="0">
              <a:buNone/>
              <a:defRPr sz="1189"/>
            </a:lvl2pPr>
            <a:lvl3pPr marL="893695" indent="0">
              <a:buNone/>
              <a:defRPr sz="1006"/>
            </a:lvl3pPr>
            <a:lvl4pPr marL="1340543" indent="0">
              <a:buNone/>
              <a:defRPr sz="915"/>
            </a:lvl4pPr>
            <a:lvl5pPr marL="1787391" indent="0">
              <a:buNone/>
              <a:defRPr sz="915"/>
            </a:lvl5pPr>
            <a:lvl6pPr marL="2234238" indent="0">
              <a:buNone/>
              <a:defRPr sz="915"/>
            </a:lvl6pPr>
            <a:lvl7pPr marL="2681085" indent="0">
              <a:buNone/>
              <a:defRPr sz="915"/>
            </a:lvl7pPr>
            <a:lvl8pPr marL="3127933" indent="0">
              <a:buNone/>
              <a:defRPr sz="915"/>
            </a:lvl8pPr>
            <a:lvl9pPr marL="3574781" indent="0">
              <a:buNone/>
              <a:defRPr sz="915"/>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October 2018 Rev 10/26/2018</a:t>
            </a: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757345D-2B99-4C0D-8D75-63C12FEDC865}" type="slidenum">
              <a:rPr lang="en-US" smtClean="0"/>
              <a:pPr/>
              <a:t>‹#›</a:t>
            </a:fld>
            <a:endParaRPr lang="en-US"/>
          </a:p>
        </p:txBody>
      </p:sp>
      <p:sp>
        <p:nvSpPr>
          <p:cNvPr id="12" name="Rectangle 11"/>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13"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36281645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21"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10"/>
            </a:lvl1pPr>
            <a:lvl2pPr marL="446847" indent="0">
              <a:buNone/>
              <a:defRPr sz="2744"/>
            </a:lvl2pPr>
            <a:lvl3pPr marL="893695" indent="0">
              <a:buNone/>
              <a:defRPr sz="2378"/>
            </a:lvl3pPr>
            <a:lvl4pPr marL="1340543" indent="0">
              <a:buNone/>
              <a:defRPr sz="1921"/>
            </a:lvl4pPr>
            <a:lvl5pPr marL="1787391" indent="0">
              <a:buNone/>
              <a:defRPr sz="1921"/>
            </a:lvl5pPr>
            <a:lvl6pPr marL="2234238" indent="0">
              <a:buNone/>
              <a:defRPr sz="1921"/>
            </a:lvl6pPr>
            <a:lvl7pPr marL="2681085" indent="0">
              <a:buNone/>
              <a:defRPr sz="1921"/>
            </a:lvl7pPr>
            <a:lvl8pPr marL="3127933" indent="0">
              <a:buNone/>
              <a:defRPr sz="1921"/>
            </a:lvl8pPr>
            <a:lvl9pPr marL="3574781" indent="0">
              <a:buNone/>
              <a:defRPr sz="1921"/>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372"/>
            </a:lvl1pPr>
            <a:lvl2pPr marL="446847" indent="0">
              <a:buNone/>
              <a:defRPr sz="1189"/>
            </a:lvl2pPr>
            <a:lvl3pPr marL="893695" indent="0">
              <a:buNone/>
              <a:defRPr sz="1006"/>
            </a:lvl3pPr>
            <a:lvl4pPr marL="1340543" indent="0">
              <a:buNone/>
              <a:defRPr sz="915"/>
            </a:lvl4pPr>
            <a:lvl5pPr marL="1787391" indent="0">
              <a:buNone/>
              <a:defRPr sz="915"/>
            </a:lvl5pPr>
            <a:lvl6pPr marL="2234238" indent="0">
              <a:buNone/>
              <a:defRPr sz="915"/>
            </a:lvl6pPr>
            <a:lvl7pPr marL="2681085" indent="0">
              <a:buNone/>
              <a:defRPr sz="915"/>
            </a:lvl7pPr>
            <a:lvl8pPr marL="3127933" indent="0">
              <a:buNone/>
              <a:defRPr sz="915"/>
            </a:lvl8pPr>
            <a:lvl9pPr marL="3574781" indent="0">
              <a:buNone/>
              <a:defRPr sz="915"/>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a:t>October 2018 Rev 10/26/2018</a:t>
            </a: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757345D-2B99-4C0D-8D75-63C12FEDC865}" type="slidenum">
              <a:rPr lang="en-US" smtClean="0"/>
              <a:pPr/>
              <a:t>‹#›</a:t>
            </a:fld>
            <a:endParaRPr lang="en-US"/>
          </a:p>
        </p:txBody>
      </p:sp>
      <p:sp>
        <p:nvSpPr>
          <p:cNvPr id="12" name="Rectangle 11"/>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13"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2954064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3"/>
          <p:cNvSpPr txBox="1">
            <a:spLocks/>
          </p:cNvSpPr>
          <p:nvPr userDrawn="1"/>
        </p:nvSpPr>
        <p:spPr>
          <a:xfrm>
            <a:off x="11049003" y="6401402"/>
            <a:ext cx="681181" cy="322169"/>
          </a:xfrm>
          <a:prstGeom prst="rect">
            <a:avLst/>
          </a:prstGeom>
        </p:spPr>
        <p:txBody>
          <a:bodyPr vert="horz" lIns="97252" tIns="48623" rIns="97252" bIns="48623" rtlCol="0" anchor="ctr"/>
          <a:lstStyle>
            <a:lvl1pPr defTabSz="914293">
              <a:defRPr/>
            </a:lvl1pPr>
          </a:lstStyle>
          <a:p>
            <a:pPr algn="r" defTabSz="972232">
              <a:defRPr/>
            </a:pPr>
            <a:fld id="{A2415724-0EB1-465B-95F5-2FFA381427D7}" type="slidenum">
              <a:rPr lang="en-US" sz="1333" smtClean="0">
                <a:solidFill>
                  <a:prstClr val="black">
                    <a:tint val="75000"/>
                  </a:prstClr>
                </a:solidFill>
              </a:rPr>
              <a:pPr algn="r" defTabSz="972232">
                <a:defRPr/>
              </a:pPr>
              <a:t>‹#›</a:t>
            </a:fld>
            <a:endParaRPr lang="en-US" sz="1333" dirty="0">
              <a:solidFill>
                <a:prstClr val="black">
                  <a:tint val="75000"/>
                </a:prstClr>
              </a:solidFill>
            </a:endParaRPr>
          </a:p>
        </p:txBody>
      </p:sp>
    </p:spTree>
    <p:extLst>
      <p:ext uri="{BB962C8B-B14F-4D97-AF65-F5344CB8AC3E}">
        <p14:creationId xmlns:p14="http://schemas.microsoft.com/office/powerpoint/2010/main" val="24629294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October 2018 Rev 10/26/2018</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757345D-2B99-4C0D-8D75-63C12FEDC865}" type="slidenum">
              <a:rPr lang="en-US" smtClean="0"/>
              <a:pPr/>
              <a:t>‹#›</a:t>
            </a:fld>
            <a:endParaRPr lang="en-US"/>
          </a:p>
        </p:txBody>
      </p:sp>
      <p:sp>
        <p:nvSpPr>
          <p:cNvPr id="11" name="Rectangle 10"/>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12"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15330920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a:t>October 2018 Rev 10/26/2018</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757345D-2B99-4C0D-8D75-63C12FEDC865}" type="slidenum">
              <a:rPr lang="en-US" smtClean="0"/>
              <a:pPr/>
              <a:t>‹#›</a:t>
            </a:fld>
            <a:endParaRPr lang="en-US"/>
          </a:p>
        </p:txBody>
      </p:sp>
      <p:sp>
        <p:nvSpPr>
          <p:cNvPr id="11" name="Rectangle 10"/>
          <p:cNvSpPr/>
          <p:nvPr userDrawn="1"/>
        </p:nvSpPr>
        <p:spPr>
          <a:xfrm>
            <a:off x="0" y="1447800"/>
            <a:ext cx="12192000" cy="1524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12" name="Footer Placeholder 4"/>
          <p:cNvSpPr>
            <a:spLocks noGrp="1"/>
          </p:cNvSpPr>
          <p:nvPr>
            <p:ph type="ftr" sz="quarter" idx="3"/>
          </p:nvPr>
        </p:nvSpPr>
        <p:spPr>
          <a:xfrm>
            <a:off x="2743200" y="6356351"/>
            <a:ext cx="6604000" cy="365125"/>
          </a:xfrm>
          <a:prstGeom prst="rect">
            <a:avLst/>
          </a:prstGeom>
        </p:spPr>
        <p:txBody>
          <a:bodyPr/>
          <a:lstStyle>
            <a:lvl1pPr algn="ctr">
              <a:defRPr sz="1372" b="1">
                <a:solidFill>
                  <a:schemeClr val="bg1"/>
                </a:solidFill>
              </a:defRPr>
            </a:lvl1pPr>
          </a:lstStyle>
          <a:p>
            <a:r>
              <a:rPr lang="en-US"/>
              <a:t>NADP/LIMRA 2017 U.S. Group Dental Claims Processing Metrics</a:t>
            </a:r>
            <a:endParaRPr lang="en-US" dirty="0"/>
          </a:p>
        </p:txBody>
      </p:sp>
    </p:spTree>
    <p:extLst>
      <p:ext uri="{BB962C8B-B14F-4D97-AF65-F5344CB8AC3E}">
        <p14:creationId xmlns:p14="http://schemas.microsoft.com/office/powerpoint/2010/main" val="190594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5"/>
            <a:ext cx="2844800" cy="365125"/>
          </a:xfrm>
        </p:spPr>
        <p:txBody>
          <a:bodyPr/>
          <a:lstStyle/>
          <a:p>
            <a:fld id="{C5C2A106-5B19-465F-A936-706E61CF0D71}" type="datetimeFigureOut">
              <a:rPr lang="en-US" smtClean="0"/>
              <a:t>2/5/2019</a:t>
            </a:fld>
            <a:endParaRPr lang="en-US" dirty="0"/>
          </a:p>
        </p:txBody>
      </p:sp>
      <p:sp>
        <p:nvSpPr>
          <p:cNvPr id="5" name="Slide Number Placeholder 4"/>
          <p:cNvSpPr>
            <a:spLocks noGrp="1"/>
          </p:cNvSpPr>
          <p:nvPr>
            <p:ph type="sldNum" sz="quarter" idx="12"/>
          </p:nvPr>
        </p:nvSpPr>
        <p:spPr>
          <a:xfrm>
            <a:off x="6096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2" y="5257800"/>
            <a:ext cx="3072921" cy="1600200"/>
          </a:xfrm>
          <a:prstGeom prst="rect">
            <a:avLst/>
          </a:prstGeom>
        </p:spPr>
      </p:pic>
    </p:spTree>
    <p:extLst>
      <p:ext uri="{BB962C8B-B14F-4D97-AF65-F5344CB8AC3E}">
        <p14:creationId xmlns:p14="http://schemas.microsoft.com/office/powerpoint/2010/main" val="131484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0901"/>
            <a:ext cx="10850993"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606138" y="971356"/>
            <a:ext cx="10865501" cy="378199"/>
          </a:xfrm>
          <a:prstGeom prst="rect">
            <a:avLst/>
          </a:prstGeom>
        </p:spPr>
        <p:txBody>
          <a:bodyPr lIns="82058" tIns="41029" rIns="82058" bIns="41029"/>
          <a:lstStyle>
            <a:lvl1pPr marL="0" indent="0">
              <a:buNone/>
              <a:defRPr sz="1800" cap="all" spc="0">
                <a:latin typeface="Arial" pitchFamily="34" charset="0"/>
                <a:cs typeface="Arial" pitchFamily="34" charset="0"/>
              </a:defRPr>
            </a:lvl1pPr>
          </a:lstStyle>
          <a:p>
            <a:pPr lvl="0"/>
            <a:r>
              <a:rPr lang="en-US" dirty="0"/>
              <a:t>CLICK TO EDIT SUBTITLE</a:t>
            </a:r>
          </a:p>
        </p:txBody>
      </p:sp>
      <p:sp>
        <p:nvSpPr>
          <p:cNvPr id="7" name="Content Placeholder 8"/>
          <p:cNvSpPr>
            <a:spLocks noGrp="1"/>
          </p:cNvSpPr>
          <p:nvPr>
            <p:ph sz="quarter" idx="15" hasCustomPrompt="1"/>
          </p:nvPr>
        </p:nvSpPr>
        <p:spPr>
          <a:xfrm>
            <a:off x="650141" y="5817536"/>
            <a:ext cx="8497169" cy="583265"/>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
        <p:nvSpPr>
          <p:cNvPr id="12" name="Content Placeholder 8"/>
          <p:cNvSpPr>
            <a:spLocks noGrp="1"/>
          </p:cNvSpPr>
          <p:nvPr>
            <p:ph sz="quarter" idx="14"/>
          </p:nvPr>
        </p:nvSpPr>
        <p:spPr>
          <a:xfrm>
            <a:off x="613835" y="1466187"/>
            <a:ext cx="10876997" cy="43513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202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Date Placeholder 1"/>
          <p:cNvSpPr>
            <a:spLocks noGrp="1"/>
          </p:cNvSpPr>
          <p:nvPr>
            <p:ph type="dt" sz="half" idx="10"/>
          </p:nvPr>
        </p:nvSpPr>
        <p:spPr>
          <a:xfrm>
            <a:off x="8128000" y="6400807"/>
            <a:ext cx="2844800" cy="365125"/>
          </a:xfrm>
        </p:spPr>
        <p:txBody>
          <a:bodyPr/>
          <a:lstStyle/>
          <a:p>
            <a:fld id="{F80E403A-D8F7-4686-9C00-7D47ED35D96B}" type="datetime1">
              <a:rPr lang="en-US" smtClean="0"/>
              <a:t>2/5/2019</a:t>
            </a:fld>
            <a:endParaRPr lang="en-US" dirty="0"/>
          </a:p>
        </p:txBody>
      </p:sp>
      <p:sp>
        <p:nvSpPr>
          <p:cNvPr id="4" name="Slide Number Placeholder 3"/>
          <p:cNvSpPr>
            <a:spLocks noGrp="1"/>
          </p:cNvSpPr>
          <p:nvPr>
            <p:ph type="sldNum" sz="quarter" idx="12"/>
          </p:nvPr>
        </p:nvSpPr>
        <p:spPr>
          <a:xfrm>
            <a:off x="508000" y="6324607"/>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4" y="5054862"/>
            <a:ext cx="3462631" cy="1803138"/>
          </a:xfrm>
          <a:prstGeom prst="rect">
            <a:avLst/>
          </a:prstGeom>
        </p:spPr>
      </p:pic>
    </p:spTree>
    <p:extLst>
      <p:ext uri="{BB962C8B-B14F-4D97-AF65-F5344CB8AC3E}">
        <p14:creationId xmlns:p14="http://schemas.microsoft.com/office/powerpoint/2010/main" val="1511435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43940"/>
          </a:xfrm>
          <a:prstGeom prst="rect">
            <a:avLst/>
          </a:prstGeom>
        </p:spPr>
        <p:txBody>
          <a:bodyPr lIns="90567" tIns="45277" rIns="90567" bIns="45277"/>
          <a:lstStyle>
            <a:lvl1pPr algn="l">
              <a:defRPr sz="2206">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274865"/>
            <a:ext cx="10972800" cy="4525963"/>
          </a:xfrm>
          <a:prstGeom prst="rect">
            <a:avLst/>
          </a:prstGeom>
        </p:spPr>
        <p:txBody>
          <a:bodyPr lIns="90567" tIns="45277" rIns="90567" bIns="45277"/>
          <a:lstStyle>
            <a:lvl1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1pPr>
            <a:lvl2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2pPr>
            <a:lvl3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3pPr>
            <a:lvl4pPr marL="890639" indent="7004" algn="l" defTabSz="445067" rtl="0" eaLnBrk="1" latinLnBrk="0" hangingPunct="1">
              <a:lnSpc>
                <a:spcPct val="150000"/>
              </a:lnSpc>
              <a:buClr>
                <a:srgbClr val="00A9F6"/>
              </a:buClr>
              <a:buSzPct val="100000"/>
              <a:buFont typeface="Arial" pitchFamily="34" charset="0"/>
              <a:buChar char="−"/>
              <a:defRPr lang="en-US" sz="1235" kern="1200" baseline="0" dirty="0" smtClean="0">
                <a:solidFill>
                  <a:schemeClr val="tx1"/>
                </a:solidFill>
                <a:latin typeface="Arial" pitchFamily="34" charset="0"/>
                <a:ea typeface="+mn-ea"/>
                <a:cs typeface="Arial" pitchFamily="34" charset="0"/>
              </a:defRPr>
            </a:lvl4pPr>
            <a:lvl5pPr marL="404996" indent="-208040" algn="l" defTabSz="445067" rtl="0" eaLnBrk="1" latinLnBrk="0" hangingPunct="1">
              <a:lnSpc>
                <a:spcPct val="150000"/>
              </a:lnSpc>
              <a:buClr>
                <a:srgbClr val="00A9F6"/>
              </a:buClr>
              <a:buSzPct val="100000"/>
              <a:buFont typeface="Arial" pitchFamily="34" charset="0"/>
              <a:buChar char="●"/>
              <a:defRPr lang="en-US" sz="1235" kern="1200" dirty="0">
                <a:solidFill>
                  <a:schemeClr val="tx1"/>
                </a:solidFill>
                <a:latin typeface="Arial" pitchFamily="34" charset="0"/>
                <a:ea typeface="+mn-ea"/>
                <a:cs typeface="Arial" pitchFamily="34" charset="0"/>
              </a:defRPr>
            </a:lvl5pPr>
            <a:lvl6pPr marL="941656" indent="-299701">
              <a:defRPr/>
            </a:lvl6pPr>
          </a:lstStyle>
          <a:p>
            <a:pPr lvl="0"/>
            <a:r>
              <a:rPr lang="en-US" dirty="0"/>
              <a:t>Click to edit Master text styles</a:t>
            </a:r>
          </a:p>
          <a:p>
            <a:pPr marL="891722" lvl="1" indent="-249704" algn="l" defTabSz="445067" rtl="0" eaLnBrk="1" latinLnBrk="0" hangingPunct="1">
              <a:lnSpc>
                <a:spcPct val="150000"/>
              </a:lnSpc>
              <a:buClr>
                <a:srgbClr val="00A9F6"/>
              </a:buClr>
              <a:buSzPct val="100000"/>
              <a:buFont typeface="Courier New" pitchFamily="49" charset="0"/>
              <a:buChar char="o"/>
            </a:pPr>
            <a:r>
              <a:rPr lang="en-US" dirty="0"/>
              <a:t>Second level</a:t>
            </a:r>
          </a:p>
          <a:p>
            <a:pPr marL="1377358" lvl="3" indent="-249704" algn="l" defTabSz="445067" rtl="0" eaLnBrk="1" latinLnBrk="0" hangingPunct="1">
              <a:lnSpc>
                <a:spcPct val="150000"/>
              </a:lnSpc>
              <a:buClr>
                <a:srgbClr val="00A9F6"/>
              </a:buClr>
              <a:buSzPct val="100000"/>
              <a:buFont typeface="Courier New" pitchFamily="49" charset="0"/>
              <a:buChar char="o"/>
            </a:pPr>
            <a:r>
              <a:rPr lang="en-US" dirty="0"/>
              <a:t>Third level</a:t>
            </a:r>
          </a:p>
        </p:txBody>
      </p:sp>
      <p:sp>
        <p:nvSpPr>
          <p:cNvPr id="4" name="Date Placeholder 3"/>
          <p:cNvSpPr>
            <a:spLocks noGrp="1"/>
          </p:cNvSpPr>
          <p:nvPr>
            <p:ph type="dt" sz="half" idx="10"/>
          </p:nvPr>
        </p:nvSpPr>
        <p:spPr>
          <a:xfrm>
            <a:off x="609600" y="6356351"/>
            <a:ext cx="2844800" cy="365125"/>
          </a:xfrm>
          <a:prstGeom prst="rect">
            <a:avLst/>
          </a:prstGeom>
        </p:spPr>
        <p:txBody>
          <a:bodyPr lIns="90567" tIns="45277" rIns="90567" bIns="45277"/>
          <a:lstStyle/>
          <a:p>
            <a:pPr defTabSz="445067"/>
            <a:fld id="{FA73D24D-881D-094F-B4E2-62CEB625EE55}" type="datetime1">
              <a:rPr lang="en-US" smtClean="0">
                <a:solidFill>
                  <a:srgbClr val="000000"/>
                </a:solidFill>
              </a:rPr>
              <a:pPr defTabSz="445067"/>
              <a:t>2/5/2019</a:t>
            </a:fld>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90567" tIns="45277" rIns="90567" bIns="45277"/>
          <a:lstStyle/>
          <a:p>
            <a:pPr defTabSz="445067"/>
            <a:endParaRPr lang="en-US" dirty="0">
              <a:solidFill>
                <a:srgbClr val="000000"/>
              </a:solidFill>
            </a:endParaRPr>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7"/>
          <p:cNvSpPr>
            <a:spLocks noGrp="1"/>
          </p:cNvSpPr>
          <p:nvPr>
            <p:ph type="body" sz="quarter" idx="13" hasCustomPrompt="1"/>
          </p:nvPr>
        </p:nvSpPr>
        <p:spPr>
          <a:xfrm>
            <a:off x="606138" y="911714"/>
            <a:ext cx="10997045" cy="378199"/>
          </a:xfrm>
          <a:prstGeom prst="rect">
            <a:avLst/>
          </a:prstGeom>
        </p:spPr>
        <p:txBody>
          <a:bodyPr lIns="90587" tIns="45288" rIns="90587" bIns="45288"/>
          <a:lstStyle>
            <a:lvl1pPr marL="0" indent="0">
              <a:buNone/>
              <a:defRPr sz="1412">
                <a:latin typeface="Arial" pitchFamily="34" charset="0"/>
                <a:cs typeface="Arial" pitchFamily="34" charset="0"/>
              </a:defRPr>
            </a:lvl1pPr>
          </a:lstStyle>
          <a:p>
            <a:pPr lvl="0"/>
            <a:r>
              <a:rPr lang="en-US" dirty="0"/>
              <a:t>CLICK TO EDIT SUBTITLE</a:t>
            </a:r>
          </a:p>
        </p:txBody>
      </p:sp>
    </p:spTree>
    <p:extLst>
      <p:ext uri="{BB962C8B-B14F-4D97-AF65-F5344CB8AC3E}">
        <p14:creationId xmlns:p14="http://schemas.microsoft.com/office/powerpoint/2010/main" val="412770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0"/>
          </p:nvPr>
        </p:nvSpPr>
        <p:spPr>
          <a:xfrm>
            <a:off x="8128000" y="6400805"/>
            <a:ext cx="2844800" cy="365125"/>
          </a:xfrm>
        </p:spPr>
        <p:txBody>
          <a:bodyPr/>
          <a:lstStyle/>
          <a:p>
            <a:fld id="{F80E403A-D8F7-4686-9C00-7D47ED35D96B}" type="datetime1">
              <a:rPr lang="en-US" smtClean="0"/>
              <a:t>2/5/2019</a:t>
            </a:fld>
            <a:endParaRPr lang="en-US" dirty="0"/>
          </a:p>
        </p:txBody>
      </p:sp>
      <p:sp>
        <p:nvSpPr>
          <p:cNvPr id="4" name="Slide Number Placeholder 3"/>
          <p:cNvSpPr>
            <a:spLocks noGrp="1"/>
          </p:cNvSpPr>
          <p:nvPr>
            <p:ph type="sldNum" sz="quarter" idx="12"/>
          </p:nvPr>
        </p:nvSpPr>
        <p:spPr>
          <a:xfrm>
            <a:off x="5080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3" y="5054862"/>
            <a:ext cx="3462631" cy="1803138"/>
          </a:xfrm>
          <a:prstGeom prst="rect">
            <a:avLst/>
          </a:prstGeom>
        </p:spPr>
      </p:pic>
    </p:spTree>
    <p:extLst>
      <p:ext uri="{BB962C8B-B14F-4D97-AF65-F5344CB8AC3E}">
        <p14:creationId xmlns:p14="http://schemas.microsoft.com/office/powerpoint/2010/main" val="259007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1"/>
            <a:ext cx="2844800" cy="365125"/>
          </a:xfrm>
        </p:spPr>
        <p:txBody>
          <a:bodyPr/>
          <a:lstStyle/>
          <a:p>
            <a:fld id="{C5C2A106-5B19-465F-A936-706E61CF0D71}" type="datetimeFigureOut">
              <a:rPr lang="en-US" smtClean="0"/>
              <a:t>2/5/2019</a:t>
            </a:fld>
            <a:endParaRPr lang="en-US" dirty="0"/>
          </a:p>
        </p:txBody>
      </p:sp>
      <p:sp>
        <p:nvSpPr>
          <p:cNvPr id="5" name="Slide Number Placeholder 4"/>
          <p:cNvSpPr>
            <a:spLocks noGrp="1"/>
          </p:cNvSpPr>
          <p:nvPr>
            <p:ph type="sldNum" sz="quarter" idx="12"/>
          </p:nvPr>
        </p:nvSpPr>
        <p:spPr>
          <a:xfrm>
            <a:off x="609600" y="6324601"/>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0" y="5257800"/>
            <a:ext cx="3072921" cy="1600200"/>
          </a:xfrm>
          <a:prstGeom prst="rect">
            <a:avLst/>
          </a:prstGeom>
        </p:spPr>
      </p:pic>
    </p:spTree>
    <p:extLst>
      <p:ext uri="{BB962C8B-B14F-4D97-AF65-F5344CB8AC3E}">
        <p14:creationId xmlns:p14="http://schemas.microsoft.com/office/powerpoint/2010/main" val="219008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FB17-84B5-436E-9DDE-08943692E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F78EC-ABC9-4E79-97A5-3F6C8AD00E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82E17-EC85-4E28-B391-E3D707C1E11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3CA407C-A11C-46A6-837E-C900797E7A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51966-BE74-4034-8331-0C47B7CA7018}"/>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793ECDC5-4DFD-444C-B4D9-42B068CD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6EFD5394-F059-4A97-B0D2-7B660FF63C41}"/>
              </a:ext>
            </a:extLst>
          </p:cNvPr>
          <p:cNvCxnSpPr/>
          <p:nvPr userDrawn="1"/>
        </p:nvCxnSpPr>
        <p:spPr>
          <a:xfrm>
            <a:off x="838200" y="1690688"/>
            <a:ext cx="105156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594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 Column No Subhead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0901"/>
            <a:ext cx="10850993"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7" name="Content Placeholder 8"/>
          <p:cNvSpPr>
            <a:spLocks noGrp="1"/>
          </p:cNvSpPr>
          <p:nvPr>
            <p:ph sz="quarter" idx="16"/>
          </p:nvPr>
        </p:nvSpPr>
        <p:spPr>
          <a:xfrm>
            <a:off x="613835" y="989907"/>
            <a:ext cx="10876997" cy="48616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5" hasCustomPrompt="1"/>
          </p:nvPr>
        </p:nvSpPr>
        <p:spPr>
          <a:xfrm>
            <a:off x="650141" y="5851556"/>
            <a:ext cx="8497169" cy="549244"/>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Tree>
    <p:extLst>
      <p:ext uri="{BB962C8B-B14F-4D97-AF65-F5344CB8AC3E}">
        <p14:creationId xmlns:p14="http://schemas.microsoft.com/office/powerpoint/2010/main" val="2292874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B9AF-5772-442E-9B57-9248ABFD1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6371F-C274-4CCE-9606-AC58E6ADF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6689BB-FCDF-46CB-9C39-678035FB7A59}"/>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66DCDD40-3C0F-40AD-A317-DB0BEAF70B20}"/>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09B77483-FB88-4581-907C-08BE40A8AE16}"/>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77390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FB17-84B5-436E-9DDE-08943692E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F78EC-ABC9-4E79-97A5-3F6C8AD00E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82E17-EC85-4E28-B391-E3D707C1E11A}"/>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63CA407C-A11C-46A6-837E-C900797E7A70}"/>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52C51966-BE74-4034-8331-0C47B7CA7018}"/>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793ECDC5-4DFD-444C-B4D9-42B068CD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6EFD5394-F059-4A97-B0D2-7B660FF63C41}"/>
              </a:ext>
            </a:extLst>
          </p:cNvPr>
          <p:cNvCxnSpPr/>
          <p:nvPr userDrawn="1"/>
        </p:nvCxnSpPr>
        <p:spPr>
          <a:xfrm>
            <a:off x="838200" y="1690688"/>
            <a:ext cx="105156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511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34CF-7D26-4E95-922D-3930D2403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B0D03-9EFD-4DFE-8A8E-1AA8570173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13A3E5-07ED-4345-8154-A92A20CE446F}"/>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93AC5120-6F07-4507-B7C2-C7B3995EA401}"/>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62F9F8D9-1AD8-4F1A-8592-9407DB00CCCC}"/>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330557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4C68656B-FD7A-46A8-9BFC-F69AFEDF5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94DF22EF-F900-4130-8CBD-63B032043639}"/>
              </a:ext>
            </a:extLst>
          </p:cNvPr>
          <p:cNvCxnSpPr/>
          <p:nvPr userDrawn="1"/>
        </p:nvCxnSpPr>
        <p:spPr>
          <a:xfrm>
            <a:off x="838200" y="1690688"/>
            <a:ext cx="105156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02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344351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4430485" y="1825625"/>
            <a:ext cx="33201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sp>
        <p:nvSpPr>
          <p:cNvPr id="8" name="Content Placeholder 3">
            <a:extLst>
              <a:ext uri="{FF2B5EF4-FFF2-40B4-BE49-F238E27FC236}">
                <a16:creationId xmlns:a16="http://schemas.microsoft.com/office/drawing/2014/main" id="{4E9004A7-4D9E-4EC3-B567-B1CA13ACBE1D}"/>
              </a:ext>
            </a:extLst>
          </p:cNvPr>
          <p:cNvSpPr>
            <a:spLocks noGrp="1"/>
          </p:cNvSpPr>
          <p:nvPr>
            <p:ph sz="half" idx="13"/>
          </p:nvPr>
        </p:nvSpPr>
        <p:spPr>
          <a:xfrm>
            <a:off x="7910286" y="1825625"/>
            <a:ext cx="344351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A99E624-029B-4336-812F-57B10C345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203763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DA8-84CA-4F50-8BD1-876068A14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9CE26-D916-4931-8935-1F0D2121D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5FB24C-4A46-414C-9698-3E511FFADA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0539D-3101-4C12-88C8-E3E38E08F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145FF-E546-4A47-A05A-8D734B619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D3A41-ADCE-4AEE-82F9-586726E66326}"/>
              </a:ext>
            </a:extLst>
          </p:cNvPr>
          <p:cNvSpPr>
            <a:spLocks noGrp="1"/>
          </p:cNvSpPr>
          <p:nvPr>
            <p:ph type="dt" sz="half" idx="10"/>
          </p:nvPr>
        </p:nvSpPr>
        <p:spPr/>
        <p:txBody>
          <a:bodyPr/>
          <a:lstStyle/>
          <a:p>
            <a:r>
              <a:rPr lang="en-US"/>
              <a:t>July 20, 2018</a:t>
            </a:r>
          </a:p>
        </p:txBody>
      </p:sp>
      <p:sp>
        <p:nvSpPr>
          <p:cNvPr id="8" name="Footer Placeholder 7">
            <a:extLst>
              <a:ext uri="{FF2B5EF4-FFF2-40B4-BE49-F238E27FC236}">
                <a16:creationId xmlns:a16="http://schemas.microsoft.com/office/drawing/2014/main" id="{3C706B5B-CD63-43A3-AC2A-13ECAA64345F}"/>
              </a:ext>
            </a:extLst>
          </p:cNvPr>
          <p:cNvSpPr>
            <a:spLocks noGrp="1"/>
          </p:cNvSpPr>
          <p:nvPr>
            <p:ph type="ftr" sz="quarter" idx="11"/>
          </p:nvPr>
        </p:nvSpPr>
        <p:spPr/>
        <p:txBody>
          <a:bodyPr/>
          <a:lstStyle/>
          <a:p>
            <a:r>
              <a:rPr lang="en-US"/>
              <a:t>Presentation to CDA Dental Benefits Task Force</a:t>
            </a:r>
          </a:p>
        </p:txBody>
      </p:sp>
      <p:sp>
        <p:nvSpPr>
          <p:cNvPr id="9" name="Slide Number Placeholder 8">
            <a:extLst>
              <a:ext uri="{FF2B5EF4-FFF2-40B4-BE49-F238E27FC236}">
                <a16:creationId xmlns:a16="http://schemas.microsoft.com/office/drawing/2014/main" id="{ED829A7B-53F9-47FD-A7A4-F157372465FE}"/>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10" name="Picture 9">
            <a:extLst>
              <a:ext uri="{FF2B5EF4-FFF2-40B4-BE49-F238E27FC236}">
                <a16:creationId xmlns:a16="http://schemas.microsoft.com/office/drawing/2014/main" id="{ABA5409F-2E68-4465-8AFE-5F7E4BBC0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1" name="Straight Connector 10">
            <a:extLst>
              <a:ext uri="{FF2B5EF4-FFF2-40B4-BE49-F238E27FC236}">
                <a16:creationId xmlns:a16="http://schemas.microsoft.com/office/drawing/2014/main" id="{EAE2C79B-C00A-4737-9DE5-CD2FBD8D84CE}"/>
              </a:ext>
            </a:extLst>
          </p:cNvPr>
          <p:cNvCxnSpPr/>
          <p:nvPr userDrawn="1"/>
        </p:nvCxnSpPr>
        <p:spPr>
          <a:xfrm>
            <a:off x="838200" y="1690688"/>
            <a:ext cx="105156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989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5F09-477B-4B46-B245-9893A3C6F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CBE94-2185-4A68-8192-8F36717ACE62}"/>
              </a:ext>
            </a:extLst>
          </p:cNvPr>
          <p:cNvSpPr>
            <a:spLocks noGrp="1"/>
          </p:cNvSpPr>
          <p:nvPr>
            <p:ph type="dt" sz="half" idx="10"/>
          </p:nvPr>
        </p:nvSpPr>
        <p:spPr/>
        <p:txBody>
          <a:bodyPr/>
          <a:lstStyle/>
          <a:p>
            <a:r>
              <a:rPr lang="en-US"/>
              <a:t>July 20, 2018</a:t>
            </a:r>
          </a:p>
        </p:txBody>
      </p:sp>
      <p:sp>
        <p:nvSpPr>
          <p:cNvPr id="4" name="Footer Placeholder 3">
            <a:extLst>
              <a:ext uri="{FF2B5EF4-FFF2-40B4-BE49-F238E27FC236}">
                <a16:creationId xmlns:a16="http://schemas.microsoft.com/office/drawing/2014/main" id="{889B35A0-9B45-4862-8DEF-5C2EF6527435}"/>
              </a:ext>
            </a:extLst>
          </p:cNvPr>
          <p:cNvSpPr>
            <a:spLocks noGrp="1"/>
          </p:cNvSpPr>
          <p:nvPr>
            <p:ph type="ftr" sz="quarter" idx="11"/>
          </p:nvPr>
        </p:nvSpPr>
        <p:spPr/>
        <p:txBody>
          <a:bodyPr/>
          <a:lstStyle/>
          <a:p>
            <a:r>
              <a:rPr lang="en-US"/>
              <a:t>Presentation to CDA Dental Benefits Task Force</a:t>
            </a:r>
          </a:p>
        </p:txBody>
      </p:sp>
      <p:sp>
        <p:nvSpPr>
          <p:cNvPr id="5" name="Slide Number Placeholder 4">
            <a:extLst>
              <a:ext uri="{FF2B5EF4-FFF2-40B4-BE49-F238E27FC236}">
                <a16:creationId xmlns:a16="http://schemas.microsoft.com/office/drawing/2014/main" id="{282B551E-BA6F-4982-A60E-CF00ECB75D5B}"/>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6" name="Picture 5">
            <a:extLst>
              <a:ext uri="{FF2B5EF4-FFF2-40B4-BE49-F238E27FC236}">
                <a16:creationId xmlns:a16="http://schemas.microsoft.com/office/drawing/2014/main" id="{1BFBAEBD-1C8D-4C23-8FEE-A111E82AC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176733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D6799-7114-4162-A01E-286371548AF6}"/>
              </a:ext>
            </a:extLst>
          </p:cNvPr>
          <p:cNvSpPr>
            <a:spLocks noGrp="1"/>
          </p:cNvSpPr>
          <p:nvPr>
            <p:ph type="dt" sz="half" idx="10"/>
          </p:nvPr>
        </p:nvSpPr>
        <p:spPr/>
        <p:txBody>
          <a:bodyPr/>
          <a:lstStyle/>
          <a:p>
            <a:r>
              <a:rPr lang="en-US"/>
              <a:t>July 20, 2018</a:t>
            </a:r>
          </a:p>
        </p:txBody>
      </p:sp>
      <p:sp>
        <p:nvSpPr>
          <p:cNvPr id="3" name="Footer Placeholder 2">
            <a:extLst>
              <a:ext uri="{FF2B5EF4-FFF2-40B4-BE49-F238E27FC236}">
                <a16:creationId xmlns:a16="http://schemas.microsoft.com/office/drawing/2014/main" id="{5908994E-4F08-45CC-A108-737DAC686F5F}"/>
              </a:ext>
            </a:extLst>
          </p:cNvPr>
          <p:cNvSpPr>
            <a:spLocks noGrp="1"/>
          </p:cNvSpPr>
          <p:nvPr>
            <p:ph type="ftr" sz="quarter" idx="11"/>
          </p:nvPr>
        </p:nvSpPr>
        <p:spPr/>
        <p:txBody>
          <a:bodyPr/>
          <a:lstStyle/>
          <a:p>
            <a:r>
              <a:rPr lang="en-US"/>
              <a:t>Presentation to CDA Dental Benefits Task Force</a:t>
            </a:r>
          </a:p>
        </p:txBody>
      </p:sp>
      <p:sp>
        <p:nvSpPr>
          <p:cNvPr id="4" name="Slide Number Placeholder 3">
            <a:extLst>
              <a:ext uri="{FF2B5EF4-FFF2-40B4-BE49-F238E27FC236}">
                <a16:creationId xmlns:a16="http://schemas.microsoft.com/office/drawing/2014/main" id="{AF269281-8F8B-4323-8064-3B43954E3651}"/>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5" name="Picture 4">
            <a:extLst>
              <a:ext uri="{FF2B5EF4-FFF2-40B4-BE49-F238E27FC236}">
                <a16:creationId xmlns:a16="http://schemas.microsoft.com/office/drawing/2014/main" id="{CE8FD906-4B5C-4387-A910-A6C7A008F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2089963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95D7-444D-43EC-91FF-48C25A1C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EA741-8279-4B3D-8867-5644EE245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A27-C309-4E05-B669-E03AE4826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5A5A00-9896-4083-8D2D-07908FF6395F}"/>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B34FAA54-F834-4DE3-9976-84635184288A}"/>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08D92294-A583-42F0-B011-09E56E36ABA4}"/>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63203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34CF-7D26-4E95-922D-3930D2403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B0D03-9EFD-4DFE-8A8E-1AA8570173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13A3E5-07ED-4345-8154-A92A20CE446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3AC5120-6F07-4507-B7C2-C7B3995EA4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9F8D9-1AD8-4F1A-8592-9407DB00CCCC}"/>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161472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0476-690B-4E46-9C09-8FA87154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1562D-521F-43EE-A833-6829605F5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20F40-6CEA-41ED-B91A-F0349D6ED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F20BD-1F75-42B4-BA95-24F638D8CDCA}"/>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DA225C9A-CCB8-4D76-B183-2DBBF50D2247}"/>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DD4DF1B7-5F17-4078-9427-F93BB38C7C72}"/>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406910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05DF-70E8-48FD-8DC9-BA813343F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A3D24-02AE-4C61-9C0E-B6FE391B59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2FB6C-4F9E-49C0-A8AD-35F68F21B08F}"/>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6CD2B90E-AD82-475B-8095-41D9A48E7651}"/>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1B1CF5AB-3A0D-4513-AF3F-18312D36573B}"/>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569606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730B8-6B9C-4ABC-B090-6D40F6B11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57549-1227-4D66-BF54-246C79D019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DB08-6B0A-45AE-A042-F6B4C55FFCD5}"/>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A6B7F38C-6BCB-427E-8D09-BB35F492F0E8}"/>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B409EFE0-C7EF-4106-BCCA-87B0E6C5119D}"/>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338534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3"/>
          <p:cNvSpPr txBox="1">
            <a:spLocks/>
          </p:cNvSpPr>
          <p:nvPr userDrawn="1"/>
        </p:nvSpPr>
        <p:spPr>
          <a:xfrm>
            <a:off x="11049003" y="6401402"/>
            <a:ext cx="681181" cy="322169"/>
          </a:xfrm>
          <a:prstGeom prst="rect">
            <a:avLst/>
          </a:prstGeom>
        </p:spPr>
        <p:txBody>
          <a:bodyPr vert="horz" lIns="97252" tIns="48623" rIns="97252" bIns="48623" rtlCol="0" anchor="ctr"/>
          <a:lstStyle>
            <a:lvl1pPr defTabSz="914293">
              <a:defRPr/>
            </a:lvl1pPr>
          </a:lstStyle>
          <a:p>
            <a:pPr algn="r" defTabSz="972232">
              <a:defRPr/>
            </a:pPr>
            <a:fld id="{A2415724-0EB1-465B-95F5-2FFA381427D7}" type="slidenum">
              <a:rPr lang="en-US" sz="1333" smtClean="0">
                <a:solidFill>
                  <a:prstClr val="black">
                    <a:tint val="75000"/>
                  </a:prstClr>
                </a:solidFill>
              </a:rPr>
              <a:pPr algn="r" defTabSz="972232">
                <a:defRPr/>
              </a:pPr>
              <a:t>‹#›</a:t>
            </a:fld>
            <a:endParaRPr lang="en-US" sz="1333" dirty="0">
              <a:solidFill>
                <a:prstClr val="black">
                  <a:tint val="75000"/>
                </a:prstClr>
              </a:solidFill>
            </a:endParaRPr>
          </a:p>
        </p:txBody>
      </p:sp>
    </p:spTree>
    <p:extLst>
      <p:ext uri="{BB962C8B-B14F-4D97-AF65-F5344CB8AC3E}">
        <p14:creationId xmlns:p14="http://schemas.microsoft.com/office/powerpoint/2010/main" val="2711751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5"/>
            <a:ext cx="2844800" cy="365125"/>
          </a:xfrm>
        </p:spPr>
        <p:txBody>
          <a:bodyPr/>
          <a:lstStyle/>
          <a:p>
            <a:fld id="{C5C2A106-5B19-465F-A936-706E61CF0D71}" type="datetimeFigureOut">
              <a:rPr lang="en-US" smtClean="0"/>
              <a:t>2/5/2019</a:t>
            </a:fld>
            <a:endParaRPr lang="en-US" dirty="0"/>
          </a:p>
        </p:txBody>
      </p:sp>
      <p:sp>
        <p:nvSpPr>
          <p:cNvPr id="5" name="Slide Number Placeholder 4"/>
          <p:cNvSpPr>
            <a:spLocks noGrp="1"/>
          </p:cNvSpPr>
          <p:nvPr>
            <p:ph type="sldNum" sz="quarter" idx="12"/>
          </p:nvPr>
        </p:nvSpPr>
        <p:spPr>
          <a:xfrm>
            <a:off x="6096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2" y="5257800"/>
            <a:ext cx="3072921" cy="1600200"/>
          </a:xfrm>
          <a:prstGeom prst="rect">
            <a:avLst/>
          </a:prstGeom>
        </p:spPr>
      </p:pic>
    </p:spTree>
    <p:extLst>
      <p:ext uri="{BB962C8B-B14F-4D97-AF65-F5344CB8AC3E}">
        <p14:creationId xmlns:p14="http://schemas.microsoft.com/office/powerpoint/2010/main" val="1129277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0901"/>
            <a:ext cx="10850993"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606138" y="971356"/>
            <a:ext cx="10865501" cy="378199"/>
          </a:xfrm>
          <a:prstGeom prst="rect">
            <a:avLst/>
          </a:prstGeom>
        </p:spPr>
        <p:txBody>
          <a:bodyPr lIns="82058" tIns="41029" rIns="82058" bIns="41029"/>
          <a:lstStyle>
            <a:lvl1pPr marL="0" indent="0">
              <a:buNone/>
              <a:defRPr sz="1800" cap="all" spc="0">
                <a:latin typeface="Arial" pitchFamily="34" charset="0"/>
                <a:cs typeface="Arial" pitchFamily="34" charset="0"/>
              </a:defRPr>
            </a:lvl1pPr>
          </a:lstStyle>
          <a:p>
            <a:pPr lvl="0"/>
            <a:r>
              <a:rPr lang="en-US" dirty="0"/>
              <a:t>CLICK TO EDIT SUBTITLE</a:t>
            </a:r>
          </a:p>
        </p:txBody>
      </p:sp>
      <p:sp>
        <p:nvSpPr>
          <p:cNvPr id="7" name="Content Placeholder 8"/>
          <p:cNvSpPr>
            <a:spLocks noGrp="1"/>
          </p:cNvSpPr>
          <p:nvPr>
            <p:ph sz="quarter" idx="15" hasCustomPrompt="1"/>
          </p:nvPr>
        </p:nvSpPr>
        <p:spPr>
          <a:xfrm>
            <a:off x="650141" y="5817536"/>
            <a:ext cx="8497169" cy="583265"/>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
        <p:nvSpPr>
          <p:cNvPr id="12" name="Content Placeholder 8"/>
          <p:cNvSpPr>
            <a:spLocks noGrp="1"/>
          </p:cNvSpPr>
          <p:nvPr>
            <p:ph sz="quarter" idx="14"/>
          </p:nvPr>
        </p:nvSpPr>
        <p:spPr>
          <a:xfrm>
            <a:off x="613835" y="1466187"/>
            <a:ext cx="10876997" cy="43513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183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Date Placeholder 1"/>
          <p:cNvSpPr>
            <a:spLocks noGrp="1"/>
          </p:cNvSpPr>
          <p:nvPr>
            <p:ph type="dt" sz="half" idx="10"/>
          </p:nvPr>
        </p:nvSpPr>
        <p:spPr>
          <a:xfrm>
            <a:off x="8128000" y="6400807"/>
            <a:ext cx="2844800" cy="365125"/>
          </a:xfrm>
        </p:spPr>
        <p:txBody>
          <a:bodyPr/>
          <a:lstStyle/>
          <a:p>
            <a:fld id="{F80E403A-D8F7-4686-9C00-7D47ED35D96B}" type="datetime1">
              <a:rPr lang="en-US" smtClean="0"/>
              <a:t>2/5/2019</a:t>
            </a:fld>
            <a:endParaRPr lang="en-US" dirty="0"/>
          </a:p>
        </p:txBody>
      </p:sp>
      <p:sp>
        <p:nvSpPr>
          <p:cNvPr id="4" name="Slide Number Placeholder 3"/>
          <p:cNvSpPr>
            <a:spLocks noGrp="1"/>
          </p:cNvSpPr>
          <p:nvPr>
            <p:ph type="sldNum" sz="quarter" idx="12"/>
          </p:nvPr>
        </p:nvSpPr>
        <p:spPr>
          <a:xfrm>
            <a:off x="508000" y="6324607"/>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4" y="5054862"/>
            <a:ext cx="3462631" cy="1803138"/>
          </a:xfrm>
          <a:prstGeom prst="rect">
            <a:avLst/>
          </a:prstGeom>
        </p:spPr>
      </p:pic>
    </p:spTree>
    <p:extLst>
      <p:ext uri="{BB962C8B-B14F-4D97-AF65-F5344CB8AC3E}">
        <p14:creationId xmlns:p14="http://schemas.microsoft.com/office/powerpoint/2010/main" val="67916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43940"/>
          </a:xfrm>
          <a:prstGeom prst="rect">
            <a:avLst/>
          </a:prstGeom>
        </p:spPr>
        <p:txBody>
          <a:bodyPr lIns="90567" tIns="45277" rIns="90567" bIns="45277"/>
          <a:lstStyle>
            <a:lvl1pPr algn="l">
              <a:defRPr sz="2206">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274865"/>
            <a:ext cx="10972800" cy="4525963"/>
          </a:xfrm>
          <a:prstGeom prst="rect">
            <a:avLst/>
          </a:prstGeom>
        </p:spPr>
        <p:txBody>
          <a:bodyPr lIns="90567" tIns="45277" rIns="90567" bIns="45277"/>
          <a:lstStyle>
            <a:lvl1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1pPr>
            <a:lvl2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2pPr>
            <a:lvl3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3pPr>
            <a:lvl4pPr marL="890639" indent="7004" algn="l" defTabSz="445067" rtl="0" eaLnBrk="1" latinLnBrk="0" hangingPunct="1">
              <a:lnSpc>
                <a:spcPct val="150000"/>
              </a:lnSpc>
              <a:buClr>
                <a:srgbClr val="00A9F6"/>
              </a:buClr>
              <a:buSzPct val="100000"/>
              <a:buFont typeface="Arial" pitchFamily="34" charset="0"/>
              <a:buChar char="−"/>
              <a:defRPr lang="en-US" sz="1235" kern="1200" baseline="0" dirty="0" smtClean="0">
                <a:solidFill>
                  <a:schemeClr val="tx1"/>
                </a:solidFill>
                <a:latin typeface="Arial" pitchFamily="34" charset="0"/>
                <a:ea typeface="+mn-ea"/>
                <a:cs typeface="Arial" pitchFamily="34" charset="0"/>
              </a:defRPr>
            </a:lvl4pPr>
            <a:lvl5pPr marL="404996" indent="-208040" algn="l" defTabSz="445067" rtl="0" eaLnBrk="1" latinLnBrk="0" hangingPunct="1">
              <a:lnSpc>
                <a:spcPct val="150000"/>
              </a:lnSpc>
              <a:buClr>
                <a:srgbClr val="00A9F6"/>
              </a:buClr>
              <a:buSzPct val="100000"/>
              <a:buFont typeface="Arial" pitchFamily="34" charset="0"/>
              <a:buChar char="●"/>
              <a:defRPr lang="en-US" sz="1235" kern="1200" dirty="0">
                <a:solidFill>
                  <a:schemeClr val="tx1"/>
                </a:solidFill>
                <a:latin typeface="Arial" pitchFamily="34" charset="0"/>
                <a:ea typeface="+mn-ea"/>
                <a:cs typeface="Arial" pitchFamily="34" charset="0"/>
              </a:defRPr>
            </a:lvl5pPr>
            <a:lvl6pPr marL="941656" indent="-299701">
              <a:defRPr/>
            </a:lvl6pPr>
          </a:lstStyle>
          <a:p>
            <a:pPr lvl="0"/>
            <a:r>
              <a:rPr lang="en-US" dirty="0"/>
              <a:t>Click to edit Master text styles</a:t>
            </a:r>
          </a:p>
          <a:p>
            <a:pPr marL="891722" lvl="1" indent="-249704" algn="l" defTabSz="445067" rtl="0" eaLnBrk="1" latinLnBrk="0" hangingPunct="1">
              <a:lnSpc>
                <a:spcPct val="150000"/>
              </a:lnSpc>
              <a:buClr>
                <a:srgbClr val="00A9F6"/>
              </a:buClr>
              <a:buSzPct val="100000"/>
              <a:buFont typeface="Courier New" pitchFamily="49" charset="0"/>
              <a:buChar char="o"/>
            </a:pPr>
            <a:r>
              <a:rPr lang="en-US" dirty="0"/>
              <a:t>Second level</a:t>
            </a:r>
          </a:p>
          <a:p>
            <a:pPr marL="1377358" lvl="3" indent="-249704" algn="l" defTabSz="445067" rtl="0" eaLnBrk="1" latinLnBrk="0" hangingPunct="1">
              <a:lnSpc>
                <a:spcPct val="150000"/>
              </a:lnSpc>
              <a:buClr>
                <a:srgbClr val="00A9F6"/>
              </a:buClr>
              <a:buSzPct val="100000"/>
              <a:buFont typeface="Courier New" pitchFamily="49" charset="0"/>
              <a:buChar char="o"/>
            </a:pPr>
            <a:r>
              <a:rPr lang="en-US" dirty="0"/>
              <a:t>Third level</a:t>
            </a:r>
          </a:p>
        </p:txBody>
      </p:sp>
      <p:sp>
        <p:nvSpPr>
          <p:cNvPr id="4" name="Date Placeholder 3"/>
          <p:cNvSpPr>
            <a:spLocks noGrp="1"/>
          </p:cNvSpPr>
          <p:nvPr>
            <p:ph type="dt" sz="half" idx="10"/>
          </p:nvPr>
        </p:nvSpPr>
        <p:spPr>
          <a:xfrm>
            <a:off x="609600" y="6356351"/>
            <a:ext cx="2844800" cy="365125"/>
          </a:xfrm>
          <a:prstGeom prst="rect">
            <a:avLst/>
          </a:prstGeom>
        </p:spPr>
        <p:txBody>
          <a:bodyPr lIns="90567" tIns="45277" rIns="90567" bIns="45277"/>
          <a:lstStyle/>
          <a:p>
            <a:pPr defTabSz="445067"/>
            <a:fld id="{FA73D24D-881D-094F-B4E2-62CEB625EE55}" type="datetime1">
              <a:rPr lang="en-US" smtClean="0">
                <a:solidFill>
                  <a:srgbClr val="000000"/>
                </a:solidFill>
              </a:rPr>
              <a:pPr defTabSz="445067"/>
              <a:t>2/5/2019</a:t>
            </a:fld>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90567" tIns="45277" rIns="90567" bIns="45277"/>
          <a:lstStyle/>
          <a:p>
            <a:pPr defTabSz="445067"/>
            <a:endParaRPr lang="en-US" dirty="0">
              <a:solidFill>
                <a:srgbClr val="000000"/>
              </a:solidFill>
            </a:endParaRPr>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7"/>
          <p:cNvSpPr>
            <a:spLocks noGrp="1"/>
          </p:cNvSpPr>
          <p:nvPr>
            <p:ph type="body" sz="quarter" idx="13" hasCustomPrompt="1"/>
          </p:nvPr>
        </p:nvSpPr>
        <p:spPr>
          <a:xfrm>
            <a:off x="606138" y="911714"/>
            <a:ext cx="10997045" cy="378199"/>
          </a:xfrm>
          <a:prstGeom prst="rect">
            <a:avLst/>
          </a:prstGeom>
        </p:spPr>
        <p:txBody>
          <a:bodyPr lIns="90587" tIns="45288" rIns="90587" bIns="45288"/>
          <a:lstStyle>
            <a:lvl1pPr marL="0" indent="0">
              <a:buNone/>
              <a:defRPr sz="1412">
                <a:latin typeface="Arial" pitchFamily="34" charset="0"/>
                <a:cs typeface="Arial" pitchFamily="34" charset="0"/>
              </a:defRPr>
            </a:lvl1pPr>
          </a:lstStyle>
          <a:p>
            <a:pPr lvl="0"/>
            <a:r>
              <a:rPr lang="en-US" dirty="0"/>
              <a:t>CLICK TO EDIT SUBTITLE</a:t>
            </a:r>
          </a:p>
        </p:txBody>
      </p:sp>
    </p:spTree>
    <p:extLst>
      <p:ext uri="{BB962C8B-B14F-4D97-AF65-F5344CB8AC3E}">
        <p14:creationId xmlns:p14="http://schemas.microsoft.com/office/powerpoint/2010/main" val="478822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0"/>
          </p:nvPr>
        </p:nvSpPr>
        <p:spPr>
          <a:xfrm>
            <a:off x="8128000" y="6400805"/>
            <a:ext cx="2844800" cy="365125"/>
          </a:xfrm>
        </p:spPr>
        <p:txBody>
          <a:bodyPr/>
          <a:lstStyle/>
          <a:p>
            <a:fld id="{F80E403A-D8F7-4686-9C00-7D47ED35D96B}" type="datetime1">
              <a:rPr lang="en-US" smtClean="0"/>
              <a:t>2/5/2019</a:t>
            </a:fld>
            <a:endParaRPr lang="en-US" dirty="0"/>
          </a:p>
        </p:txBody>
      </p:sp>
      <p:sp>
        <p:nvSpPr>
          <p:cNvPr id="4" name="Slide Number Placeholder 3"/>
          <p:cNvSpPr>
            <a:spLocks noGrp="1"/>
          </p:cNvSpPr>
          <p:nvPr>
            <p:ph type="sldNum" sz="quarter" idx="12"/>
          </p:nvPr>
        </p:nvSpPr>
        <p:spPr>
          <a:xfrm>
            <a:off x="5080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3" y="5054862"/>
            <a:ext cx="3462631" cy="1803138"/>
          </a:xfrm>
          <a:prstGeom prst="rect">
            <a:avLst/>
          </a:prstGeom>
        </p:spPr>
      </p:pic>
    </p:spTree>
    <p:extLst>
      <p:ext uri="{BB962C8B-B14F-4D97-AF65-F5344CB8AC3E}">
        <p14:creationId xmlns:p14="http://schemas.microsoft.com/office/powerpoint/2010/main" val="3645374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1"/>
            <a:ext cx="2844800" cy="365125"/>
          </a:xfrm>
        </p:spPr>
        <p:txBody>
          <a:bodyPr/>
          <a:lstStyle/>
          <a:p>
            <a:fld id="{C5C2A106-5B19-465F-A936-706E61CF0D71}" type="datetimeFigureOut">
              <a:rPr lang="en-US" smtClean="0"/>
              <a:t>2/5/2019</a:t>
            </a:fld>
            <a:endParaRPr lang="en-US" dirty="0"/>
          </a:p>
        </p:txBody>
      </p:sp>
      <p:sp>
        <p:nvSpPr>
          <p:cNvPr id="5" name="Slide Number Placeholder 4"/>
          <p:cNvSpPr>
            <a:spLocks noGrp="1"/>
          </p:cNvSpPr>
          <p:nvPr>
            <p:ph type="sldNum" sz="quarter" idx="12"/>
          </p:nvPr>
        </p:nvSpPr>
        <p:spPr>
          <a:xfrm>
            <a:off x="609600" y="6324601"/>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0" y="5257800"/>
            <a:ext cx="3072921" cy="1600200"/>
          </a:xfrm>
          <a:prstGeom prst="rect">
            <a:avLst/>
          </a:prstGeom>
        </p:spPr>
      </p:pic>
    </p:spTree>
    <p:extLst>
      <p:ext uri="{BB962C8B-B14F-4D97-AF65-F5344CB8AC3E}">
        <p14:creationId xmlns:p14="http://schemas.microsoft.com/office/powerpoint/2010/main" val="355868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4C68656B-FD7A-46A8-9BFC-F69AFEDF5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94DF22EF-F900-4130-8CBD-63B032043639}"/>
              </a:ext>
            </a:extLst>
          </p:cNvPr>
          <p:cNvCxnSpPr/>
          <p:nvPr userDrawn="1"/>
        </p:nvCxnSpPr>
        <p:spPr>
          <a:xfrm>
            <a:off x="838200" y="1690688"/>
            <a:ext cx="105156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20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https://highwire.highmark.com/corp/united-concordia/brandcenter/docs/UCD%20Protecting%20horizonta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23200" y="228600"/>
            <a:ext cx="3823840" cy="4260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userDrawn="1"/>
        </p:nvSpPr>
        <p:spPr bwMode="auto">
          <a:xfrm>
            <a:off x="-35863" y="6467594"/>
            <a:ext cx="4368800" cy="27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0" rIns="91304" bIns="45650">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1200" dirty="0">
                <a:solidFill>
                  <a:srgbClr val="0B4878"/>
                </a:solidFill>
                <a:latin typeface="Arial Narrow" panose="020B0606020202030204" pitchFamily="34" charset="0"/>
              </a:rPr>
              <a:t>©Copyright, United Concordia Companies, Inc.</a:t>
            </a:r>
          </a:p>
        </p:txBody>
      </p:sp>
      <p:sp>
        <p:nvSpPr>
          <p:cNvPr id="8" name="Title Placeholder 1"/>
          <p:cNvSpPr>
            <a:spLocks noGrp="1"/>
          </p:cNvSpPr>
          <p:nvPr>
            <p:ph type="title"/>
          </p:nvPr>
        </p:nvSpPr>
        <p:spPr>
          <a:xfrm>
            <a:off x="608829" y="618568"/>
            <a:ext cx="10974412" cy="656333"/>
          </a:xfrm>
          <a:prstGeom prst="rect">
            <a:avLst/>
          </a:prstGeom>
        </p:spPr>
        <p:txBody>
          <a:bodyPr vert="horz" lIns="86157" tIns="43078" rIns="86157" bIns="43078" rtlCol="0" anchor="b" anchorCtr="0">
            <a:normAutofit/>
          </a:bodyPr>
          <a:lstStyle>
            <a:lvl1pPr algn="l">
              <a:defRPr sz="2800">
                <a:solidFill>
                  <a:srgbClr val="0B4878"/>
                </a:solidFill>
              </a:defRPr>
            </a:lvl1pPr>
          </a:lstStyle>
          <a:p>
            <a:r>
              <a:rPr lang="en-US" dirty="0"/>
              <a:t>Click to edit Master title style</a:t>
            </a:r>
          </a:p>
        </p:txBody>
      </p:sp>
      <p:pic>
        <p:nvPicPr>
          <p:cNvPr id="6" name="Picture 5" descr="dotted line 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179295" y="1371601"/>
            <a:ext cx="11826240" cy="43083"/>
          </a:xfrm>
          <a:prstGeom prst="rect">
            <a:avLst/>
          </a:prstGeom>
        </p:spPr>
      </p:pic>
    </p:spTree>
    <p:extLst>
      <p:ext uri="{BB962C8B-B14F-4D97-AF65-F5344CB8AC3E}">
        <p14:creationId xmlns:p14="http://schemas.microsoft.com/office/powerpoint/2010/main" val="2806083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sp>
        <p:nvSpPr>
          <p:cNvPr id="7" name="Title 6"/>
          <p:cNvSpPr>
            <a:spLocks noGrp="1"/>
          </p:cNvSpPr>
          <p:nvPr>
            <p:ph type="title"/>
          </p:nvPr>
        </p:nvSpPr>
        <p:spPr>
          <a:xfrm>
            <a:off x="615678" y="1"/>
            <a:ext cx="10979572" cy="724321"/>
          </a:xfrm>
        </p:spPr>
        <p:txBody>
          <a:bodyPr/>
          <a:lstStyle/>
          <a:p>
            <a:r>
              <a:rPr lang="en-US"/>
              <a:t>Click to edit Master title style</a:t>
            </a:r>
            <a:endParaRPr lang="en-US" dirty="0"/>
          </a:p>
        </p:txBody>
      </p:sp>
      <p:sp>
        <p:nvSpPr>
          <p:cNvPr id="9" name="Text Placeholder 8"/>
          <p:cNvSpPr>
            <a:spLocks noGrp="1"/>
          </p:cNvSpPr>
          <p:nvPr>
            <p:ph type="body" sz="quarter" idx="10" hasCustomPrompt="1"/>
          </p:nvPr>
        </p:nvSpPr>
        <p:spPr>
          <a:xfrm>
            <a:off x="615677" y="1926519"/>
            <a:ext cx="3468313" cy="1084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hasCustomPrompt="1"/>
          </p:nvPr>
        </p:nvSpPr>
        <p:spPr>
          <a:xfrm>
            <a:off x="8126937" y="1926519"/>
            <a:ext cx="3468313" cy="1084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14" hasCustomPrompt="1"/>
          </p:nvPr>
        </p:nvSpPr>
        <p:spPr>
          <a:xfrm>
            <a:off x="4371306" y="1926519"/>
            <a:ext cx="3468313" cy="1084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2"/>
          <p:cNvSpPr>
            <a:spLocks noGrp="1"/>
          </p:cNvSpPr>
          <p:nvPr>
            <p:ph type="body" sz="quarter" idx="34" hasCustomPrompt="1"/>
          </p:nvPr>
        </p:nvSpPr>
        <p:spPr>
          <a:xfrm>
            <a:off x="615678" y="1463921"/>
            <a:ext cx="10979572" cy="251236"/>
          </a:xfrm>
          <a:prstGeom prst="rect">
            <a:avLst/>
          </a:prstGeom>
        </p:spPr>
        <p:txBody>
          <a:bodyPr/>
          <a:lstStyle>
            <a:lvl1pPr marL="0" indent="0">
              <a:buNone/>
              <a:defRPr sz="1539" b="0" i="0" kern="800" spc="0" baseline="0">
                <a:solidFill>
                  <a:schemeClr val="accent3"/>
                </a:solidFill>
                <a:latin typeface="+mj-lt"/>
                <a:ea typeface="Arial" charset="0"/>
                <a:cs typeface="Arial" charset="0"/>
              </a:defRPr>
            </a:lvl1pPr>
          </a:lstStyle>
          <a:p>
            <a:pPr lvl="0"/>
            <a:r>
              <a:rPr lang="en-US" dirty="0"/>
              <a:t>Subtitle to slide goes here</a:t>
            </a:r>
          </a:p>
        </p:txBody>
      </p:sp>
    </p:spTree>
    <p:extLst>
      <p:ext uri="{BB962C8B-B14F-4D97-AF65-F5344CB8AC3E}">
        <p14:creationId xmlns:p14="http://schemas.microsoft.com/office/powerpoint/2010/main" val="1790470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B9AF-5772-442E-9B57-9248ABFD1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6371F-C274-4CCE-9606-AC58E6ADF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6689BB-FCDF-46CB-9C39-678035FB7A59}"/>
              </a:ext>
            </a:extLst>
          </p:cNvPr>
          <p:cNvSpPr>
            <a:spLocks noGrp="1"/>
          </p:cNvSpPr>
          <p:nvPr>
            <p:ph type="dt" sz="half" idx="10"/>
          </p:nvPr>
        </p:nvSpPr>
        <p:spPr/>
        <p:txBody>
          <a:bodyPr/>
          <a:lstStyle/>
          <a:p>
            <a:r>
              <a:rPr lang="en-US"/>
              <a:t>January 12, 2019</a:t>
            </a:r>
          </a:p>
        </p:txBody>
      </p:sp>
      <p:sp>
        <p:nvSpPr>
          <p:cNvPr id="5" name="Footer Placeholder 4">
            <a:extLst>
              <a:ext uri="{FF2B5EF4-FFF2-40B4-BE49-F238E27FC236}">
                <a16:creationId xmlns:a16="http://schemas.microsoft.com/office/drawing/2014/main" id="{66DCDD40-3C0F-40AD-A317-DB0BEAF70B20}"/>
              </a:ext>
            </a:extLst>
          </p:cNvPr>
          <p:cNvSpPr>
            <a:spLocks noGrp="1"/>
          </p:cNvSpPr>
          <p:nvPr>
            <p:ph type="ftr" sz="quarter" idx="11"/>
          </p:nvPr>
        </p:nvSpPr>
        <p:spPr/>
        <p:txBody>
          <a:bodyPr/>
          <a:lstStyle/>
          <a:p>
            <a:r>
              <a:rPr lang="en-US" dirty="0"/>
              <a:t>Presentation to TDA Council on Professions and Trends </a:t>
            </a:r>
          </a:p>
        </p:txBody>
      </p:sp>
      <p:sp>
        <p:nvSpPr>
          <p:cNvPr id="6" name="Slide Number Placeholder 5">
            <a:extLst>
              <a:ext uri="{FF2B5EF4-FFF2-40B4-BE49-F238E27FC236}">
                <a16:creationId xmlns:a16="http://schemas.microsoft.com/office/drawing/2014/main" id="{09B77483-FB88-4581-907C-08BE40A8AE16}"/>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452194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FB17-84B5-436E-9DDE-08943692E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F78EC-ABC9-4E79-97A5-3F6C8AD00E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82E17-EC85-4E28-B391-E3D707C1E11A}"/>
              </a:ext>
            </a:extLst>
          </p:cNvPr>
          <p:cNvSpPr>
            <a:spLocks noGrp="1"/>
          </p:cNvSpPr>
          <p:nvPr>
            <p:ph type="dt" sz="half" idx="10"/>
          </p:nvPr>
        </p:nvSpPr>
        <p:spPr/>
        <p:txBody>
          <a:bodyPr/>
          <a:lstStyle/>
          <a:p>
            <a:r>
              <a:rPr lang="en-US"/>
              <a:t>January 12, 2019</a:t>
            </a:r>
          </a:p>
        </p:txBody>
      </p:sp>
      <p:sp>
        <p:nvSpPr>
          <p:cNvPr id="5" name="Footer Placeholder 4">
            <a:extLst>
              <a:ext uri="{FF2B5EF4-FFF2-40B4-BE49-F238E27FC236}">
                <a16:creationId xmlns:a16="http://schemas.microsoft.com/office/drawing/2014/main" id="{63CA407C-A11C-46A6-837E-C900797E7A70}"/>
              </a:ext>
            </a:extLst>
          </p:cNvPr>
          <p:cNvSpPr>
            <a:spLocks noGrp="1"/>
          </p:cNvSpPr>
          <p:nvPr>
            <p:ph type="ftr" sz="quarter" idx="11"/>
          </p:nvPr>
        </p:nvSpPr>
        <p:spPr/>
        <p:txBody>
          <a:bodyPr/>
          <a:lstStyle/>
          <a:p>
            <a:r>
              <a:rPr lang="en-US" dirty="0"/>
              <a:t>Presentation to TDA Council on Professions and Trends </a:t>
            </a:r>
          </a:p>
        </p:txBody>
      </p:sp>
      <p:sp>
        <p:nvSpPr>
          <p:cNvPr id="6" name="Slide Number Placeholder 5">
            <a:extLst>
              <a:ext uri="{FF2B5EF4-FFF2-40B4-BE49-F238E27FC236}">
                <a16:creationId xmlns:a16="http://schemas.microsoft.com/office/drawing/2014/main" id="{52C51966-BE74-4034-8331-0C47B7CA7018}"/>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793ECDC5-4DFD-444C-B4D9-42B068CD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6EFD5394-F059-4A97-B0D2-7B660FF63C41}"/>
              </a:ext>
            </a:extLst>
          </p:cNvPr>
          <p:cNvCxnSpPr/>
          <p:nvPr userDrawn="1"/>
        </p:nvCxnSpPr>
        <p:spPr>
          <a:xfrm>
            <a:off x="838200" y="1690688"/>
            <a:ext cx="105156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43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34CF-7D26-4E95-922D-3930D2403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B0D03-9EFD-4DFE-8A8E-1AA8570173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13A3E5-07ED-4345-8154-A92A20CE446F}"/>
              </a:ext>
            </a:extLst>
          </p:cNvPr>
          <p:cNvSpPr>
            <a:spLocks noGrp="1"/>
          </p:cNvSpPr>
          <p:nvPr>
            <p:ph type="dt" sz="half" idx="10"/>
          </p:nvPr>
        </p:nvSpPr>
        <p:spPr/>
        <p:txBody>
          <a:bodyPr/>
          <a:lstStyle/>
          <a:p>
            <a:r>
              <a:rPr lang="en-US"/>
              <a:t>January 12, 2019</a:t>
            </a:r>
          </a:p>
        </p:txBody>
      </p:sp>
      <p:sp>
        <p:nvSpPr>
          <p:cNvPr id="5" name="Footer Placeholder 4">
            <a:extLst>
              <a:ext uri="{FF2B5EF4-FFF2-40B4-BE49-F238E27FC236}">
                <a16:creationId xmlns:a16="http://schemas.microsoft.com/office/drawing/2014/main" id="{93AC5120-6F07-4507-B7C2-C7B3995EA401}"/>
              </a:ext>
            </a:extLst>
          </p:cNvPr>
          <p:cNvSpPr>
            <a:spLocks noGrp="1"/>
          </p:cNvSpPr>
          <p:nvPr>
            <p:ph type="ftr" sz="quarter" idx="11"/>
          </p:nvPr>
        </p:nvSpPr>
        <p:spPr/>
        <p:txBody>
          <a:bodyPr/>
          <a:lstStyle/>
          <a:p>
            <a:r>
              <a:rPr lang="en-US"/>
              <a:t>Presentation to TDA Council on Professions and Trends </a:t>
            </a:r>
          </a:p>
        </p:txBody>
      </p:sp>
      <p:sp>
        <p:nvSpPr>
          <p:cNvPr id="6" name="Slide Number Placeholder 5">
            <a:extLst>
              <a:ext uri="{FF2B5EF4-FFF2-40B4-BE49-F238E27FC236}">
                <a16:creationId xmlns:a16="http://schemas.microsoft.com/office/drawing/2014/main" id="{62F9F8D9-1AD8-4F1A-8592-9407DB00CCCC}"/>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3969595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r>
              <a:rPr lang="en-US"/>
              <a:t>January 12, 2019</a:t>
            </a:r>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r>
              <a:rPr lang="en-US"/>
              <a:t>Presentation to TDA Council on Professions and Trends </a:t>
            </a:r>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4C68656B-FD7A-46A8-9BFC-F69AFEDF5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94DF22EF-F900-4130-8CBD-63B032043639}"/>
              </a:ext>
            </a:extLst>
          </p:cNvPr>
          <p:cNvCxnSpPr/>
          <p:nvPr userDrawn="1"/>
        </p:nvCxnSpPr>
        <p:spPr>
          <a:xfrm>
            <a:off x="838200" y="1690688"/>
            <a:ext cx="105156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61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344351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4430485" y="1825625"/>
            <a:ext cx="33201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r>
              <a:rPr lang="en-US"/>
              <a:t>January 12, 2019</a:t>
            </a:r>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r>
              <a:rPr lang="en-US"/>
              <a:t>Presentation to TDA Council on Professions and Trends </a:t>
            </a:r>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sp>
        <p:nvSpPr>
          <p:cNvPr id="8" name="Content Placeholder 3">
            <a:extLst>
              <a:ext uri="{FF2B5EF4-FFF2-40B4-BE49-F238E27FC236}">
                <a16:creationId xmlns:a16="http://schemas.microsoft.com/office/drawing/2014/main" id="{4E9004A7-4D9E-4EC3-B567-B1CA13ACBE1D}"/>
              </a:ext>
            </a:extLst>
          </p:cNvPr>
          <p:cNvSpPr>
            <a:spLocks noGrp="1"/>
          </p:cNvSpPr>
          <p:nvPr>
            <p:ph sz="half" idx="13"/>
          </p:nvPr>
        </p:nvSpPr>
        <p:spPr>
          <a:xfrm>
            <a:off x="7910286" y="1825625"/>
            <a:ext cx="344351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A99E624-029B-4336-812F-57B10C345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3305464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DA8-84CA-4F50-8BD1-876068A14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9CE26-D916-4931-8935-1F0D2121D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5FB24C-4A46-414C-9698-3E511FFADA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0539D-3101-4C12-88C8-E3E38E08F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145FF-E546-4A47-A05A-8D734B619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D3A41-ADCE-4AEE-82F9-586726E66326}"/>
              </a:ext>
            </a:extLst>
          </p:cNvPr>
          <p:cNvSpPr>
            <a:spLocks noGrp="1"/>
          </p:cNvSpPr>
          <p:nvPr>
            <p:ph type="dt" sz="half" idx="10"/>
          </p:nvPr>
        </p:nvSpPr>
        <p:spPr/>
        <p:txBody>
          <a:bodyPr/>
          <a:lstStyle/>
          <a:p>
            <a:r>
              <a:rPr lang="en-US"/>
              <a:t>January 12, 2019</a:t>
            </a:r>
          </a:p>
        </p:txBody>
      </p:sp>
      <p:sp>
        <p:nvSpPr>
          <p:cNvPr id="8" name="Footer Placeholder 7">
            <a:extLst>
              <a:ext uri="{FF2B5EF4-FFF2-40B4-BE49-F238E27FC236}">
                <a16:creationId xmlns:a16="http://schemas.microsoft.com/office/drawing/2014/main" id="{3C706B5B-CD63-43A3-AC2A-13ECAA64345F}"/>
              </a:ext>
            </a:extLst>
          </p:cNvPr>
          <p:cNvSpPr>
            <a:spLocks noGrp="1"/>
          </p:cNvSpPr>
          <p:nvPr>
            <p:ph type="ftr" sz="quarter" idx="11"/>
          </p:nvPr>
        </p:nvSpPr>
        <p:spPr/>
        <p:txBody>
          <a:bodyPr/>
          <a:lstStyle/>
          <a:p>
            <a:r>
              <a:rPr lang="en-US"/>
              <a:t>Presentation to TDA Council on Professions and Trends </a:t>
            </a:r>
          </a:p>
        </p:txBody>
      </p:sp>
      <p:sp>
        <p:nvSpPr>
          <p:cNvPr id="9" name="Slide Number Placeholder 8">
            <a:extLst>
              <a:ext uri="{FF2B5EF4-FFF2-40B4-BE49-F238E27FC236}">
                <a16:creationId xmlns:a16="http://schemas.microsoft.com/office/drawing/2014/main" id="{ED829A7B-53F9-47FD-A7A4-F157372465FE}"/>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10" name="Picture 9">
            <a:extLst>
              <a:ext uri="{FF2B5EF4-FFF2-40B4-BE49-F238E27FC236}">
                <a16:creationId xmlns:a16="http://schemas.microsoft.com/office/drawing/2014/main" id="{ABA5409F-2E68-4465-8AFE-5F7E4BBC0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1" name="Straight Connector 10">
            <a:extLst>
              <a:ext uri="{FF2B5EF4-FFF2-40B4-BE49-F238E27FC236}">
                <a16:creationId xmlns:a16="http://schemas.microsoft.com/office/drawing/2014/main" id="{EAE2C79B-C00A-4737-9DE5-CD2FBD8D84CE}"/>
              </a:ext>
            </a:extLst>
          </p:cNvPr>
          <p:cNvCxnSpPr/>
          <p:nvPr userDrawn="1"/>
        </p:nvCxnSpPr>
        <p:spPr>
          <a:xfrm>
            <a:off x="838200" y="1690688"/>
            <a:ext cx="105156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454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5F09-477B-4B46-B245-9893A3C6F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CBE94-2185-4A68-8192-8F36717ACE62}"/>
              </a:ext>
            </a:extLst>
          </p:cNvPr>
          <p:cNvSpPr>
            <a:spLocks noGrp="1"/>
          </p:cNvSpPr>
          <p:nvPr>
            <p:ph type="dt" sz="half" idx="10"/>
          </p:nvPr>
        </p:nvSpPr>
        <p:spPr/>
        <p:txBody>
          <a:bodyPr/>
          <a:lstStyle/>
          <a:p>
            <a:r>
              <a:rPr lang="en-US"/>
              <a:t>January 12, 2019</a:t>
            </a:r>
          </a:p>
        </p:txBody>
      </p:sp>
      <p:sp>
        <p:nvSpPr>
          <p:cNvPr id="4" name="Footer Placeholder 3">
            <a:extLst>
              <a:ext uri="{FF2B5EF4-FFF2-40B4-BE49-F238E27FC236}">
                <a16:creationId xmlns:a16="http://schemas.microsoft.com/office/drawing/2014/main" id="{889B35A0-9B45-4862-8DEF-5C2EF6527435}"/>
              </a:ext>
            </a:extLst>
          </p:cNvPr>
          <p:cNvSpPr>
            <a:spLocks noGrp="1"/>
          </p:cNvSpPr>
          <p:nvPr>
            <p:ph type="ftr" sz="quarter" idx="11"/>
          </p:nvPr>
        </p:nvSpPr>
        <p:spPr/>
        <p:txBody>
          <a:bodyPr/>
          <a:lstStyle/>
          <a:p>
            <a:r>
              <a:rPr lang="en-US"/>
              <a:t>Presentation to TDA Council on Professions and Trends </a:t>
            </a:r>
          </a:p>
        </p:txBody>
      </p:sp>
      <p:sp>
        <p:nvSpPr>
          <p:cNvPr id="5" name="Slide Number Placeholder 4">
            <a:extLst>
              <a:ext uri="{FF2B5EF4-FFF2-40B4-BE49-F238E27FC236}">
                <a16:creationId xmlns:a16="http://schemas.microsoft.com/office/drawing/2014/main" id="{282B551E-BA6F-4982-A60E-CF00ECB75D5B}"/>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6" name="Picture 5">
            <a:extLst>
              <a:ext uri="{FF2B5EF4-FFF2-40B4-BE49-F238E27FC236}">
                <a16:creationId xmlns:a16="http://schemas.microsoft.com/office/drawing/2014/main" id="{1BFBAEBD-1C8D-4C23-8FEE-A111E82AC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3966606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D6799-7114-4162-A01E-286371548AF6}"/>
              </a:ext>
            </a:extLst>
          </p:cNvPr>
          <p:cNvSpPr>
            <a:spLocks noGrp="1"/>
          </p:cNvSpPr>
          <p:nvPr>
            <p:ph type="dt" sz="half" idx="10"/>
          </p:nvPr>
        </p:nvSpPr>
        <p:spPr/>
        <p:txBody>
          <a:bodyPr/>
          <a:lstStyle/>
          <a:p>
            <a:r>
              <a:rPr lang="en-US"/>
              <a:t>January 12, 2019</a:t>
            </a:r>
          </a:p>
        </p:txBody>
      </p:sp>
      <p:sp>
        <p:nvSpPr>
          <p:cNvPr id="3" name="Footer Placeholder 2">
            <a:extLst>
              <a:ext uri="{FF2B5EF4-FFF2-40B4-BE49-F238E27FC236}">
                <a16:creationId xmlns:a16="http://schemas.microsoft.com/office/drawing/2014/main" id="{5908994E-4F08-45CC-A108-737DAC686F5F}"/>
              </a:ext>
            </a:extLst>
          </p:cNvPr>
          <p:cNvSpPr>
            <a:spLocks noGrp="1"/>
          </p:cNvSpPr>
          <p:nvPr>
            <p:ph type="ftr" sz="quarter" idx="11"/>
          </p:nvPr>
        </p:nvSpPr>
        <p:spPr/>
        <p:txBody>
          <a:bodyPr/>
          <a:lstStyle/>
          <a:p>
            <a:r>
              <a:rPr lang="en-US"/>
              <a:t>Presentation to TDA Council on Professions and Trends </a:t>
            </a:r>
          </a:p>
        </p:txBody>
      </p:sp>
      <p:sp>
        <p:nvSpPr>
          <p:cNvPr id="4" name="Slide Number Placeholder 3">
            <a:extLst>
              <a:ext uri="{FF2B5EF4-FFF2-40B4-BE49-F238E27FC236}">
                <a16:creationId xmlns:a16="http://schemas.microsoft.com/office/drawing/2014/main" id="{AF269281-8F8B-4323-8064-3B43954E3651}"/>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5" name="Picture 4">
            <a:extLst>
              <a:ext uri="{FF2B5EF4-FFF2-40B4-BE49-F238E27FC236}">
                <a16:creationId xmlns:a16="http://schemas.microsoft.com/office/drawing/2014/main" id="{CE8FD906-4B5C-4387-A910-A6C7A008F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12550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344351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4430485" y="1825625"/>
            <a:ext cx="33201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sp>
        <p:nvSpPr>
          <p:cNvPr id="8" name="Content Placeholder 3">
            <a:extLst>
              <a:ext uri="{FF2B5EF4-FFF2-40B4-BE49-F238E27FC236}">
                <a16:creationId xmlns:a16="http://schemas.microsoft.com/office/drawing/2014/main" id="{4E9004A7-4D9E-4EC3-B567-B1CA13ACBE1D}"/>
              </a:ext>
            </a:extLst>
          </p:cNvPr>
          <p:cNvSpPr>
            <a:spLocks noGrp="1"/>
          </p:cNvSpPr>
          <p:nvPr>
            <p:ph sz="half" idx="13"/>
          </p:nvPr>
        </p:nvSpPr>
        <p:spPr>
          <a:xfrm>
            <a:off x="7910286" y="1825625"/>
            <a:ext cx="344351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A99E624-029B-4336-812F-57B10C345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2400113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95D7-444D-43EC-91FF-48C25A1C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EA741-8279-4B3D-8867-5644EE245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A27-C309-4E05-B669-E03AE4826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5A5A00-9896-4083-8D2D-07908FF6395F}"/>
              </a:ext>
            </a:extLst>
          </p:cNvPr>
          <p:cNvSpPr>
            <a:spLocks noGrp="1"/>
          </p:cNvSpPr>
          <p:nvPr>
            <p:ph type="dt" sz="half" idx="10"/>
          </p:nvPr>
        </p:nvSpPr>
        <p:spPr/>
        <p:txBody>
          <a:bodyPr/>
          <a:lstStyle/>
          <a:p>
            <a:r>
              <a:rPr lang="en-US"/>
              <a:t>January 12, 2019</a:t>
            </a:r>
          </a:p>
        </p:txBody>
      </p:sp>
      <p:sp>
        <p:nvSpPr>
          <p:cNvPr id="6" name="Footer Placeholder 5">
            <a:extLst>
              <a:ext uri="{FF2B5EF4-FFF2-40B4-BE49-F238E27FC236}">
                <a16:creationId xmlns:a16="http://schemas.microsoft.com/office/drawing/2014/main" id="{B34FAA54-F834-4DE3-9976-84635184288A}"/>
              </a:ext>
            </a:extLst>
          </p:cNvPr>
          <p:cNvSpPr>
            <a:spLocks noGrp="1"/>
          </p:cNvSpPr>
          <p:nvPr>
            <p:ph type="ftr" sz="quarter" idx="11"/>
          </p:nvPr>
        </p:nvSpPr>
        <p:spPr/>
        <p:txBody>
          <a:bodyPr/>
          <a:lstStyle/>
          <a:p>
            <a:r>
              <a:rPr lang="en-US"/>
              <a:t>Presentation to TDA Council on Professions and Trends </a:t>
            </a:r>
          </a:p>
        </p:txBody>
      </p:sp>
      <p:sp>
        <p:nvSpPr>
          <p:cNvPr id="7" name="Slide Number Placeholder 6">
            <a:extLst>
              <a:ext uri="{FF2B5EF4-FFF2-40B4-BE49-F238E27FC236}">
                <a16:creationId xmlns:a16="http://schemas.microsoft.com/office/drawing/2014/main" id="{08D92294-A583-42F0-B011-09E56E36ABA4}"/>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1957442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0476-690B-4E46-9C09-8FA87154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1562D-521F-43EE-A833-6829605F5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20F40-6CEA-41ED-B91A-F0349D6ED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F20BD-1F75-42B4-BA95-24F638D8CDCA}"/>
              </a:ext>
            </a:extLst>
          </p:cNvPr>
          <p:cNvSpPr>
            <a:spLocks noGrp="1"/>
          </p:cNvSpPr>
          <p:nvPr>
            <p:ph type="dt" sz="half" idx="10"/>
          </p:nvPr>
        </p:nvSpPr>
        <p:spPr/>
        <p:txBody>
          <a:bodyPr/>
          <a:lstStyle/>
          <a:p>
            <a:r>
              <a:rPr lang="en-US"/>
              <a:t>January 12, 2019</a:t>
            </a:r>
          </a:p>
        </p:txBody>
      </p:sp>
      <p:sp>
        <p:nvSpPr>
          <p:cNvPr id="6" name="Footer Placeholder 5">
            <a:extLst>
              <a:ext uri="{FF2B5EF4-FFF2-40B4-BE49-F238E27FC236}">
                <a16:creationId xmlns:a16="http://schemas.microsoft.com/office/drawing/2014/main" id="{DA225C9A-CCB8-4D76-B183-2DBBF50D2247}"/>
              </a:ext>
            </a:extLst>
          </p:cNvPr>
          <p:cNvSpPr>
            <a:spLocks noGrp="1"/>
          </p:cNvSpPr>
          <p:nvPr>
            <p:ph type="ftr" sz="quarter" idx="11"/>
          </p:nvPr>
        </p:nvSpPr>
        <p:spPr/>
        <p:txBody>
          <a:bodyPr/>
          <a:lstStyle/>
          <a:p>
            <a:r>
              <a:rPr lang="en-US"/>
              <a:t>Presentation to TDA Council on Professions and Trends </a:t>
            </a:r>
          </a:p>
        </p:txBody>
      </p:sp>
      <p:sp>
        <p:nvSpPr>
          <p:cNvPr id="7" name="Slide Number Placeholder 6">
            <a:extLst>
              <a:ext uri="{FF2B5EF4-FFF2-40B4-BE49-F238E27FC236}">
                <a16:creationId xmlns:a16="http://schemas.microsoft.com/office/drawing/2014/main" id="{DD4DF1B7-5F17-4078-9427-F93BB38C7C72}"/>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534708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05DF-70E8-48FD-8DC9-BA813343F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A3D24-02AE-4C61-9C0E-B6FE391B59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2FB6C-4F9E-49C0-A8AD-35F68F21B08F}"/>
              </a:ext>
            </a:extLst>
          </p:cNvPr>
          <p:cNvSpPr>
            <a:spLocks noGrp="1"/>
          </p:cNvSpPr>
          <p:nvPr>
            <p:ph type="dt" sz="half" idx="10"/>
          </p:nvPr>
        </p:nvSpPr>
        <p:spPr/>
        <p:txBody>
          <a:bodyPr/>
          <a:lstStyle/>
          <a:p>
            <a:r>
              <a:rPr lang="en-US"/>
              <a:t>January 12, 2019</a:t>
            </a:r>
          </a:p>
        </p:txBody>
      </p:sp>
      <p:sp>
        <p:nvSpPr>
          <p:cNvPr id="5" name="Footer Placeholder 4">
            <a:extLst>
              <a:ext uri="{FF2B5EF4-FFF2-40B4-BE49-F238E27FC236}">
                <a16:creationId xmlns:a16="http://schemas.microsoft.com/office/drawing/2014/main" id="{6CD2B90E-AD82-475B-8095-41D9A48E7651}"/>
              </a:ext>
            </a:extLst>
          </p:cNvPr>
          <p:cNvSpPr>
            <a:spLocks noGrp="1"/>
          </p:cNvSpPr>
          <p:nvPr>
            <p:ph type="ftr" sz="quarter" idx="11"/>
          </p:nvPr>
        </p:nvSpPr>
        <p:spPr/>
        <p:txBody>
          <a:bodyPr/>
          <a:lstStyle/>
          <a:p>
            <a:r>
              <a:rPr lang="en-US"/>
              <a:t>Presentation to TDA Council on Professions and Trends </a:t>
            </a:r>
          </a:p>
        </p:txBody>
      </p:sp>
      <p:sp>
        <p:nvSpPr>
          <p:cNvPr id="6" name="Slide Number Placeholder 5">
            <a:extLst>
              <a:ext uri="{FF2B5EF4-FFF2-40B4-BE49-F238E27FC236}">
                <a16:creationId xmlns:a16="http://schemas.microsoft.com/office/drawing/2014/main" id="{1B1CF5AB-3A0D-4513-AF3F-18312D36573B}"/>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934364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730B8-6B9C-4ABC-B090-6D40F6B11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57549-1227-4D66-BF54-246C79D019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DB08-6B0A-45AE-A042-F6B4C55FFCD5}"/>
              </a:ext>
            </a:extLst>
          </p:cNvPr>
          <p:cNvSpPr>
            <a:spLocks noGrp="1"/>
          </p:cNvSpPr>
          <p:nvPr>
            <p:ph type="dt" sz="half" idx="10"/>
          </p:nvPr>
        </p:nvSpPr>
        <p:spPr/>
        <p:txBody>
          <a:bodyPr/>
          <a:lstStyle/>
          <a:p>
            <a:r>
              <a:rPr lang="en-US"/>
              <a:t>January 12, 2019</a:t>
            </a:r>
          </a:p>
        </p:txBody>
      </p:sp>
      <p:sp>
        <p:nvSpPr>
          <p:cNvPr id="5" name="Footer Placeholder 4">
            <a:extLst>
              <a:ext uri="{FF2B5EF4-FFF2-40B4-BE49-F238E27FC236}">
                <a16:creationId xmlns:a16="http://schemas.microsoft.com/office/drawing/2014/main" id="{A6B7F38C-6BCB-427E-8D09-BB35F492F0E8}"/>
              </a:ext>
            </a:extLst>
          </p:cNvPr>
          <p:cNvSpPr>
            <a:spLocks noGrp="1"/>
          </p:cNvSpPr>
          <p:nvPr>
            <p:ph type="ftr" sz="quarter" idx="11"/>
          </p:nvPr>
        </p:nvSpPr>
        <p:spPr/>
        <p:txBody>
          <a:bodyPr/>
          <a:lstStyle/>
          <a:p>
            <a:r>
              <a:rPr lang="en-US"/>
              <a:t>Presentation to TDA Council on Professions and Trends </a:t>
            </a:r>
          </a:p>
        </p:txBody>
      </p:sp>
      <p:sp>
        <p:nvSpPr>
          <p:cNvPr id="6" name="Slide Number Placeholder 5">
            <a:extLst>
              <a:ext uri="{FF2B5EF4-FFF2-40B4-BE49-F238E27FC236}">
                <a16:creationId xmlns:a16="http://schemas.microsoft.com/office/drawing/2014/main" id="{B409EFE0-C7EF-4106-BCCA-87B0E6C5119D}"/>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3649916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3"/>
          <p:cNvSpPr txBox="1">
            <a:spLocks/>
          </p:cNvSpPr>
          <p:nvPr userDrawn="1"/>
        </p:nvSpPr>
        <p:spPr>
          <a:xfrm>
            <a:off x="11049003" y="6401402"/>
            <a:ext cx="681181" cy="322169"/>
          </a:xfrm>
          <a:prstGeom prst="rect">
            <a:avLst/>
          </a:prstGeom>
        </p:spPr>
        <p:txBody>
          <a:bodyPr vert="horz" lIns="97252" tIns="48623" rIns="97252" bIns="48623" rtlCol="0" anchor="ctr"/>
          <a:lstStyle>
            <a:lvl1pPr defTabSz="914293">
              <a:defRPr/>
            </a:lvl1pPr>
          </a:lstStyle>
          <a:p>
            <a:pPr algn="r" defTabSz="972232">
              <a:defRPr/>
            </a:pPr>
            <a:fld id="{A2415724-0EB1-465B-95F5-2FFA381427D7}" type="slidenum">
              <a:rPr lang="en-US" sz="1333" smtClean="0">
                <a:solidFill>
                  <a:prstClr val="black">
                    <a:tint val="75000"/>
                  </a:prstClr>
                </a:solidFill>
              </a:rPr>
              <a:pPr algn="r" defTabSz="972232">
                <a:defRPr/>
              </a:pPr>
              <a:t>‹#›</a:t>
            </a:fld>
            <a:endParaRPr lang="en-US" sz="1333" dirty="0">
              <a:solidFill>
                <a:prstClr val="black">
                  <a:tint val="75000"/>
                </a:prstClr>
              </a:solidFill>
            </a:endParaRPr>
          </a:p>
        </p:txBody>
      </p:sp>
    </p:spTree>
    <p:extLst>
      <p:ext uri="{BB962C8B-B14F-4D97-AF65-F5344CB8AC3E}">
        <p14:creationId xmlns:p14="http://schemas.microsoft.com/office/powerpoint/2010/main" val="41669105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5"/>
            <a:ext cx="2844800" cy="365125"/>
          </a:xfrm>
        </p:spPr>
        <p:txBody>
          <a:bodyPr/>
          <a:lstStyle/>
          <a:p>
            <a:r>
              <a:rPr lang="en-US"/>
              <a:t>January 12, 2019</a:t>
            </a:r>
            <a:endParaRPr lang="en-US" dirty="0"/>
          </a:p>
        </p:txBody>
      </p:sp>
      <p:sp>
        <p:nvSpPr>
          <p:cNvPr id="5" name="Slide Number Placeholder 4"/>
          <p:cNvSpPr>
            <a:spLocks noGrp="1"/>
          </p:cNvSpPr>
          <p:nvPr>
            <p:ph type="sldNum" sz="quarter" idx="12"/>
          </p:nvPr>
        </p:nvSpPr>
        <p:spPr>
          <a:xfrm>
            <a:off x="6096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2" y="5257800"/>
            <a:ext cx="3072921" cy="1600200"/>
          </a:xfrm>
          <a:prstGeom prst="rect">
            <a:avLst/>
          </a:prstGeom>
        </p:spPr>
      </p:pic>
    </p:spTree>
    <p:extLst>
      <p:ext uri="{BB962C8B-B14F-4D97-AF65-F5344CB8AC3E}">
        <p14:creationId xmlns:p14="http://schemas.microsoft.com/office/powerpoint/2010/main" val="1009736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0901"/>
            <a:ext cx="10850993"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606138" y="971356"/>
            <a:ext cx="10865501" cy="378199"/>
          </a:xfrm>
          <a:prstGeom prst="rect">
            <a:avLst/>
          </a:prstGeom>
        </p:spPr>
        <p:txBody>
          <a:bodyPr lIns="82058" tIns="41029" rIns="82058" bIns="41029"/>
          <a:lstStyle>
            <a:lvl1pPr marL="0" indent="0">
              <a:buNone/>
              <a:defRPr sz="1800" cap="all" spc="0">
                <a:latin typeface="Arial" pitchFamily="34" charset="0"/>
                <a:cs typeface="Arial" pitchFamily="34" charset="0"/>
              </a:defRPr>
            </a:lvl1pPr>
          </a:lstStyle>
          <a:p>
            <a:pPr lvl="0"/>
            <a:r>
              <a:rPr lang="en-US" dirty="0"/>
              <a:t>CLICK TO EDIT SUBTITLE</a:t>
            </a:r>
          </a:p>
        </p:txBody>
      </p:sp>
      <p:sp>
        <p:nvSpPr>
          <p:cNvPr id="7" name="Content Placeholder 8"/>
          <p:cNvSpPr>
            <a:spLocks noGrp="1"/>
          </p:cNvSpPr>
          <p:nvPr>
            <p:ph sz="quarter" idx="15" hasCustomPrompt="1"/>
          </p:nvPr>
        </p:nvSpPr>
        <p:spPr>
          <a:xfrm>
            <a:off x="650141" y="5817536"/>
            <a:ext cx="8497169" cy="583265"/>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
        <p:nvSpPr>
          <p:cNvPr id="12" name="Content Placeholder 8"/>
          <p:cNvSpPr>
            <a:spLocks noGrp="1"/>
          </p:cNvSpPr>
          <p:nvPr>
            <p:ph sz="quarter" idx="14"/>
          </p:nvPr>
        </p:nvSpPr>
        <p:spPr>
          <a:xfrm>
            <a:off x="613835" y="1466187"/>
            <a:ext cx="10876997" cy="43513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5675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Date Placeholder 1"/>
          <p:cNvSpPr>
            <a:spLocks noGrp="1"/>
          </p:cNvSpPr>
          <p:nvPr>
            <p:ph type="dt" sz="half" idx="10"/>
          </p:nvPr>
        </p:nvSpPr>
        <p:spPr>
          <a:xfrm>
            <a:off x="8128000" y="6400807"/>
            <a:ext cx="2844800" cy="365125"/>
          </a:xfrm>
        </p:spPr>
        <p:txBody>
          <a:bodyPr/>
          <a:lstStyle/>
          <a:p>
            <a:r>
              <a:rPr lang="en-US"/>
              <a:t>January 12, 2019</a:t>
            </a:r>
            <a:endParaRPr lang="en-US" dirty="0"/>
          </a:p>
        </p:txBody>
      </p:sp>
      <p:sp>
        <p:nvSpPr>
          <p:cNvPr id="4" name="Slide Number Placeholder 3"/>
          <p:cNvSpPr>
            <a:spLocks noGrp="1"/>
          </p:cNvSpPr>
          <p:nvPr>
            <p:ph type="sldNum" sz="quarter" idx="12"/>
          </p:nvPr>
        </p:nvSpPr>
        <p:spPr>
          <a:xfrm>
            <a:off x="508000" y="6324607"/>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4" y="5054862"/>
            <a:ext cx="3462631" cy="1803138"/>
          </a:xfrm>
          <a:prstGeom prst="rect">
            <a:avLst/>
          </a:prstGeom>
        </p:spPr>
      </p:pic>
    </p:spTree>
    <p:extLst>
      <p:ext uri="{BB962C8B-B14F-4D97-AF65-F5344CB8AC3E}">
        <p14:creationId xmlns:p14="http://schemas.microsoft.com/office/powerpoint/2010/main" val="3510256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0"/>
          </p:nvPr>
        </p:nvSpPr>
        <p:spPr>
          <a:xfrm>
            <a:off x="8128000" y="6400805"/>
            <a:ext cx="2844800" cy="365125"/>
          </a:xfrm>
        </p:spPr>
        <p:txBody>
          <a:bodyPr/>
          <a:lstStyle/>
          <a:p>
            <a:r>
              <a:rPr lang="en-US"/>
              <a:t>January 12, 2019</a:t>
            </a:r>
            <a:endParaRPr lang="en-US" dirty="0"/>
          </a:p>
        </p:txBody>
      </p:sp>
      <p:sp>
        <p:nvSpPr>
          <p:cNvPr id="4" name="Slide Number Placeholder 3"/>
          <p:cNvSpPr>
            <a:spLocks noGrp="1"/>
          </p:cNvSpPr>
          <p:nvPr>
            <p:ph type="sldNum" sz="quarter" idx="12"/>
          </p:nvPr>
        </p:nvSpPr>
        <p:spPr>
          <a:xfrm>
            <a:off x="5080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3" y="5054862"/>
            <a:ext cx="3462631" cy="1803138"/>
          </a:xfrm>
          <a:prstGeom prst="rect">
            <a:avLst/>
          </a:prstGeom>
        </p:spPr>
      </p:pic>
    </p:spTree>
    <p:extLst>
      <p:ext uri="{BB962C8B-B14F-4D97-AF65-F5344CB8AC3E}">
        <p14:creationId xmlns:p14="http://schemas.microsoft.com/office/powerpoint/2010/main" val="3235972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1"/>
            <a:ext cx="2844800" cy="365125"/>
          </a:xfrm>
        </p:spPr>
        <p:txBody>
          <a:bodyPr/>
          <a:lstStyle/>
          <a:p>
            <a:r>
              <a:rPr lang="en-US"/>
              <a:t>January 12, 2019</a:t>
            </a:r>
            <a:endParaRPr lang="en-US" dirty="0"/>
          </a:p>
        </p:txBody>
      </p:sp>
      <p:sp>
        <p:nvSpPr>
          <p:cNvPr id="5" name="Slide Number Placeholder 4"/>
          <p:cNvSpPr>
            <a:spLocks noGrp="1"/>
          </p:cNvSpPr>
          <p:nvPr>
            <p:ph type="sldNum" sz="quarter" idx="12"/>
          </p:nvPr>
        </p:nvSpPr>
        <p:spPr>
          <a:xfrm>
            <a:off x="609600" y="6324601"/>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0" y="5257800"/>
            <a:ext cx="3072921" cy="1600200"/>
          </a:xfrm>
          <a:prstGeom prst="rect">
            <a:avLst/>
          </a:prstGeom>
        </p:spPr>
      </p:pic>
    </p:spTree>
    <p:extLst>
      <p:ext uri="{BB962C8B-B14F-4D97-AF65-F5344CB8AC3E}">
        <p14:creationId xmlns:p14="http://schemas.microsoft.com/office/powerpoint/2010/main" val="180993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DA8-84CA-4F50-8BD1-876068A14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9CE26-D916-4931-8935-1F0D2121D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5FB24C-4A46-414C-9698-3E511FFADA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0539D-3101-4C12-88C8-E3E38E08F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145FF-E546-4A47-A05A-8D734B619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D3A41-ADCE-4AEE-82F9-586726E6632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C706B5B-CD63-43A3-AC2A-13ECAA6434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829A7B-53F9-47FD-A7A4-F157372465FE}"/>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10" name="Picture 9">
            <a:extLst>
              <a:ext uri="{FF2B5EF4-FFF2-40B4-BE49-F238E27FC236}">
                <a16:creationId xmlns:a16="http://schemas.microsoft.com/office/drawing/2014/main" id="{ABA5409F-2E68-4465-8AFE-5F7E4BBC0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1" name="Straight Connector 10">
            <a:extLst>
              <a:ext uri="{FF2B5EF4-FFF2-40B4-BE49-F238E27FC236}">
                <a16:creationId xmlns:a16="http://schemas.microsoft.com/office/drawing/2014/main" id="{EAE2C79B-C00A-4737-9DE5-CD2FBD8D84CE}"/>
              </a:ext>
            </a:extLst>
          </p:cNvPr>
          <p:cNvCxnSpPr/>
          <p:nvPr userDrawn="1"/>
        </p:nvCxnSpPr>
        <p:spPr>
          <a:xfrm>
            <a:off x="838200" y="1690688"/>
            <a:ext cx="105156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5546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689EC1-59C8-4304-BC86-8FB93A52B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59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689EC1-59C8-4304-BC86-8FB93A52B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585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AD0192-0A1E-4E7F-9D59-9D7B4A2F4189}" type="datetime1">
              <a:rPr lang="en-US" smtClean="0">
                <a:solidFill>
                  <a:prstClr val="black">
                    <a:tint val="75000"/>
                  </a:prstClr>
                </a:solidFill>
              </a:rPr>
              <a:pPr/>
              <a:t>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92FA8D-AFEE-4C79-B774-A171E7C23A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05216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234FB4-6A26-4D96-9CBB-407B8C620B90}" type="datetime1">
              <a:rPr lang="en-US" smtClean="0">
                <a:solidFill>
                  <a:prstClr val="black">
                    <a:tint val="75000"/>
                  </a:prstClr>
                </a:solidFill>
              </a:rPr>
              <a:pPr/>
              <a:t>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1</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4724400" y="6356352"/>
            <a:ext cx="2743200" cy="365125"/>
          </a:xfrm>
        </p:spPr>
        <p:txBody>
          <a:bodyPr/>
          <a:lstStyle>
            <a:lvl1pPr algn="ctr">
              <a:defRPr/>
            </a:lvl1pPr>
          </a:lstStyle>
          <a:p>
            <a:fld id="{3692FA8D-AFEE-4C79-B774-A171E7C23A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0581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2437" y="3678622"/>
            <a:ext cx="10311816" cy="2233448"/>
          </a:xfrm>
        </p:spPr>
        <p:txBody>
          <a:bodyPr>
            <a:normAutofit/>
          </a:bodyPr>
          <a:lstStyle>
            <a:lvl1pPr marL="0" indent="0" algn="ctr">
              <a:buNone/>
              <a:defRPr sz="18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82437" y="2155828"/>
            <a:ext cx="10311816" cy="1400175"/>
          </a:xfrm>
        </p:spPr>
        <p:txBody>
          <a:bodyPr anchor="b">
            <a:noAutofit/>
          </a:bodyPr>
          <a:lstStyle>
            <a:lvl1pPr marL="0" indent="0" algn="ctr">
              <a:buNone/>
              <a:defRPr sz="3600" b="1" i="0">
                <a:solidFill>
                  <a:srgbClr val="333366"/>
                </a:solidFill>
                <a:latin typeface="Century Gothic"/>
                <a:cs typeface="Century Gothic"/>
              </a:defRPr>
            </a:lvl1pPr>
            <a:lvl2pPr marL="457189" indent="0">
              <a:buNone/>
              <a:defRPr sz="3600" b="1" i="0">
                <a:latin typeface="Century Gothic"/>
                <a:cs typeface="Century Gothic"/>
              </a:defRPr>
            </a:lvl2pPr>
            <a:lvl3pPr marL="914377" indent="0">
              <a:buNone/>
              <a:defRPr sz="3600" b="1" i="0">
                <a:latin typeface="Century Gothic"/>
                <a:cs typeface="Century Gothic"/>
              </a:defRPr>
            </a:lvl3pPr>
            <a:lvl4pPr marL="1371566" indent="0">
              <a:buNone/>
              <a:defRPr sz="3600" b="1" i="0">
                <a:latin typeface="Century Gothic"/>
                <a:cs typeface="Century Gothic"/>
              </a:defRPr>
            </a:lvl4pPr>
            <a:lvl5pPr marL="1828754" indent="0">
              <a:buNone/>
              <a:defRPr sz="3600" b="1" i="0">
                <a:latin typeface="Century Gothic"/>
                <a:cs typeface="Century Gothic"/>
              </a:defRPr>
            </a:lvl5pPr>
          </a:lstStyle>
          <a:p>
            <a:pPr lvl="0"/>
            <a:r>
              <a:rPr lang="en-US"/>
              <a:t>Click to edit Master text styles</a:t>
            </a:r>
          </a:p>
        </p:txBody>
      </p:sp>
      <p:sp>
        <p:nvSpPr>
          <p:cNvPr id="6" name="TextBox 5">
            <a:extLst>
              <a:ext uri="{FF2B5EF4-FFF2-40B4-BE49-F238E27FC236}">
                <a16:creationId xmlns:a16="http://schemas.microsoft.com/office/drawing/2014/main" id="{41F24FBA-9F66-BF45-96B6-CAD270B87C7E}"/>
              </a:ext>
            </a:extLst>
          </p:cNvPr>
          <p:cNvSpPr txBox="1"/>
          <p:nvPr userDrawn="1"/>
        </p:nvSpPr>
        <p:spPr>
          <a:xfrm>
            <a:off x="12124706" y="654330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1FC3063E-539A-8A47-9514-CF6100F34FD0}"/>
              </a:ext>
            </a:extLst>
          </p:cNvPr>
          <p:cNvSpPr txBox="1"/>
          <p:nvPr userDrawn="1"/>
        </p:nvSpPr>
        <p:spPr>
          <a:xfrm>
            <a:off x="368135" y="6626431"/>
            <a:ext cx="184731" cy="369332"/>
          </a:xfrm>
          <a:prstGeom prst="rect">
            <a:avLst/>
          </a:prstGeom>
          <a:noFill/>
        </p:spPr>
        <p:txBody>
          <a:bodyPr wrap="none" rtlCol="0">
            <a:spAutoFit/>
          </a:bodyPr>
          <a:lstStyle/>
          <a:p>
            <a:endParaRPr lang="en-US" dirty="0"/>
          </a:p>
        </p:txBody>
      </p:sp>
      <p:sp>
        <p:nvSpPr>
          <p:cNvPr id="8" name="Slide Number Placeholder 5">
            <a:extLst>
              <a:ext uri="{FF2B5EF4-FFF2-40B4-BE49-F238E27FC236}">
                <a16:creationId xmlns:a16="http://schemas.microsoft.com/office/drawing/2014/main" id="{2A9A010D-D127-1D42-A2E3-93E095F5D9A4}"/>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1859987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23539"/>
            <a:ext cx="10972800" cy="3960045"/>
          </a:xfr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0" y="1033244"/>
            <a:ext cx="10972800" cy="1143000"/>
          </a:xfrm>
          <a:prstGeom prst="rect">
            <a:avLst/>
          </a:prstGeom>
        </p:spPr>
        <p:txBody>
          <a:bodyPr anchor="b" anchorCtr="0"/>
          <a:lstStyle>
            <a:lvl1pPr>
              <a:defRPr sz="360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C2CEE4AE-00BD-994C-A6BA-5FAD1C5490AF}"/>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1290777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86003"/>
            <a:ext cx="522948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86003"/>
            <a:ext cx="53848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1033244"/>
            <a:ext cx="10972800" cy="1143000"/>
          </a:xfrm>
          <a:prstGeom prst="rect">
            <a:avLst/>
          </a:prstGeom>
        </p:spPr>
        <p:txBody>
          <a:bodyPr anchor="b" anchorCtr="0"/>
          <a:lstStyle>
            <a:lvl1pPr>
              <a:defRPr sz="3600"/>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553A4AF5-D268-4B40-9DBC-15300A952E60}"/>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484657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1033244"/>
            <a:ext cx="10972800" cy="1143000"/>
          </a:xfrm>
          <a:prstGeom prst="rect">
            <a:avLst/>
          </a:prstGeom>
        </p:spPr>
        <p:txBody>
          <a:bodyPr anchor="b" anchorCtr="0"/>
          <a:lstStyle>
            <a:lvl1pPr>
              <a:defRPr sz="3600"/>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7C61CD09-823F-114F-968B-26F6223DE9A1}"/>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1268233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2437" y="3678622"/>
            <a:ext cx="10311816" cy="2233448"/>
          </a:xfrm>
        </p:spPr>
        <p:txBody>
          <a:bodyPr>
            <a:normAutofit/>
          </a:bodyPr>
          <a:lstStyle>
            <a:lvl1pPr marL="0" indent="0" algn="ctr">
              <a:buNone/>
              <a:defRPr sz="18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82437" y="2155828"/>
            <a:ext cx="10311816" cy="1400175"/>
          </a:xfrm>
        </p:spPr>
        <p:txBody>
          <a:bodyPr anchor="b">
            <a:noAutofit/>
          </a:bodyPr>
          <a:lstStyle>
            <a:lvl1pPr marL="0" indent="0" algn="ctr">
              <a:buNone/>
              <a:defRPr sz="3600" b="1" i="0">
                <a:solidFill>
                  <a:srgbClr val="333366"/>
                </a:solidFill>
                <a:latin typeface="Century Gothic"/>
                <a:cs typeface="Century Gothic"/>
              </a:defRPr>
            </a:lvl1pPr>
            <a:lvl2pPr marL="457189" indent="0">
              <a:buNone/>
              <a:defRPr sz="3600" b="1" i="0">
                <a:latin typeface="Century Gothic"/>
                <a:cs typeface="Century Gothic"/>
              </a:defRPr>
            </a:lvl2pPr>
            <a:lvl3pPr marL="914377" indent="0">
              <a:buNone/>
              <a:defRPr sz="3600" b="1" i="0">
                <a:latin typeface="Century Gothic"/>
                <a:cs typeface="Century Gothic"/>
              </a:defRPr>
            </a:lvl3pPr>
            <a:lvl4pPr marL="1371566" indent="0">
              <a:buNone/>
              <a:defRPr sz="3600" b="1" i="0">
                <a:latin typeface="Century Gothic"/>
                <a:cs typeface="Century Gothic"/>
              </a:defRPr>
            </a:lvl4pPr>
            <a:lvl5pPr marL="1828754" indent="0">
              <a:buNone/>
              <a:defRPr sz="3600" b="1" i="0">
                <a:latin typeface="Century Gothic"/>
                <a:cs typeface="Century Gothic"/>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DEEEA201-D8A4-AC4E-8152-515006980B1F}"/>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22958655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23539"/>
            <a:ext cx="10972800" cy="3960045"/>
          </a:xfrm>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0" y="1033244"/>
            <a:ext cx="10972800" cy="1143000"/>
          </a:xfrm>
          <a:prstGeom prst="rect">
            <a:avLst/>
          </a:prstGeom>
        </p:spPr>
        <p:txBody>
          <a:bodyPr anchor="b" anchorCtr="0"/>
          <a:lstStyle>
            <a:lvl1pPr>
              <a:defRPr sz="3600"/>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C51E13DE-DCCF-D646-898F-C896E894CB23}"/>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404235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5F09-477B-4B46-B245-9893A3C6F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CBE94-2185-4A68-8192-8F36717ACE6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89B35A0-9B45-4862-8DEF-5C2EF65274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2B551E-BA6F-4982-A60E-CF00ECB75D5B}"/>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6" name="Picture 5">
            <a:extLst>
              <a:ext uri="{FF2B5EF4-FFF2-40B4-BE49-F238E27FC236}">
                <a16:creationId xmlns:a16="http://schemas.microsoft.com/office/drawing/2014/main" id="{1BFBAEBD-1C8D-4C23-8FEE-A111E82AC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37348821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86003"/>
            <a:ext cx="522948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86003"/>
            <a:ext cx="53848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09600" y="1033244"/>
            <a:ext cx="10972800" cy="1143000"/>
          </a:xfrm>
          <a:prstGeom prst="rect">
            <a:avLst/>
          </a:prstGeom>
        </p:spPr>
        <p:txBody>
          <a:bodyPr anchor="b" anchorCtr="0"/>
          <a:lstStyle>
            <a:lvl1pPr>
              <a:defRPr sz="3600"/>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B295E58D-DC60-D340-87FB-F3D417BC7677}"/>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560560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609600" y="1033244"/>
            <a:ext cx="10972800" cy="1143000"/>
          </a:xfrm>
          <a:prstGeom prst="rect">
            <a:avLst/>
          </a:prstGeom>
        </p:spPr>
        <p:txBody>
          <a:bodyPr anchor="b" anchorCtr="0"/>
          <a:lstStyle>
            <a:lvl1pPr>
              <a:defRPr sz="3600"/>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9E0C289C-0AB7-2C41-846A-A6160EA502A9}"/>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2353411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7"/>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72"/>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936DE4D0-DF00-5043-9EC1-97BA5187EE10}"/>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1592106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TextBox 5">
            <a:extLst>
              <a:ext uri="{FF2B5EF4-FFF2-40B4-BE49-F238E27FC236}">
                <a16:creationId xmlns:a16="http://schemas.microsoft.com/office/drawing/2014/main" id="{73516A83-15FC-1A4F-B1F2-CA970D25654D}"/>
              </a:ext>
            </a:extLst>
          </p:cNvPr>
          <p:cNvSpPr txBox="1"/>
          <p:nvPr userDrawn="1"/>
        </p:nvSpPr>
        <p:spPr>
          <a:xfrm>
            <a:off x="237506" y="6388925"/>
            <a:ext cx="184731" cy="369332"/>
          </a:xfrm>
          <a:prstGeom prst="rect">
            <a:avLst/>
          </a:prstGeom>
          <a:noFill/>
        </p:spPr>
        <p:txBody>
          <a:bodyPr wrap="none" rtlCol="0">
            <a:spAutoFit/>
          </a:bodyPr>
          <a:lstStyle/>
          <a:p>
            <a:endParaRPr lang="en-US" dirty="0"/>
          </a:p>
        </p:txBody>
      </p:sp>
      <p:sp>
        <p:nvSpPr>
          <p:cNvPr id="11" name="Slide Number Placeholder 5">
            <a:extLst>
              <a:ext uri="{FF2B5EF4-FFF2-40B4-BE49-F238E27FC236}">
                <a16:creationId xmlns:a16="http://schemas.microsoft.com/office/drawing/2014/main" id="{38287451-BDDD-B348-9937-D6974E8492BB}"/>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3076215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a:prstGeom prst="rect">
            <a:avLst/>
          </a:prstGeom>
        </p:spPr>
        <p:txBody>
          <a:bodyPr/>
          <a:lstStyle>
            <a:lvl1pPr>
              <a:defRPr>
                <a:solidFill>
                  <a:schemeClr val="accent3">
                    <a:shade val="75000"/>
                  </a:schemeClr>
                </a:solidFill>
                <a:latin typeface="Arial" pitchFamily="34" charset="0"/>
                <a:cs typeface="Arial" pitchFamily="34" charset="0"/>
              </a:defRPr>
            </a:lvl1pPr>
          </a:lstStyle>
          <a:p>
            <a:r>
              <a:rPr kumimoji="0" lang="en-US"/>
              <a:t>Click to edit Master title style</a:t>
            </a:r>
          </a:p>
        </p:txBody>
      </p:sp>
      <p:sp>
        <p:nvSpPr>
          <p:cNvPr id="3" name="Slide Number Placeholder 5">
            <a:extLst>
              <a:ext uri="{FF2B5EF4-FFF2-40B4-BE49-F238E27FC236}">
                <a16:creationId xmlns:a16="http://schemas.microsoft.com/office/drawing/2014/main" id="{B146B9ED-07F6-2D44-87C0-38C864FCA30C}"/>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327018574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extBox 1"/>
          <p:cNvSpPr txBox="1"/>
          <p:nvPr userDrawn="1"/>
        </p:nvSpPr>
        <p:spPr>
          <a:xfrm>
            <a:off x="8075095" y="6546079"/>
            <a:ext cx="3659612" cy="230832"/>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900" baseline="0" dirty="0">
                <a:solidFill>
                  <a:schemeClr val="bg1"/>
                </a:solidFill>
                <a:latin typeface="Century Gothic"/>
              </a:rPr>
              <a:t>© 2013 Dental Quality Alliance</a:t>
            </a:r>
          </a:p>
        </p:txBody>
      </p:sp>
      <p:sp>
        <p:nvSpPr>
          <p:cNvPr id="3" name="Slide Number Placeholder 5">
            <a:extLst>
              <a:ext uri="{FF2B5EF4-FFF2-40B4-BE49-F238E27FC236}">
                <a16:creationId xmlns:a16="http://schemas.microsoft.com/office/drawing/2014/main" id="{6453D35E-CABB-374F-AF0B-0888FBC3D0CE}"/>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84423798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41"/>
          <p:cNvSpPr>
            <a:spLocks noGrp="1" noChangeArrowheads="1"/>
          </p:cNvSpPr>
          <p:nvPr>
            <p:ph type="ctrTitle" sz="quarter" hasCustomPrompt="1"/>
          </p:nvPr>
        </p:nvSpPr>
        <p:spPr>
          <a:xfrm>
            <a:off x="914400" y="3328416"/>
            <a:ext cx="10363200" cy="1014984"/>
          </a:xfrm>
          <a:prstGeom prst="rect">
            <a:avLst/>
          </a:prstGeom>
        </p:spPr>
        <p:txBody>
          <a:bodyPr/>
          <a:lstStyle>
            <a:lvl1pPr algn="ctr">
              <a:lnSpc>
                <a:spcPct val="100000"/>
              </a:lnSpc>
              <a:spcBef>
                <a:spcPts val="0"/>
              </a:spcBef>
              <a:defRPr sz="3000" b="1" cap="all" baseline="0">
                <a:solidFill>
                  <a:srgbClr val="00355F"/>
                </a:solidFill>
              </a:defRPr>
            </a:lvl1pPr>
          </a:lstStyle>
          <a:p>
            <a:r>
              <a:rPr lang="en-US" dirty="0"/>
              <a:t>Click to edit Master title style (Arial – bold CAPS- 30pt)</a:t>
            </a:r>
          </a:p>
        </p:txBody>
      </p:sp>
      <p:sp>
        <p:nvSpPr>
          <p:cNvPr id="14" name="Rectangle 42"/>
          <p:cNvSpPr>
            <a:spLocks noGrp="1" noChangeArrowheads="1"/>
          </p:cNvSpPr>
          <p:nvPr>
            <p:ph type="subTitle" sz="quarter" idx="1" hasCustomPrompt="1"/>
          </p:nvPr>
        </p:nvSpPr>
        <p:spPr>
          <a:xfrm>
            <a:off x="1828800" y="4343400"/>
            <a:ext cx="8534400" cy="466344"/>
          </a:xfrm>
          <a:prstGeom prst="rect">
            <a:avLst/>
          </a:prstGeom>
          <a:ln algn="ctr"/>
        </p:spPr>
        <p:txBody>
          <a:bodyPr/>
          <a:lstStyle>
            <a:lvl1pPr marL="0" indent="0" algn="ctr" defTabSz="995363">
              <a:lnSpc>
                <a:spcPct val="100000"/>
              </a:lnSpc>
              <a:spcBef>
                <a:spcPts val="0"/>
              </a:spcBef>
              <a:buFont typeface="Arial" pitchFamily="34" charset="0"/>
              <a:buNone/>
              <a:tabLst>
                <a:tab pos="7035800" algn="r"/>
              </a:tabLst>
              <a:defRPr sz="1500" b="0" cap="all" baseline="0">
                <a:solidFill>
                  <a:srgbClr val="00355F"/>
                </a:solidFill>
              </a:defRPr>
            </a:lvl1pPr>
            <a:lvl2pPr marL="0" indent="0">
              <a:lnSpc>
                <a:spcPct val="90000"/>
              </a:lnSpc>
              <a:spcBef>
                <a:spcPts val="0"/>
              </a:spcBef>
              <a:buFont typeface="Arial" pitchFamily="34" charset="0"/>
              <a:buNone/>
              <a:defRPr sz="2000" b="0">
                <a:solidFill>
                  <a:schemeClr val="bg1"/>
                </a:solidFill>
              </a:defRPr>
            </a:lvl2pPr>
            <a:lvl3pPr marL="0" indent="0">
              <a:lnSpc>
                <a:spcPct val="90000"/>
              </a:lnSpc>
              <a:spcBef>
                <a:spcPts val="0"/>
              </a:spcBef>
              <a:buNone/>
              <a:defRPr sz="2000" b="0">
                <a:solidFill>
                  <a:schemeClr val="bg1"/>
                </a:solidFill>
              </a:defRPr>
            </a:lvl3pPr>
            <a:lvl4pPr marL="0" indent="0">
              <a:lnSpc>
                <a:spcPct val="90000"/>
              </a:lnSpc>
              <a:spcBef>
                <a:spcPts val="0"/>
              </a:spcBef>
              <a:buNone/>
              <a:defRPr sz="2000" b="0">
                <a:solidFill>
                  <a:schemeClr val="bg1"/>
                </a:solidFill>
              </a:defRPr>
            </a:lvl4pPr>
            <a:lvl5pPr marL="0" indent="0">
              <a:lnSpc>
                <a:spcPct val="90000"/>
              </a:lnSpc>
              <a:spcBef>
                <a:spcPts val="0"/>
              </a:spcBef>
              <a:buNone/>
              <a:defRPr sz="2000" b="0">
                <a:solidFill>
                  <a:schemeClr val="bg1"/>
                </a:solidFill>
              </a:defRPr>
            </a:lvl5pPr>
            <a:lvl6pPr marL="0" indent="0">
              <a:lnSpc>
                <a:spcPct val="90000"/>
              </a:lnSpc>
              <a:spcBef>
                <a:spcPts val="0"/>
              </a:spcBef>
              <a:buNone/>
              <a:defRPr sz="2000" b="0">
                <a:solidFill>
                  <a:schemeClr val="bg1"/>
                </a:solidFill>
              </a:defRPr>
            </a:lvl6pPr>
            <a:lvl7pPr marL="0" indent="0">
              <a:lnSpc>
                <a:spcPct val="90000"/>
              </a:lnSpc>
              <a:spcBef>
                <a:spcPts val="0"/>
              </a:spcBef>
              <a:buNone/>
              <a:defRPr sz="2000" b="0">
                <a:solidFill>
                  <a:schemeClr val="bg1"/>
                </a:solidFill>
              </a:defRPr>
            </a:lvl7pPr>
            <a:lvl8pPr marL="0" indent="0">
              <a:lnSpc>
                <a:spcPct val="90000"/>
              </a:lnSpc>
              <a:spcBef>
                <a:spcPts val="0"/>
              </a:spcBef>
              <a:buNone/>
              <a:defRPr sz="2000" b="0">
                <a:solidFill>
                  <a:schemeClr val="bg1"/>
                </a:solidFill>
              </a:defRPr>
            </a:lvl8pPr>
            <a:lvl9pPr marL="0" indent="0">
              <a:lnSpc>
                <a:spcPct val="90000"/>
              </a:lnSpc>
              <a:spcBef>
                <a:spcPts val="0"/>
              </a:spcBef>
              <a:buNone/>
              <a:defRPr sz="2000" b="0">
                <a:solidFill>
                  <a:schemeClr val="bg1"/>
                </a:solidFill>
              </a:defRPr>
            </a:lvl9pPr>
          </a:lstStyle>
          <a:p>
            <a:r>
              <a:rPr lang="en-US" dirty="0"/>
              <a:t>Click to edit Master subtitle style (Arial CAPS – 15pt)</a:t>
            </a:r>
          </a:p>
        </p:txBody>
      </p:sp>
      <p:sp>
        <p:nvSpPr>
          <p:cNvPr id="15" name="Text Placeholder 29"/>
          <p:cNvSpPr>
            <a:spLocks noGrp="1"/>
          </p:cNvSpPr>
          <p:nvPr>
            <p:ph type="body" sz="quarter" idx="10" hasCustomPrompt="1"/>
          </p:nvPr>
        </p:nvSpPr>
        <p:spPr>
          <a:xfrm>
            <a:off x="3602736" y="4809744"/>
            <a:ext cx="4986528" cy="256032"/>
          </a:xfrm>
          <a:prstGeom prst="rect">
            <a:avLst/>
          </a:prstGeom>
          <a:noFill/>
        </p:spPr>
        <p:txBody>
          <a:bodyPr anchor="b"/>
          <a:lstStyle>
            <a:lvl1pPr marL="0" indent="0" algn="ctr">
              <a:lnSpc>
                <a:spcPct val="100000"/>
              </a:lnSpc>
              <a:spcBef>
                <a:spcPts val="0"/>
              </a:spcBef>
              <a:buFont typeface="Arial" pitchFamily="34" charset="0"/>
              <a:buNone/>
              <a:defRPr sz="1200" b="0">
                <a:solidFill>
                  <a:srgbClr val="969696"/>
                </a:solidFill>
              </a:defRPr>
            </a:lvl1pPr>
            <a:lvl2pPr marL="0" indent="0" algn="ctr">
              <a:lnSpc>
                <a:spcPct val="100000"/>
              </a:lnSpc>
              <a:spcBef>
                <a:spcPts val="0"/>
              </a:spcBef>
              <a:buFont typeface="Arial" pitchFamily="34" charset="0"/>
              <a:buNone/>
              <a:defRPr sz="1000" b="1">
                <a:solidFill>
                  <a:schemeClr val="bg2"/>
                </a:solidFill>
              </a:defRPr>
            </a:lvl2pPr>
            <a:lvl3pPr marL="0" indent="0" algn="ctr">
              <a:lnSpc>
                <a:spcPct val="100000"/>
              </a:lnSpc>
              <a:spcBef>
                <a:spcPts val="0"/>
              </a:spcBef>
              <a:buFont typeface="Arial" pitchFamily="34" charset="0"/>
              <a:buNone/>
              <a:defRPr sz="1000" b="1">
                <a:solidFill>
                  <a:schemeClr val="bg2"/>
                </a:solidFill>
              </a:defRPr>
            </a:lvl3pPr>
            <a:lvl4pPr marL="0" indent="0" algn="ctr">
              <a:lnSpc>
                <a:spcPct val="100000"/>
              </a:lnSpc>
              <a:spcBef>
                <a:spcPts val="0"/>
              </a:spcBef>
              <a:buFont typeface="Arial" pitchFamily="34" charset="0"/>
              <a:buNone/>
              <a:defRPr sz="1000" b="1">
                <a:solidFill>
                  <a:schemeClr val="bg2"/>
                </a:solidFill>
              </a:defRPr>
            </a:lvl4pPr>
            <a:lvl5pPr marL="0" indent="0" algn="ctr">
              <a:lnSpc>
                <a:spcPct val="100000"/>
              </a:lnSpc>
              <a:spcBef>
                <a:spcPts val="0"/>
              </a:spcBef>
              <a:buFont typeface="Arial" pitchFamily="34" charset="0"/>
              <a:buNone/>
              <a:defRPr sz="1000" b="1">
                <a:solidFill>
                  <a:schemeClr val="bg2"/>
                </a:solidFill>
              </a:defRPr>
            </a:lvl5pPr>
            <a:lvl6pPr marL="0" indent="0" algn="ctr">
              <a:lnSpc>
                <a:spcPct val="100000"/>
              </a:lnSpc>
              <a:spcBef>
                <a:spcPts val="0"/>
              </a:spcBef>
              <a:buNone/>
              <a:defRPr sz="1000" b="1">
                <a:solidFill>
                  <a:schemeClr val="bg2"/>
                </a:solidFill>
              </a:defRPr>
            </a:lvl6pPr>
            <a:lvl7pPr marL="0" indent="0" algn="ctr">
              <a:lnSpc>
                <a:spcPct val="100000"/>
              </a:lnSpc>
              <a:spcBef>
                <a:spcPts val="0"/>
              </a:spcBef>
              <a:buNone/>
              <a:defRPr sz="1000" b="1">
                <a:solidFill>
                  <a:schemeClr val="bg2"/>
                </a:solidFill>
              </a:defRPr>
            </a:lvl7pPr>
            <a:lvl8pPr marL="0" indent="0" algn="ctr">
              <a:lnSpc>
                <a:spcPct val="100000"/>
              </a:lnSpc>
              <a:spcBef>
                <a:spcPts val="0"/>
              </a:spcBef>
              <a:buNone/>
              <a:defRPr sz="1000" b="1">
                <a:solidFill>
                  <a:schemeClr val="bg2"/>
                </a:solidFill>
              </a:defRPr>
            </a:lvl8pPr>
            <a:lvl9pPr marL="0" indent="0" algn="ctr">
              <a:lnSpc>
                <a:spcPct val="100000"/>
              </a:lnSpc>
              <a:spcBef>
                <a:spcPts val="0"/>
              </a:spcBef>
              <a:buNone/>
              <a:defRPr sz="1000" b="1">
                <a:solidFill>
                  <a:schemeClr val="bg2"/>
                </a:solidFill>
              </a:defRPr>
            </a:lvl9pPr>
          </a:lstStyle>
          <a:p>
            <a:pPr lvl="0"/>
            <a:r>
              <a:rPr lang="en-US" dirty="0"/>
              <a:t>Click to edit Master text styles(Arial – 12pt)</a:t>
            </a:r>
          </a:p>
        </p:txBody>
      </p:sp>
    </p:spTree>
    <p:extLst>
      <p:ext uri="{BB962C8B-B14F-4D97-AF65-F5344CB8AC3E}">
        <p14:creationId xmlns:p14="http://schemas.microsoft.com/office/powerpoint/2010/main" val="2975314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OC Layout">
    <p:spTree>
      <p:nvGrpSpPr>
        <p:cNvPr id="1" name=""/>
        <p:cNvGrpSpPr/>
        <p:nvPr/>
      </p:nvGrpSpPr>
      <p:grpSpPr>
        <a:xfrm>
          <a:off x="0" y="0"/>
          <a:ext cx="0" cy="0"/>
          <a:chOff x="0" y="0"/>
          <a:chExt cx="0" cy="0"/>
        </a:xfrm>
      </p:grpSpPr>
      <p:pic>
        <p:nvPicPr>
          <p:cNvPr id="7" name="Picture 7" descr="PPT_TOC.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rot="5400000">
            <a:off x="2133601" y="2277005"/>
            <a:ext cx="1581150" cy="2116"/>
          </a:xfrm>
          <a:prstGeom prst="line">
            <a:avLst/>
          </a:prstGeom>
          <a:noFill/>
          <a:ln w="12700">
            <a:solidFill>
              <a:srgbClr val="91A8C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 name="Picture 13" descr="Logo PPTX - JK.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5534" y="1433513"/>
            <a:ext cx="2444751"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3169920" y="1487487"/>
            <a:ext cx="8778240" cy="524193"/>
          </a:xfrm>
          <a:prstGeom prst="rect">
            <a:avLst/>
          </a:prstGeom>
        </p:spPr>
        <p:txBody>
          <a:bodyPr/>
          <a:lstStyle>
            <a:lvl1pPr algn="l">
              <a:lnSpc>
                <a:spcPct val="85000"/>
              </a:lnSpc>
              <a:defRPr sz="3600" b="1" baseline="0">
                <a:solidFill>
                  <a:srgbClr val="00355F"/>
                </a:solidFill>
                <a:latin typeface="Arial" pitchFamily="34" charset="0"/>
                <a:cs typeface="Arial" pitchFamily="34" charset="0"/>
              </a:defRPr>
            </a:lvl1pPr>
          </a:lstStyle>
          <a:p>
            <a:r>
              <a:rPr lang="en-US" dirty="0"/>
              <a:t>ADD CONTENTS TITLE (ARIAL – BOLD – 36PT)</a:t>
            </a:r>
          </a:p>
        </p:txBody>
      </p:sp>
      <p:sp>
        <p:nvSpPr>
          <p:cNvPr id="11" name="Content Placeholder 2"/>
          <p:cNvSpPr>
            <a:spLocks noGrp="1"/>
          </p:cNvSpPr>
          <p:nvPr>
            <p:ph idx="1" hasCustomPrompt="1"/>
          </p:nvPr>
        </p:nvSpPr>
        <p:spPr>
          <a:xfrm>
            <a:off x="3352800" y="2193636"/>
            <a:ext cx="8595360" cy="3978564"/>
          </a:xfrm>
          <a:prstGeom prst="rect">
            <a:avLst/>
          </a:prstGeom>
        </p:spPr>
        <p:txBody>
          <a:bodyPr>
            <a:normAutofit/>
          </a:bodyPr>
          <a:lstStyle>
            <a:lvl1pPr marL="457200" indent="-457200">
              <a:lnSpc>
                <a:spcPct val="100000"/>
              </a:lnSpc>
              <a:spcBef>
                <a:spcPts val="480"/>
              </a:spcBef>
              <a:buFont typeface="+mj-lt"/>
              <a:buAutoNum type="romanUcPeriod"/>
              <a:tabLst>
                <a:tab pos="6400800" algn="l"/>
              </a:tabLst>
              <a:defRPr sz="1800" b="0">
                <a:solidFill>
                  <a:schemeClr val="accent1"/>
                </a:solidFill>
              </a:defRPr>
            </a:lvl1pPr>
            <a:lvl2pPr marL="800100" indent="-342900">
              <a:lnSpc>
                <a:spcPct val="100000"/>
              </a:lnSpc>
              <a:spcBef>
                <a:spcPts val="300"/>
              </a:spcBef>
              <a:buClr>
                <a:srgbClr val="4F8ABE"/>
              </a:buClr>
              <a:buFont typeface="Arial" pitchFamily="34" charset="0"/>
              <a:buChar char="●"/>
              <a:tabLst>
                <a:tab pos="6400800" algn="l"/>
              </a:tabLst>
              <a:defRPr sz="1600" b="0" baseline="0">
                <a:solidFill>
                  <a:srgbClr val="4F8ABE"/>
                </a:solidFill>
              </a:defRPr>
            </a:lvl2pPr>
            <a:lvl3pPr marL="1257300" indent="-342900" defTabSz="914400">
              <a:lnSpc>
                <a:spcPct val="100000"/>
              </a:lnSpc>
              <a:spcBef>
                <a:spcPts val="300"/>
              </a:spcBef>
              <a:buClr>
                <a:srgbClr val="4F8ABE"/>
              </a:buClr>
              <a:buSzPct val="100000"/>
              <a:buFont typeface="+mj-lt"/>
              <a:buAutoNum type="alphaLcPeriod"/>
              <a:tabLst>
                <a:tab pos="6400800" algn="l"/>
              </a:tabLst>
              <a:defRPr sz="1600" b="0" baseline="0">
                <a:solidFill>
                  <a:srgbClr val="4F8ABE"/>
                </a:solidFill>
              </a:defRPr>
            </a:lvl3pPr>
            <a:lvl4pPr marL="1257300" indent="-342900" defTabSz="914400">
              <a:lnSpc>
                <a:spcPct val="100000"/>
              </a:lnSpc>
              <a:spcBef>
                <a:spcPts val="300"/>
              </a:spcBef>
              <a:buClr>
                <a:srgbClr val="4F779C"/>
              </a:buClr>
              <a:buFont typeface="+mj-lt"/>
              <a:buAutoNum type="alphaLcPeriod"/>
              <a:tabLst>
                <a:tab pos="6400800" algn="l"/>
              </a:tabLst>
              <a:defRPr sz="1600">
                <a:solidFill>
                  <a:srgbClr val="4F8ABE"/>
                </a:solidFill>
              </a:defRPr>
            </a:lvl4pPr>
            <a:lvl5pPr marL="1257300" indent="-342900" defTabSz="914400">
              <a:lnSpc>
                <a:spcPct val="100000"/>
              </a:lnSpc>
              <a:spcBef>
                <a:spcPts val="300"/>
              </a:spcBef>
              <a:buClr>
                <a:srgbClr val="4F779C"/>
              </a:buClr>
              <a:buFont typeface="+mj-lt"/>
              <a:buAutoNum type="alphaLcPeriod"/>
              <a:tabLst>
                <a:tab pos="6400800" algn="l"/>
              </a:tabLst>
              <a:defRPr sz="1600">
                <a:solidFill>
                  <a:srgbClr val="4F8ABE"/>
                </a:solidFill>
              </a:defRPr>
            </a:lvl5pPr>
            <a:lvl6pPr marL="1257300" indent="-342900" defTabSz="914400">
              <a:lnSpc>
                <a:spcPct val="100000"/>
              </a:lnSpc>
              <a:spcBef>
                <a:spcPts val="300"/>
              </a:spcBef>
              <a:buClr>
                <a:srgbClr val="4F779C"/>
              </a:buClr>
              <a:buFont typeface="+mj-lt"/>
              <a:buAutoNum type="alphaLcPeriod"/>
              <a:defRPr sz="1600">
                <a:solidFill>
                  <a:srgbClr val="4F779C"/>
                </a:solidFill>
              </a:defRPr>
            </a:lvl6pPr>
            <a:lvl7pPr marL="1257300" indent="-342900" defTabSz="914400">
              <a:lnSpc>
                <a:spcPct val="100000"/>
              </a:lnSpc>
              <a:spcBef>
                <a:spcPts val="300"/>
              </a:spcBef>
              <a:buClr>
                <a:srgbClr val="4F779C"/>
              </a:buClr>
              <a:buFont typeface="+mj-lt"/>
              <a:buAutoNum type="alphaLcPeriod"/>
              <a:tabLst/>
              <a:defRPr sz="1600">
                <a:solidFill>
                  <a:srgbClr val="4F779C"/>
                </a:solidFill>
              </a:defRPr>
            </a:lvl7pPr>
            <a:lvl8pPr marL="1257300" indent="-342900" defTabSz="914400">
              <a:lnSpc>
                <a:spcPct val="100000"/>
              </a:lnSpc>
              <a:spcBef>
                <a:spcPts val="300"/>
              </a:spcBef>
              <a:buClr>
                <a:srgbClr val="4F779C"/>
              </a:buClr>
              <a:buSzPct val="100000"/>
              <a:buFont typeface="+mj-lt"/>
              <a:buAutoNum type="alphaLcPeriod"/>
              <a:defRPr sz="1600">
                <a:solidFill>
                  <a:srgbClr val="4F779C"/>
                </a:solidFill>
              </a:defRPr>
            </a:lvl8pPr>
            <a:lvl9pPr marL="1257300" indent="-342900" defTabSz="914400">
              <a:lnSpc>
                <a:spcPct val="100000"/>
              </a:lnSpc>
              <a:spcBef>
                <a:spcPts val="300"/>
              </a:spcBef>
              <a:buClr>
                <a:srgbClr val="4F779C"/>
              </a:buClr>
              <a:buSzPct val="100000"/>
              <a:buFont typeface="+mj-lt"/>
              <a:buAutoNum type="alphaLcPeriod"/>
              <a:defRPr sz="1600">
                <a:solidFill>
                  <a:srgbClr val="4F779C"/>
                </a:solidFill>
              </a:defRPr>
            </a:lvl9pPr>
          </a:lstStyle>
          <a:p>
            <a:pPr lvl="0"/>
            <a:r>
              <a:rPr lang="en-US" dirty="0"/>
              <a:t>Click to edit Master text styles (Arial – 18pt)</a:t>
            </a:r>
          </a:p>
          <a:p>
            <a:pPr lvl="1"/>
            <a:r>
              <a:rPr lang="en-US" dirty="0"/>
              <a:t>Second Level (Arial – 16pt)</a:t>
            </a:r>
          </a:p>
          <a:p>
            <a:pPr lvl="2"/>
            <a:r>
              <a:rPr lang="en-US" dirty="0"/>
              <a:t>Third Level</a:t>
            </a:r>
          </a:p>
        </p:txBody>
      </p:sp>
      <p:pic>
        <p:nvPicPr>
          <p:cNvPr id="12" name="Picture 8" descr="footer_countries.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35651" y="6518276"/>
            <a:ext cx="5844116"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591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7" descr="PPT_TOC.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rot="5400000">
            <a:off x="2133601" y="2277005"/>
            <a:ext cx="1581150" cy="2116"/>
          </a:xfrm>
          <a:prstGeom prst="line">
            <a:avLst/>
          </a:prstGeom>
          <a:noFill/>
          <a:ln w="12700">
            <a:solidFill>
              <a:srgbClr val="91A8C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 name="Picture 9" descr="footer_countries.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35651" y="6518276"/>
            <a:ext cx="5844116"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ogo PPTX - JK.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5534" y="1433513"/>
            <a:ext cx="2444751"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3169920" y="1490472"/>
            <a:ext cx="8778240" cy="1581912"/>
          </a:xfrm>
          <a:prstGeom prst="rect">
            <a:avLst/>
          </a:prstGeom>
        </p:spPr>
        <p:txBody>
          <a:bodyPr/>
          <a:lstStyle>
            <a:lvl1pPr algn="l">
              <a:lnSpc>
                <a:spcPct val="85000"/>
              </a:lnSpc>
              <a:defRPr sz="3600" b="1">
                <a:solidFill>
                  <a:schemeClr val="accent1"/>
                </a:solidFill>
                <a:latin typeface="Arial" pitchFamily="34" charset="0"/>
                <a:cs typeface="Arial" pitchFamily="34" charset="0"/>
              </a:defRPr>
            </a:lvl1pPr>
          </a:lstStyle>
          <a:p>
            <a:r>
              <a:rPr lang="en-US" dirty="0"/>
              <a:t>CLICK TO EDIT SECTION HEADER (ARIAL – BOLD 36PT)</a:t>
            </a:r>
          </a:p>
        </p:txBody>
      </p:sp>
    </p:spTree>
    <p:extLst>
      <p:ext uri="{BB962C8B-B14F-4D97-AF65-F5344CB8AC3E}">
        <p14:creationId xmlns:p14="http://schemas.microsoft.com/office/powerpoint/2010/main" val="3711049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ull Page Widt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 (Arial-Bold CAPS-18pt)</a:t>
            </a:r>
          </a:p>
        </p:txBody>
      </p:sp>
      <p:sp>
        <p:nvSpPr>
          <p:cNvPr id="3" name="Content Placeholder 2"/>
          <p:cNvSpPr>
            <a:spLocks noGrp="1"/>
          </p:cNvSpPr>
          <p:nvPr>
            <p:ph idx="1" hasCustomPrompt="1"/>
          </p:nvPr>
        </p:nvSpPr>
        <p:spPr>
          <a:xfrm>
            <a:off x="926592" y="813816"/>
            <a:ext cx="10582656" cy="5394960"/>
          </a:xfrm>
        </p:spPr>
        <p:txBody>
          <a:bodyPr>
            <a:noAutofit/>
          </a:bodyPr>
          <a:lstStyle>
            <a:lvl1pPr>
              <a:defRPr/>
            </a:lvl1pPr>
            <a:lvl2pPr>
              <a:defRPr baseline="0"/>
            </a:lvl2pPr>
            <a:lvl3pPr marL="182563" indent="-182563" algn="l">
              <a:buSzPct val="100000"/>
              <a:buFont typeface="Arial" pitchFamily="34" charset="0"/>
              <a:buChar char="●"/>
              <a:defRPr/>
            </a:lvl3pPr>
            <a:lvl5pPr marL="682625" indent="-228600">
              <a:buFont typeface="Wingdings" charset="2"/>
              <a:buChar char="§"/>
              <a:defRPr/>
            </a:lvl5pPr>
            <a:lvl6pPr marL="914400" indent="-228600">
              <a:buFont typeface="Courier New"/>
              <a:buChar char="o"/>
              <a:defRPr/>
            </a:lvl6pPr>
            <a:lvl7pPr marL="1143000">
              <a:defRPr/>
            </a:lvl7pPr>
            <a:lvl8pPr marL="1371600">
              <a:defRPr/>
            </a:lvl8pPr>
            <a:lvl9pPr marL="1371600" indent="0">
              <a:buNone/>
              <a:defRPr/>
            </a:lvl9pPr>
          </a:lstStyle>
          <a:p>
            <a:pPr lvl="0"/>
            <a:r>
              <a:rPr lang="en-US" dirty="0"/>
              <a:t>Click to edit Master text styles (Arial – Bold – 14pt)</a:t>
            </a:r>
          </a:p>
          <a:p>
            <a:pPr lvl="1"/>
            <a:r>
              <a:rPr lang="en-US" dirty="0"/>
              <a:t>Second level (Arial – 14pt)</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5"/>
            <a:endParaRPr lang="en-US" dirty="0"/>
          </a:p>
        </p:txBody>
      </p:sp>
      <p:sp>
        <p:nvSpPr>
          <p:cNvPr id="4" name="Rectangle 28"/>
          <p:cNvSpPr>
            <a:spLocks noGrp="1" noChangeArrowheads="1"/>
          </p:cNvSpPr>
          <p:nvPr>
            <p:ph type="sldNum" sz="quarter" idx="10"/>
          </p:nvPr>
        </p:nvSpPr>
        <p:spPr>
          <a:ln/>
        </p:spPr>
        <p:txBody>
          <a:bodyPr/>
          <a:lstStyle>
            <a:lvl1pPr>
              <a:defRPr/>
            </a:lvl1pPr>
          </a:lstStyle>
          <a:p>
            <a:fld id="{B6ACF238-D859-AE4F-A042-E80C29882F85}" type="slidenum">
              <a:rPr lang="en-US" smtClean="0"/>
              <a:pPr/>
              <a:t>‹#›</a:t>
            </a:fld>
            <a:endParaRPr lang="en-US" dirty="0"/>
          </a:p>
        </p:txBody>
      </p:sp>
    </p:spTree>
    <p:extLst>
      <p:ext uri="{BB962C8B-B14F-4D97-AF65-F5344CB8AC3E}">
        <p14:creationId xmlns:p14="http://schemas.microsoft.com/office/powerpoint/2010/main" val="53771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D6799-7114-4162-A01E-286371548A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908994E-4F08-45CC-A108-737DAC686F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F269281-8F8B-4323-8064-3B43954E3651}"/>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5" name="Picture 4">
            <a:extLst>
              <a:ext uri="{FF2B5EF4-FFF2-40B4-BE49-F238E27FC236}">
                <a16:creationId xmlns:a16="http://schemas.microsoft.com/office/drawing/2014/main" id="{CE8FD906-4B5C-4387-A910-A6C7A008F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19260097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(Arial-Bold CAPS-18pt)</a:t>
            </a:r>
          </a:p>
        </p:txBody>
      </p:sp>
      <p:sp>
        <p:nvSpPr>
          <p:cNvPr id="3" name="Slide Number Placeholder 2"/>
          <p:cNvSpPr>
            <a:spLocks noGrp="1"/>
          </p:cNvSpPr>
          <p:nvPr>
            <p:ph type="sldNum" sz="quarter" idx="10"/>
          </p:nvPr>
        </p:nvSpPr>
        <p:spPr/>
        <p:txBody>
          <a:bodyPr/>
          <a:lstStyle/>
          <a:p>
            <a:fld id="{7E8CB353-775A-D747-A04E-C3A6CC3FC0A5}" type="slidenum">
              <a:rPr lang="en-US" smtClean="0"/>
              <a:pPr/>
              <a:t>‹#›</a:t>
            </a:fld>
            <a:endParaRPr lang="en-US" dirty="0"/>
          </a:p>
        </p:txBody>
      </p:sp>
      <p:sp>
        <p:nvSpPr>
          <p:cNvPr id="7" name="Title 1"/>
          <p:cNvSpPr txBox="1">
            <a:spLocks/>
          </p:cNvSpPr>
          <p:nvPr/>
        </p:nvSpPr>
        <p:spPr bwMode="auto">
          <a:xfrm>
            <a:off x="772584" y="3309938"/>
            <a:ext cx="10886016"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b="1" cap="all">
                <a:solidFill>
                  <a:srgbClr val="00355F"/>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b="1">
                <a:solidFill>
                  <a:srgbClr val="00355F"/>
                </a:solidFill>
                <a:latin typeface="Arial" charset="0"/>
                <a:ea typeface="ＭＳ Ｐゴシック" charset="-128"/>
                <a:cs typeface="Arial" charset="0"/>
              </a:defRPr>
            </a:lvl2pPr>
            <a:lvl3pPr algn="l" rtl="0" eaLnBrk="1" fontAlgn="base" hangingPunct="1">
              <a:spcBef>
                <a:spcPct val="0"/>
              </a:spcBef>
              <a:spcAft>
                <a:spcPct val="0"/>
              </a:spcAft>
              <a:defRPr b="1">
                <a:solidFill>
                  <a:srgbClr val="00355F"/>
                </a:solidFill>
                <a:latin typeface="Arial" charset="0"/>
                <a:ea typeface="ＭＳ Ｐゴシック" charset="-128"/>
                <a:cs typeface="Arial" charset="0"/>
              </a:defRPr>
            </a:lvl3pPr>
            <a:lvl4pPr algn="l" rtl="0" eaLnBrk="1" fontAlgn="base" hangingPunct="1">
              <a:spcBef>
                <a:spcPct val="0"/>
              </a:spcBef>
              <a:spcAft>
                <a:spcPct val="0"/>
              </a:spcAft>
              <a:defRPr b="1">
                <a:solidFill>
                  <a:srgbClr val="00355F"/>
                </a:solidFill>
                <a:latin typeface="Arial" charset="0"/>
                <a:ea typeface="ＭＳ Ｐゴシック" charset="-128"/>
                <a:cs typeface="Arial" charset="0"/>
              </a:defRPr>
            </a:lvl4pPr>
            <a:lvl5pPr algn="l" rtl="0" eaLnBrk="1" fontAlgn="base" hangingPunct="1">
              <a:spcBef>
                <a:spcPct val="0"/>
              </a:spcBef>
              <a:spcAft>
                <a:spcPct val="0"/>
              </a:spcAft>
              <a:defRPr b="1">
                <a:solidFill>
                  <a:srgbClr val="00355F"/>
                </a:solidFill>
                <a:latin typeface="Arial" charset="0"/>
                <a:ea typeface="ＭＳ Ｐゴシック" charset="-128"/>
                <a:cs typeface="Arial" charset="0"/>
              </a:defRPr>
            </a:lvl5pPr>
            <a:lvl6pPr marL="457200" algn="l" rtl="0" eaLnBrk="1" fontAlgn="base" hangingPunct="1">
              <a:lnSpc>
                <a:spcPct val="85000"/>
              </a:lnSpc>
              <a:spcBef>
                <a:spcPct val="0"/>
              </a:spcBef>
              <a:spcAft>
                <a:spcPct val="0"/>
              </a:spcAft>
              <a:defRPr sz="2400">
                <a:solidFill>
                  <a:srgbClr val="002569"/>
                </a:solidFill>
                <a:latin typeface="Arial" charset="0"/>
              </a:defRPr>
            </a:lvl6pPr>
            <a:lvl7pPr marL="914400" algn="l" rtl="0" eaLnBrk="1" fontAlgn="base" hangingPunct="1">
              <a:lnSpc>
                <a:spcPct val="85000"/>
              </a:lnSpc>
              <a:spcBef>
                <a:spcPct val="0"/>
              </a:spcBef>
              <a:spcAft>
                <a:spcPct val="0"/>
              </a:spcAft>
              <a:defRPr sz="2400">
                <a:solidFill>
                  <a:srgbClr val="002569"/>
                </a:solidFill>
                <a:latin typeface="Arial" charset="0"/>
              </a:defRPr>
            </a:lvl7pPr>
            <a:lvl8pPr marL="1371600" algn="l" rtl="0" eaLnBrk="1" fontAlgn="base" hangingPunct="1">
              <a:lnSpc>
                <a:spcPct val="85000"/>
              </a:lnSpc>
              <a:spcBef>
                <a:spcPct val="0"/>
              </a:spcBef>
              <a:spcAft>
                <a:spcPct val="0"/>
              </a:spcAft>
              <a:defRPr sz="2400">
                <a:solidFill>
                  <a:srgbClr val="002569"/>
                </a:solidFill>
                <a:latin typeface="Arial" charset="0"/>
              </a:defRPr>
            </a:lvl8pPr>
            <a:lvl9pPr marL="1828800" algn="l" rtl="0" eaLnBrk="1" fontAlgn="base" hangingPunct="1">
              <a:lnSpc>
                <a:spcPct val="85000"/>
              </a:lnSpc>
              <a:spcBef>
                <a:spcPct val="0"/>
              </a:spcBef>
              <a:spcAft>
                <a:spcPct val="0"/>
              </a:spcAft>
              <a:defRPr sz="2400">
                <a:solidFill>
                  <a:srgbClr val="002569"/>
                </a:solidFill>
                <a:latin typeface="Arial" charset="0"/>
              </a:defRPr>
            </a:lvl9pPr>
          </a:lstStyle>
          <a:p>
            <a:r>
              <a:rPr lang="en-US" sz="1800" dirty="0"/>
              <a:t>Click to edit Master title style </a:t>
            </a:r>
          </a:p>
        </p:txBody>
      </p:sp>
      <p:sp>
        <p:nvSpPr>
          <p:cNvPr id="8" name="Content Placeholder 2"/>
          <p:cNvSpPr>
            <a:spLocks noGrp="1"/>
          </p:cNvSpPr>
          <p:nvPr>
            <p:ph idx="1" hasCustomPrompt="1"/>
          </p:nvPr>
        </p:nvSpPr>
        <p:spPr>
          <a:xfrm>
            <a:off x="926592" y="746266"/>
            <a:ext cx="10582656" cy="2401558"/>
          </a:xfrm>
        </p:spPr>
        <p:txBody>
          <a:bodyPr/>
          <a:lstStyle>
            <a:lvl1pPr>
              <a:defRPr/>
            </a:lvl1pPr>
            <a:lvl2pPr>
              <a:defRPr baseline="0"/>
            </a:lvl2pPr>
            <a:lvl3pPr marL="182563" indent="-182563">
              <a:buSzPct val="100000"/>
              <a:buFont typeface="Arial" pitchFamily="34" charset="0"/>
              <a:buChar char="●"/>
              <a:defRPr/>
            </a:lvl3pPr>
            <a:lvl5pPr>
              <a:defRPr/>
            </a:lvl5pPr>
            <a:lvl6pPr marL="914400" indent="-171450">
              <a:buFont typeface="Courier New"/>
              <a:buChar char="o"/>
              <a:defRPr baseline="0"/>
            </a:lvl6pPr>
            <a:lvl7pPr marL="914400" indent="0">
              <a:buNone/>
              <a:defRPr/>
            </a:lvl7pPr>
            <a:lvl8pPr marL="1371600">
              <a:defRPr/>
            </a:lvl8pPr>
            <a:lvl9pPr marL="1600200">
              <a:defRPr/>
            </a:lvl9pPr>
          </a:lstStyle>
          <a:p>
            <a:pPr lvl="0"/>
            <a:r>
              <a:rPr lang="en-US" dirty="0"/>
              <a:t>Click to edit Master text styles (Arial – Bold – 14pt)</a:t>
            </a:r>
          </a:p>
          <a:p>
            <a:pPr lvl="1"/>
            <a:r>
              <a:rPr lang="en-US" dirty="0"/>
              <a:t>Second level (Arial – 14pt)</a:t>
            </a:r>
          </a:p>
          <a:p>
            <a:pPr lvl="2"/>
            <a:r>
              <a:rPr lang="en-US" dirty="0"/>
              <a:t>Third level</a:t>
            </a:r>
          </a:p>
          <a:p>
            <a:pPr lvl="3"/>
            <a:r>
              <a:rPr lang="en-US" dirty="0"/>
              <a:t>Fourth level</a:t>
            </a:r>
          </a:p>
          <a:p>
            <a:pPr lvl="4"/>
            <a:r>
              <a:rPr lang="en-US" dirty="0"/>
              <a:t>Fifth level</a:t>
            </a:r>
          </a:p>
          <a:p>
            <a:pPr lvl="5"/>
            <a:r>
              <a:rPr lang="en-US" dirty="0"/>
              <a:t>Sixth level</a:t>
            </a:r>
          </a:p>
          <a:p>
            <a:pPr lvl="6"/>
            <a:endParaRPr lang="en-US" dirty="0"/>
          </a:p>
        </p:txBody>
      </p:sp>
      <p:sp>
        <p:nvSpPr>
          <p:cNvPr id="9" name="Content Placeholder 2"/>
          <p:cNvSpPr>
            <a:spLocks noGrp="1"/>
          </p:cNvSpPr>
          <p:nvPr>
            <p:ph idx="11"/>
          </p:nvPr>
        </p:nvSpPr>
        <p:spPr>
          <a:xfrm>
            <a:off x="931623" y="3776291"/>
            <a:ext cx="10582656" cy="2401558"/>
          </a:xfrm>
        </p:spPr>
        <p:txBody>
          <a:bodyPr/>
          <a:lstStyle>
            <a:lvl1pPr>
              <a:defRPr/>
            </a:lvl1pPr>
            <a:lvl2pPr>
              <a:defRPr baseline="0"/>
            </a:lvl2pPr>
            <a:lvl3pPr marL="182563" indent="-182563">
              <a:buSzPct val="100000"/>
              <a:buFont typeface="Arial" pitchFamily="34" charset="0"/>
              <a:buChar char="●"/>
              <a:defRPr/>
            </a:lvl3pPr>
            <a:lvl5pPr>
              <a:defRPr/>
            </a:lvl5pPr>
            <a:lvl6pPr marL="914400">
              <a:defRPr/>
            </a:lvl6pPr>
            <a:lvl7pPr marL="1143000">
              <a:defRPr/>
            </a:lvl7pPr>
            <a:lvl8pPr marL="1371600">
              <a:defRPr/>
            </a:lvl8pPr>
            <a:lvl9pPr marL="16002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txBox="1">
            <a:spLocks/>
          </p:cNvSpPr>
          <p:nvPr userDrawn="1"/>
        </p:nvSpPr>
        <p:spPr bwMode="auto">
          <a:xfrm>
            <a:off x="772584" y="3309938"/>
            <a:ext cx="10886016"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b="1" cap="all">
                <a:solidFill>
                  <a:srgbClr val="00355F"/>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b="1">
                <a:solidFill>
                  <a:srgbClr val="00355F"/>
                </a:solidFill>
                <a:latin typeface="Arial" charset="0"/>
                <a:ea typeface="ＭＳ Ｐゴシック" charset="-128"/>
                <a:cs typeface="Arial" charset="0"/>
              </a:defRPr>
            </a:lvl2pPr>
            <a:lvl3pPr algn="l" rtl="0" eaLnBrk="1" fontAlgn="base" hangingPunct="1">
              <a:spcBef>
                <a:spcPct val="0"/>
              </a:spcBef>
              <a:spcAft>
                <a:spcPct val="0"/>
              </a:spcAft>
              <a:defRPr b="1">
                <a:solidFill>
                  <a:srgbClr val="00355F"/>
                </a:solidFill>
                <a:latin typeface="Arial" charset="0"/>
                <a:ea typeface="ＭＳ Ｐゴシック" charset="-128"/>
                <a:cs typeface="Arial" charset="0"/>
              </a:defRPr>
            </a:lvl3pPr>
            <a:lvl4pPr algn="l" rtl="0" eaLnBrk="1" fontAlgn="base" hangingPunct="1">
              <a:spcBef>
                <a:spcPct val="0"/>
              </a:spcBef>
              <a:spcAft>
                <a:spcPct val="0"/>
              </a:spcAft>
              <a:defRPr b="1">
                <a:solidFill>
                  <a:srgbClr val="00355F"/>
                </a:solidFill>
                <a:latin typeface="Arial" charset="0"/>
                <a:ea typeface="ＭＳ Ｐゴシック" charset="-128"/>
                <a:cs typeface="Arial" charset="0"/>
              </a:defRPr>
            </a:lvl4pPr>
            <a:lvl5pPr algn="l" rtl="0" eaLnBrk="1" fontAlgn="base" hangingPunct="1">
              <a:spcBef>
                <a:spcPct val="0"/>
              </a:spcBef>
              <a:spcAft>
                <a:spcPct val="0"/>
              </a:spcAft>
              <a:defRPr b="1">
                <a:solidFill>
                  <a:srgbClr val="00355F"/>
                </a:solidFill>
                <a:latin typeface="Arial" charset="0"/>
                <a:ea typeface="ＭＳ Ｐゴシック" charset="-128"/>
                <a:cs typeface="Arial" charset="0"/>
              </a:defRPr>
            </a:lvl5pPr>
            <a:lvl6pPr marL="457200" algn="l" rtl="0" eaLnBrk="1" fontAlgn="base" hangingPunct="1">
              <a:lnSpc>
                <a:spcPct val="85000"/>
              </a:lnSpc>
              <a:spcBef>
                <a:spcPct val="0"/>
              </a:spcBef>
              <a:spcAft>
                <a:spcPct val="0"/>
              </a:spcAft>
              <a:defRPr sz="2400">
                <a:solidFill>
                  <a:srgbClr val="002569"/>
                </a:solidFill>
                <a:latin typeface="Arial" charset="0"/>
              </a:defRPr>
            </a:lvl6pPr>
            <a:lvl7pPr marL="914400" algn="l" rtl="0" eaLnBrk="1" fontAlgn="base" hangingPunct="1">
              <a:lnSpc>
                <a:spcPct val="85000"/>
              </a:lnSpc>
              <a:spcBef>
                <a:spcPct val="0"/>
              </a:spcBef>
              <a:spcAft>
                <a:spcPct val="0"/>
              </a:spcAft>
              <a:defRPr sz="2400">
                <a:solidFill>
                  <a:srgbClr val="002569"/>
                </a:solidFill>
                <a:latin typeface="Arial" charset="0"/>
              </a:defRPr>
            </a:lvl7pPr>
            <a:lvl8pPr marL="1371600" algn="l" rtl="0" eaLnBrk="1" fontAlgn="base" hangingPunct="1">
              <a:lnSpc>
                <a:spcPct val="85000"/>
              </a:lnSpc>
              <a:spcBef>
                <a:spcPct val="0"/>
              </a:spcBef>
              <a:spcAft>
                <a:spcPct val="0"/>
              </a:spcAft>
              <a:defRPr sz="2400">
                <a:solidFill>
                  <a:srgbClr val="002569"/>
                </a:solidFill>
                <a:latin typeface="Arial" charset="0"/>
              </a:defRPr>
            </a:lvl8pPr>
            <a:lvl9pPr marL="1828800" algn="l" rtl="0" eaLnBrk="1" fontAlgn="base" hangingPunct="1">
              <a:lnSpc>
                <a:spcPct val="85000"/>
              </a:lnSpc>
              <a:spcBef>
                <a:spcPct val="0"/>
              </a:spcBef>
              <a:spcAft>
                <a:spcPct val="0"/>
              </a:spcAft>
              <a:defRPr sz="2400">
                <a:solidFill>
                  <a:srgbClr val="002569"/>
                </a:solidFill>
                <a:latin typeface="Arial" charset="0"/>
              </a:defRPr>
            </a:lvl9pPr>
          </a:lstStyle>
          <a:p>
            <a:r>
              <a:rPr lang="en-US" sz="1800" dirty="0"/>
              <a:t>Click to edit Master title style </a:t>
            </a:r>
          </a:p>
        </p:txBody>
      </p:sp>
    </p:spTree>
    <p:extLst>
      <p:ext uri="{BB962C8B-B14F-4D97-AF65-F5344CB8AC3E}">
        <p14:creationId xmlns:p14="http://schemas.microsoft.com/office/powerpoint/2010/main" val="324682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With Key Message">
    <p:spTree>
      <p:nvGrpSpPr>
        <p:cNvPr id="1" name=""/>
        <p:cNvGrpSpPr/>
        <p:nvPr/>
      </p:nvGrpSpPr>
      <p:grpSpPr>
        <a:xfrm>
          <a:off x="0" y="0"/>
          <a:ext cx="0" cy="0"/>
          <a:chOff x="0" y="0"/>
          <a:chExt cx="0" cy="0"/>
        </a:xfrm>
      </p:grpSpPr>
      <p:pic>
        <p:nvPicPr>
          <p:cNvPr id="5" name="Picture 7" descr="line_logo copy.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3318" y="635728"/>
            <a:ext cx="11296649"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Click to add title (Arial-Bold CAPS-18pt)</a:t>
            </a:r>
          </a:p>
        </p:txBody>
      </p:sp>
      <p:sp>
        <p:nvSpPr>
          <p:cNvPr id="3" name="Content Placeholder 2"/>
          <p:cNvSpPr>
            <a:spLocks noGrp="1"/>
          </p:cNvSpPr>
          <p:nvPr>
            <p:ph idx="1" hasCustomPrompt="1"/>
          </p:nvPr>
        </p:nvSpPr>
        <p:spPr>
          <a:xfrm>
            <a:off x="926592" y="1200728"/>
            <a:ext cx="10582656" cy="5008049"/>
          </a:xfrm>
        </p:spPr>
        <p:txBody>
          <a:bodyPr/>
          <a:lstStyle>
            <a:lvl1pPr>
              <a:defRPr sz="1400" baseline="0"/>
            </a:lvl1pPr>
            <a:lvl2pPr>
              <a:defRPr sz="1400"/>
            </a:lvl2pPr>
            <a:lvl3pPr marL="182563" indent="-182563">
              <a:buSzPct val="100000"/>
              <a:buFont typeface="Arial" pitchFamily="34" charset="0"/>
              <a:buChar char="●"/>
              <a:defRPr sz="1400"/>
            </a:lvl3pPr>
            <a:lvl4pPr>
              <a:defRPr sz="1400"/>
            </a:lvl4pPr>
            <a:lvl5pPr>
              <a:defRPr sz="1400"/>
            </a:lvl5pPr>
            <a:lvl6pPr marL="914400">
              <a:defRPr/>
            </a:lvl6pPr>
            <a:lvl7pPr marL="1143000">
              <a:defRPr/>
            </a:lvl7pPr>
            <a:lvl8pPr marL="1371600">
              <a:defRPr/>
            </a:lvl8pPr>
            <a:lvl9pPr marL="1600200">
              <a:defRPr/>
            </a:lvl9pPr>
          </a:lstStyle>
          <a:p>
            <a:pPr lvl="0"/>
            <a:r>
              <a:rPr lang="en-US" dirty="0"/>
              <a:t>Click to edit Master text styles (Arial – Bold – 14pt)</a:t>
            </a:r>
          </a:p>
          <a:p>
            <a:pPr lvl="1"/>
            <a:r>
              <a:rPr lang="en-US" dirty="0"/>
              <a:t>Second level (Arial – 14pt)</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hasCustomPrompt="1"/>
          </p:nvPr>
        </p:nvSpPr>
        <p:spPr>
          <a:xfrm>
            <a:off x="926592" y="623455"/>
            <a:ext cx="10472928" cy="419977"/>
          </a:xfrm>
        </p:spPr>
        <p:txBody>
          <a:bodyPr anchor="b"/>
          <a:lstStyle>
            <a:lvl1pPr marL="0" indent="0">
              <a:lnSpc>
                <a:spcPct val="100000"/>
              </a:lnSpc>
              <a:spcBef>
                <a:spcPts val="0"/>
              </a:spcBef>
              <a:buFont typeface="Arial" pitchFamily="34" charset="0"/>
              <a:buNone/>
              <a:defRPr sz="1400" b="0" i="1" baseline="0">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1 or 2 line key message (Arial – Italic – 14pt)</a:t>
            </a:r>
          </a:p>
        </p:txBody>
      </p:sp>
      <p:sp>
        <p:nvSpPr>
          <p:cNvPr id="6" name="Rectangle 28"/>
          <p:cNvSpPr>
            <a:spLocks noGrp="1" noChangeArrowheads="1"/>
          </p:cNvSpPr>
          <p:nvPr>
            <p:ph type="sldNum" sz="quarter" idx="12"/>
          </p:nvPr>
        </p:nvSpPr>
        <p:spPr/>
        <p:txBody>
          <a:bodyPr/>
          <a:lstStyle>
            <a:lvl1pPr>
              <a:defRPr/>
            </a:lvl1pPr>
          </a:lstStyle>
          <a:p>
            <a:fld id="{A930C742-6C61-5348-BEF5-BDEF5D8A8A53}" type="slidenum">
              <a:rPr lang="en-US" smtClean="0"/>
              <a:pPr/>
              <a:t>‹#›</a:t>
            </a:fld>
            <a:endParaRPr lang="en-US" dirty="0"/>
          </a:p>
        </p:txBody>
      </p:sp>
    </p:spTree>
    <p:extLst>
      <p:ext uri="{BB962C8B-B14F-4D97-AF65-F5344CB8AC3E}">
        <p14:creationId xmlns:p14="http://schemas.microsoft.com/office/powerpoint/2010/main" val="1854223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line 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 (Arial-Bold CAPS-18pt)</a:t>
            </a:r>
          </a:p>
        </p:txBody>
      </p:sp>
      <p:sp>
        <p:nvSpPr>
          <p:cNvPr id="3" name="Content Placeholder 2"/>
          <p:cNvSpPr>
            <a:spLocks noGrp="1"/>
          </p:cNvSpPr>
          <p:nvPr>
            <p:ph idx="1" hasCustomPrompt="1"/>
          </p:nvPr>
        </p:nvSpPr>
        <p:spPr>
          <a:xfrm>
            <a:off x="926592" y="1408546"/>
            <a:ext cx="10582656" cy="4800231"/>
          </a:xfrm>
        </p:spPr>
        <p:txBody>
          <a:bodyPr/>
          <a:lstStyle>
            <a:lvl1pPr>
              <a:defRPr baseline="0"/>
            </a:lvl1pPr>
            <a:lvl2pPr>
              <a:defRPr/>
            </a:lvl2pPr>
            <a:lvl3pPr marL="182563" indent="-182563">
              <a:buSzPct val="100000"/>
              <a:buFont typeface="Arial" pitchFamily="34" charset="0"/>
              <a:buChar char="●"/>
              <a:defRPr/>
            </a:lvl3pPr>
            <a:lvl5pPr>
              <a:defRPr/>
            </a:lvl5pPr>
            <a:lvl6pPr marL="914400">
              <a:defRPr/>
            </a:lvl6pPr>
            <a:lvl7pPr marL="1143000">
              <a:defRPr/>
            </a:lvl7pPr>
            <a:lvl8pPr marL="1371600">
              <a:defRPr/>
            </a:lvl8pPr>
            <a:lvl9pPr marL="1600200">
              <a:defRPr/>
            </a:lvl9pPr>
          </a:lstStyle>
          <a:p>
            <a:pPr lvl="0"/>
            <a:r>
              <a:rPr lang="en-US" dirty="0"/>
              <a:t>Click to edit Master text styles (Arial – Bold – 14pt)</a:t>
            </a:r>
          </a:p>
          <a:p>
            <a:pPr lvl="1"/>
            <a:r>
              <a:rPr lang="en-US" dirty="0"/>
              <a:t>Second level (Arial – 14pt)</a:t>
            </a:r>
          </a:p>
          <a:p>
            <a:pPr lvl="2"/>
            <a:r>
              <a:rPr lang="en-US" dirty="0"/>
              <a:t>Third level</a:t>
            </a:r>
          </a:p>
          <a:p>
            <a:pPr lvl="3"/>
            <a:r>
              <a:rPr lang="en-US" dirty="0"/>
              <a:t>Fourth level</a:t>
            </a:r>
          </a:p>
          <a:p>
            <a:pPr lvl="4"/>
            <a:r>
              <a:rPr lang="en-US" dirty="0"/>
              <a:t>Fifth level</a:t>
            </a:r>
          </a:p>
        </p:txBody>
      </p:sp>
      <p:sp>
        <p:nvSpPr>
          <p:cNvPr id="6" name="Rectangle 28"/>
          <p:cNvSpPr>
            <a:spLocks noGrp="1" noChangeArrowheads="1"/>
          </p:cNvSpPr>
          <p:nvPr>
            <p:ph type="sldNum" sz="quarter" idx="12"/>
          </p:nvPr>
        </p:nvSpPr>
        <p:spPr/>
        <p:txBody>
          <a:bodyPr/>
          <a:lstStyle>
            <a:lvl1pPr>
              <a:defRPr/>
            </a:lvl1pPr>
          </a:lstStyle>
          <a:p>
            <a:fld id="{A930C742-6C61-5348-BEF5-BDEF5D8A8A53}" type="slidenum">
              <a:rPr lang="en-US" smtClean="0"/>
              <a:pPr/>
              <a:t>‹#›</a:t>
            </a:fld>
            <a:endParaRPr lang="en-US" dirty="0"/>
          </a:p>
        </p:txBody>
      </p:sp>
      <p:pic>
        <p:nvPicPr>
          <p:cNvPr id="10" name="Picture 9" descr="line_logo copy.png"/>
          <p:cNvPicPr>
            <a:picLocks noChangeAspect="1"/>
          </p:cNvPicPr>
          <p:nvPr/>
        </p:nvPicPr>
        <p:blipFill>
          <a:blip r:embed="rId2" cstate="print"/>
          <a:stretch>
            <a:fillRect/>
          </a:stretch>
        </p:blipFill>
        <p:spPr>
          <a:xfrm>
            <a:off x="712462" y="785805"/>
            <a:ext cx="11296985" cy="499831"/>
          </a:xfrm>
          <a:prstGeom prst="rect">
            <a:avLst/>
          </a:prstGeom>
        </p:spPr>
      </p:pic>
      <p:sp>
        <p:nvSpPr>
          <p:cNvPr id="11" name="Text Placeholder 8"/>
          <p:cNvSpPr>
            <a:spLocks noGrp="1"/>
          </p:cNvSpPr>
          <p:nvPr>
            <p:ph type="body" sz="quarter" idx="11" hasCustomPrompt="1"/>
          </p:nvPr>
        </p:nvSpPr>
        <p:spPr>
          <a:xfrm>
            <a:off x="926592" y="554571"/>
            <a:ext cx="10472928" cy="603504"/>
          </a:xfrm>
        </p:spPr>
        <p:txBody>
          <a:bodyPr anchor="b"/>
          <a:lstStyle>
            <a:lvl1pPr marL="0" indent="0">
              <a:lnSpc>
                <a:spcPct val="100000"/>
              </a:lnSpc>
              <a:spcBef>
                <a:spcPts val="0"/>
              </a:spcBef>
              <a:spcAft>
                <a:spcPts val="0"/>
              </a:spcAft>
              <a:buFont typeface="Arial" pitchFamily="34" charset="0"/>
              <a:buNone/>
              <a:defRPr sz="1400" b="0" i="1">
                <a:solidFill>
                  <a:srgbClr val="00355F"/>
                </a:solidFill>
              </a:defRPr>
            </a:lvl1pPr>
            <a:lvl2pPr marL="0" indent="0">
              <a:lnSpc>
                <a:spcPct val="100000"/>
              </a:lnSpc>
              <a:spcBef>
                <a:spcPts val="0"/>
              </a:spcBef>
              <a:spcAft>
                <a:spcPts val="0"/>
              </a:spcAft>
              <a:buFont typeface="Arial" pitchFamily="34" charset="0"/>
              <a:buNone/>
              <a:defRPr sz="1400" b="0" i="1">
                <a:solidFill>
                  <a:srgbClr val="00355F"/>
                </a:solidFill>
              </a:defRPr>
            </a:lvl2pPr>
            <a:lvl3pPr marL="0" indent="0">
              <a:lnSpc>
                <a:spcPct val="100000"/>
              </a:lnSpc>
              <a:spcBef>
                <a:spcPts val="0"/>
              </a:spcBef>
              <a:spcAft>
                <a:spcPts val="0"/>
              </a:spcAft>
              <a:buFont typeface="Arial" pitchFamily="34" charset="0"/>
              <a:buNone/>
              <a:defRPr sz="1400" b="0" i="1">
                <a:solidFill>
                  <a:srgbClr val="00355F"/>
                </a:solidFill>
              </a:defRPr>
            </a:lvl3pPr>
            <a:lvl4pPr marL="0" indent="0">
              <a:lnSpc>
                <a:spcPct val="100000"/>
              </a:lnSpc>
              <a:spcBef>
                <a:spcPts val="0"/>
              </a:spcBef>
              <a:spcAft>
                <a:spcPts val="0"/>
              </a:spcAft>
              <a:buFont typeface="Arial" pitchFamily="34" charset="0"/>
              <a:buNone/>
              <a:defRPr sz="1400" b="0" i="1">
                <a:solidFill>
                  <a:srgbClr val="00355F"/>
                </a:solidFill>
              </a:defRPr>
            </a:lvl4pPr>
            <a:lvl5pPr marL="0" indent="0">
              <a:lnSpc>
                <a:spcPct val="100000"/>
              </a:lnSpc>
              <a:spcBef>
                <a:spcPts val="0"/>
              </a:spcBef>
              <a:spcAft>
                <a:spcPts val="0"/>
              </a:spcAft>
              <a:buFont typeface="Arial" pitchFamily="34" charset="0"/>
              <a:buNone/>
              <a:defRPr sz="1400" b="0" i="1">
                <a:solidFill>
                  <a:srgbClr val="00355F"/>
                </a:solidFill>
              </a:defRPr>
            </a:lvl5pPr>
            <a:lvl6pPr marL="0" indent="0">
              <a:lnSpc>
                <a:spcPct val="100000"/>
              </a:lnSpc>
              <a:spcBef>
                <a:spcPts val="0"/>
              </a:spcBef>
              <a:spcAft>
                <a:spcPts val="0"/>
              </a:spcAft>
              <a:buNone/>
              <a:defRPr sz="1400" b="0" i="1">
                <a:solidFill>
                  <a:srgbClr val="00355F"/>
                </a:solidFill>
              </a:defRPr>
            </a:lvl6pPr>
            <a:lvl7pPr marL="0" indent="0">
              <a:lnSpc>
                <a:spcPct val="100000"/>
              </a:lnSpc>
              <a:spcBef>
                <a:spcPts val="0"/>
              </a:spcBef>
              <a:spcAft>
                <a:spcPts val="0"/>
              </a:spcAft>
              <a:buNone/>
              <a:defRPr sz="1400" b="0" i="1">
                <a:solidFill>
                  <a:srgbClr val="00355F"/>
                </a:solidFill>
              </a:defRPr>
            </a:lvl7pPr>
            <a:lvl8pPr marL="0" indent="0">
              <a:lnSpc>
                <a:spcPct val="100000"/>
              </a:lnSpc>
              <a:spcBef>
                <a:spcPts val="0"/>
              </a:spcBef>
              <a:spcAft>
                <a:spcPts val="0"/>
              </a:spcAft>
              <a:buNone/>
              <a:defRPr sz="1400" b="0" i="1">
                <a:solidFill>
                  <a:srgbClr val="00355F"/>
                </a:solidFill>
              </a:defRPr>
            </a:lvl8pPr>
            <a:lvl9pPr marL="0" indent="0">
              <a:lnSpc>
                <a:spcPct val="100000"/>
              </a:lnSpc>
              <a:spcBef>
                <a:spcPts val="0"/>
              </a:spcBef>
              <a:spcAft>
                <a:spcPts val="0"/>
              </a:spcAft>
              <a:buNone/>
              <a:defRPr sz="1400" b="0" i="1">
                <a:solidFill>
                  <a:srgbClr val="00355F"/>
                </a:solidFill>
              </a:defRPr>
            </a:lvl9pPr>
          </a:lstStyle>
          <a:p>
            <a:pPr lvl="0"/>
            <a:r>
              <a:rPr lang="en-US" dirty="0"/>
              <a:t>Click to edit 3 line key message (Arial-Italic-14pt)</a:t>
            </a:r>
          </a:p>
        </p:txBody>
      </p:sp>
    </p:spTree>
    <p:extLst>
      <p:ext uri="{BB962C8B-B14F-4D97-AF65-F5344CB8AC3E}">
        <p14:creationId xmlns:p14="http://schemas.microsoft.com/office/powerpoint/2010/main" val="40160101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 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 (Arial-Bold CAPS-18pt)</a:t>
            </a:r>
          </a:p>
        </p:txBody>
      </p:sp>
      <p:sp>
        <p:nvSpPr>
          <p:cNvPr id="6" name="Rectangle 28"/>
          <p:cNvSpPr>
            <a:spLocks noGrp="1" noChangeArrowheads="1"/>
          </p:cNvSpPr>
          <p:nvPr>
            <p:ph type="sldNum" sz="quarter" idx="12"/>
          </p:nvPr>
        </p:nvSpPr>
        <p:spPr/>
        <p:txBody>
          <a:bodyPr/>
          <a:lstStyle>
            <a:lvl1pPr>
              <a:defRPr/>
            </a:lvl1pPr>
          </a:lstStyle>
          <a:p>
            <a:fld id="{A930C742-6C61-5348-BEF5-BDEF5D8A8A53}" type="slidenum">
              <a:rPr lang="en-US" smtClean="0"/>
              <a:pPr/>
              <a:t>‹#›</a:t>
            </a:fld>
            <a:endParaRPr lang="en-US" dirty="0"/>
          </a:p>
        </p:txBody>
      </p:sp>
      <p:sp>
        <p:nvSpPr>
          <p:cNvPr id="11" name="Content Placeholder 2"/>
          <p:cNvSpPr>
            <a:spLocks noGrp="1"/>
          </p:cNvSpPr>
          <p:nvPr>
            <p:ph idx="15" hasCustomPrompt="1"/>
          </p:nvPr>
        </p:nvSpPr>
        <p:spPr>
          <a:xfrm>
            <a:off x="924755" y="1200727"/>
            <a:ext cx="10582656" cy="2095706"/>
          </a:xfrm>
        </p:spPr>
        <p:txBody>
          <a:bodyPr/>
          <a:lstStyle>
            <a:lvl1pPr>
              <a:defRPr baseline="0"/>
            </a:lvl1pPr>
            <a:lvl2pPr>
              <a:defRPr/>
            </a:lvl2pPr>
            <a:lvl3pPr marL="182563" indent="-182563">
              <a:buSzPct val="100000"/>
              <a:buFont typeface="Arial" pitchFamily="34" charset="0"/>
              <a:buChar char="●"/>
              <a:defRPr/>
            </a:lvl3pPr>
            <a:lvl5pPr>
              <a:defRPr/>
            </a:lvl5pPr>
            <a:lvl6pPr marL="914400">
              <a:defRPr/>
            </a:lvl6pPr>
            <a:lvl7pPr marL="1143000">
              <a:defRPr/>
            </a:lvl7pPr>
            <a:lvl8pPr marL="1371600">
              <a:defRPr/>
            </a:lvl8pPr>
            <a:lvl9pPr marL="1600200">
              <a:defRPr/>
            </a:lvl9pPr>
          </a:lstStyle>
          <a:p>
            <a:pPr lvl="0"/>
            <a:r>
              <a:rPr lang="en-US" dirty="0"/>
              <a:t>Click to edit Master text styles (Arial – Bold – 14pt)</a:t>
            </a:r>
          </a:p>
          <a:p>
            <a:pPr lvl="1"/>
            <a:r>
              <a:rPr lang="en-US" dirty="0"/>
              <a:t>Second level (Arial – 14pt)</a:t>
            </a:r>
          </a:p>
          <a:p>
            <a:pPr lvl="2"/>
            <a:r>
              <a:rPr lang="en-US" dirty="0"/>
              <a:t>Third level</a:t>
            </a:r>
          </a:p>
          <a:p>
            <a:pPr lvl="3"/>
            <a:r>
              <a:rPr lang="en-US" dirty="0"/>
              <a:t>Fourth level</a:t>
            </a:r>
          </a:p>
          <a:p>
            <a:pPr lvl="4"/>
            <a:r>
              <a:rPr lang="en-US" dirty="0"/>
              <a:t>Fifth level</a:t>
            </a:r>
          </a:p>
        </p:txBody>
      </p:sp>
      <p:pic>
        <p:nvPicPr>
          <p:cNvPr id="10" name="Picture 7" descr="line_logo copy.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318" y="635728"/>
            <a:ext cx="11296649"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8"/>
          <p:cNvSpPr>
            <a:spLocks noGrp="1"/>
          </p:cNvSpPr>
          <p:nvPr>
            <p:ph type="body" sz="quarter" idx="11" hasCustomPrompt="1"/>
          </p:nvPr>
        </p:nvSpPr>
        <p:spPr>
          <a:xfrm>
            <a:off x="926592" y="623455"/>
            <a:ext cx="10472928" cy="419977"/>
          </a:xfrm>
        </p:spPr>
        <p:txBody>
          <a:bodyPr anchor="b"/>
          <a:lstStyle>
            <a:lvl1pPr marL="0" indent="0">
              <a:lnSpc>
                <a:spcPct val="100000"/>
              </a:lnSpc>
              <a:spcBef>
                <a:spcPts val="0"/>
              </a:spcBef>
              <a:buFont typeface="Arial" pitchFamily="34" charset="0"/>
              <a:buNone/>
              <a:defRPr sz="1400" b="0" i="1" baseline="0">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1 or 2 line key message (Arial – Italic – 14pt)</a:t>
            </a:r>
          </a:p>
        </p:txBody>
      </p:sp>
      <p:pic>
        <p:nvPicPr>
          <p:cNvPr id="16" name="Picture 7" descr="line_logo copy.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610" y="3489764"/>
            <a:ext cx="11296649"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8"/>
          <p:cNvSpPr>
            <a:spLocks noGrp="1"/>
          </p:cNvSpPr>
          <p:nvPr>
            <p:ph type="body" sz="quarter" idx="18" hasCustomPrompt="1"/>
          </p:nvPr>
        </p:nvSpPr>
        <p:spPr>
          <a:xfrm>
            <a:off x="898884" y="3477491"/>
            <a:ext cx="10472928" cy="419977"/>
          </a:xfrm>
        </p:spPr>
        <p:txBody>
          <a:bodyPr anchor="b"/>
          <a:lstStyle>
            <a:lvl1pPr marL="0" indent="0">
              <a:lnSpc>
                <a:spcPct val="100000"/>
              </a:lnSpc>
              <a:spcBef>
                <a:spcPts val="0"/>
              </a:spcBef>
              <a:buFont typeface="Arial" pitchFamily="34" charset="0"/>
              <a:buNone/>
              <a:defRPr sz="1400" b="0" i="1" baseline="0">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1 or 2 line key message (Arial – Italic – 14pt)</a:t>
            </a:r>
          </a:p>
        </p:txBody>
      </p:sp>
      <p:sp>
        <p:nvSpPr>
          <p:cNvPr id="18" name="Content Placeholder 2"/>
          <p:cNvSpPr>
            <a:spLocks noGrp="1"/>
          </p:cNvSpPr>
          <p:nvPr>
            <p:ph idx="19" hasCustomPrompt="1"/>
          </p:nvPr>
        </p:nvSpPr>
        <p:spPr>
          <a:xfrm>
            <a:off x="927833" y="4112490"/>
            <a:ext cx="10582656" cy="2095706"/>
          </a:xfrm>
        </p:spPr>
        <p:txBody>
          <a:bodyPr/>
          <a:lstStyle>
            <a:lvl1pPr>
              <a:defRPr baseline="0"/>
            </a:lvl1pPr>
            <a:lvl2pPr>
              <a:defRPr/>
            </a:lvl2pPr>
            <a:lvl3pPr marL="182563" indent="-182563">
              <a:buSzPct val="100000"/>
              <a:buFont typeface="Arial" pitchFamily="34" charset="0"/>
              <a:buChar char="●"/>
              <a:defRPr/>
            </a:lvl3pPr>
            <a:lvl5pPr>
              <a:defRPr/>
            </a:lvl5pPr>
            <a:lvl6pPr marL="914400">
              <a:defRPr/>
            </a:lvl6pPr>
            <a:lvl7pPr marL="1143000">
              <a:defRPr/>
            </a:lvl7pPr>
            <a:lvl8pPr marL="1371600">
              <a:defRPr/>
            </a:lvl8pPr>
            <a:lvl9pPr marL="1600200">
              <a:defRPr/>
            </a:lvl9pPr>
          </a:lstStyle>
          <a:p>
            <a:pPr lvl="0"/>
            <a:r>
              <a:rPr lang="en-US" dirty="0"/>
              <a:t>Click to edit Master text styles (Arial – Bold – 14pt)</a:t>
            </a:r>
          </a:p>
          <a:p>
            <a:pPr lvl="1"/>
            <a:r>
              <a:rPr lang="en-US" dirty="0"/>
              <a:t>Second level (Arial – 14pt)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742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Report Let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p>
            <a:r>
              <a:rPr lang="en-US" dirty="0"/>
              <a:t>CLICK TO ADD TITLE (ARIAL-BOLD CAPS-18PT)</a:t>
            </a:r>
          </a:p>
        </p:txBody>
      </p:sp>
      <p:sp>
        <p:nvSpPr>
          <p:cNvPr id="3" name="Slide Number Placeholder 2"/>
          <p:cNvSpPr>
            <a:spLocks noGrp="1"/>
          </p:cNvSpPr>
          <p:nvPr>
            <p:ph type="sldNum" sz="quarter" idx="10"/>
          </p:nvPr>
        </p:nvSpPr>
        <p:spPr/>
        <p:txBody>
          <a:bodyPr/>
          <a:lstStyle/>
          <a:p>
            <a:fld id="{94D7B0FB-2024-4D4F-98E4-71A6CA95803B}" type="slidenum">
              <a:rPr lang="en-US" smtClean="0"/>
              <a:pPr/>
              <a:t>‹#›</a:t>
            </a:fld>
            <a:endParaRPr lang="en-US" dirty="0"/>
          </a:p>
        </p:txBody>
      </p:sp>
      <p:sp>
        <p:nvSpPr>
          <p:cNvPr id="5" name="Text Placeholder 4"/>
          <p:cNvSpPr>
            <a:spLocks noGrp="1"/>
          </p:cNvSpPr>
          <p:nvPr>
            <p:ph type="body" sz="quarter" idx="11"/>
          </p:nvPr>
        </p:nvSpPr>
        <p:spPr>
          <a:xfrm>
            <a:off x="1270000" y="1959048"/>
            <a:ext cx="10244667" cy="4251252"/>
          </a:xfrm>
        </p:spPr>
        <p:txBody>
          <a:bodyPr numCol="2" spcCol="457200">
            <a:normAutofit/>
          </a:bodyPr>
          <a:lstStyle>
            <a:lvl1pPr marL="0" indent="0" algn="just">
              <a:spcAft>
                <a:spcPts val="600"/>
              </a:spcAft>
              <a:buFont typeface="Arial" pitchFamily="34" charset="0"/>
              <a:buNone/>
              <a:defRPr sz="1200" b="0" i="0" u="none">
                <a:solidFill>
                  <a:schemeClr val="tx1"/>
                </a:solidFill>
              </a:defRPr>
            </a:lvl1pPr>
            <a:lvl2pPr marL="0" indent="0" algn="just">
              <a:spcAft>
                <a:spcPts val="600"/>
              </a:spcAft>
              <a:buFont typeface="Arial" pitchFamily="34" charset="0"/>
              <a:buNone/>
              <a:defRPr sz="1200" b="0" i="0" u="none">
                <a:solidFill>
                  <a:schemeClr val="tx1"/>
                </a:solidFill>
              </a:defRPr>
            </a:lvl2pPr>
            <a:lvl3pPr marL="0" indent="0" algn="just">
              <a:spcAft>
                <a:spcPts val="600"/>
              </a:spcAft>
              <a:buFont typeface="Arial" pitchFamily="34" charset="0"/>
              <a:buNone/>
              <a:defRPr sz="1200" b="0" i="0" u="none">
                <a:solidFill>
                  <a:schemeClr val="tx1"/>
                </a:solidFill>
              </a:defRPr>
            </a:lvl3pPr>
            <a:lvl4pPr marL="0" indent="0" algn="just">
              <a:spcAft>
                <a:spcPts val="600"/>
              </a:spcAft>
              <a:buFont typeface="Arial" pitchFamily="34" charset="0"/>
              <a:buNone/>
              <a:defRPr sz="1200" b="0" i="0" u="none">
                <a:solidFill>
                  <a:schemeClr val="tx1"/>
                </a:solidFill>
              </a:defRPr>
            </a:lvl4pPr>
            <a:lvl5pPr marL="0" indent="0" algn="just">
              <a:spcAft>
                <a:spcPts val="600"/>
              </a:spcAft>
              <a:buFont typeface="Arial" pitchFamily="34" charset="0"/>
              <a:buNone/>
              <a:defRPr sz="1200" b="0" i="0" u="none" baseline="0">
                <a:solidFill>
                  <a:schemeClr val="tx1"/>
                </a:solidFill>
              </a:defRPr>
            </a:lvl5pPr>
            <a:lvl6pPr marL="0" indent="0" algn="just">
              <a:spcAft>
                <a:spcPts val="600"/>
              </a:spcAft>
              <a:buFont typeface="Arial" pitchFamily="34" charset="0"/>
              <a:buNone/>
              <a:defRPr sz="1000" b="0" i="0" u="none">
                <a:solidFill>
                  <a:schemeClr val="tx1"/>
                </a:solidFill>
              </a:defRPr>
            </a:lvl6pPr>
            <a:lvl7pPr marL="0" indent="0" algn="just">
              <a:spcAft>
                <a:spcPts val="600"/>
              </a:spcAft>
              <a:buNone/>
              <a:defRPr sz="1000" b="0" i="0" u="none">
                <a:solidFill>
                  <a:schemeClr val="tx1"/>
                </a:solidFill>
              </a:defRPr>
            </a:lvl7pPr>
            <a:lvl8pPr marL="0" indent="0" algn="just">
              <a:spcAft>
                <a:spcPts val="600"/>
              </a:spcAft>
              <a:buNone/>
              <a:defRPr sz="1000" b="0" i="0" u="none">
                <a:solidFill>
                  <a:schemeClr val="tx1"/>
                </a:solidFill>
              </a:defRPr>
            </a:lvl8pPr>
            <a:lvl9pPr marL="0" indent="0" algn="just">
              <a:spcAft>
                <a:spcPts val="600"/>
              </a:spcAft>
              <a:buNone/>
              <a:defRPr sz="1000" b="0" i="0" u="none">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2" hasCustomPrompt="1"/>
          </p:nvPr>
        </p:nvSpPr>
        <p:spPr>
          <a:xfrm>
            <a:off x="927890" y="914401"/>
            <a:ext cx="4954519" cy="625333"/>
          </a:xfrm>
        </p:spPr>
        <p:txBody>
          <a:bodyPr numCol="1" spcCol="0">
            <a:normAutofit/>
          </a:bodyPr>
          <a:lstStyle>
            <a:lvl1pPr marL="0" indent="0">
              <a:spcAft>
                <a:spcPts val="0"/>
              </a:spcAft>
              <a:buFont typeface="Arial" pitchFamily="34" charset="0"/>
              <a:buNone/>
              <a:defRPr sz="1200" b="0" i="0" u="none">
                <a:solidFill>
                  <a:schemeClr val="tx1"/>
                </a:solidFill>
              </a:defRPr>
            </a:lvl1pPr>
            <a:lvl2pPr marL="0" indent="0">
              <a:spcAft>
                <a:spcPts val="0"/>
              </a:spcAft>
              <a:buFont typeface="Arial" pitchFamily="34" charset="0"/>
              <a:buNone/>
              <a:defRPr sz="1000" b="0" i="0" u="none">
                <a:solidFill>
                  <a:schemeClr val="tx1"/>
                </a:solidFill>
              </a:defRPr>
            </a:lvl2pPr>
            <a:lvl3pPr marL="0" indent="0">
              <a:spcAft>
                <a:spcPts val="0"/>
              </a:spcAft>
              <a:buFont typeface="Arial" pitchFamily="34" charset="0"/>
              <a:buNone/>
              <a:defRPr sz="1000" b="0" i="0" u="none">
                <a:solidFill>
                  <a:schemeClr val="tx1"/>
                </a:solidFill>
              </a:defRPr>
            </a:lvl3pPr>
            <a:lvl4pPr marL="0" indent="0">
              <a:spcAft>
                <a:spcPts val="0"/>
              </a:spcAft>
              <a:buFont typeface="Arial" pitchFamily="34" charset="0"/>
              <a:buNone/>
              <a:defRPr sz="1000" b="0" i="0" u="none">
                <a:solidFill>
                  <a:schemeClr val="tx1"/>
                </a:solidFill>
              </a:defRPr>
            </a:lvl4pPr>
            <a:lvl5pPr marL="0" indent="0">
              <a:spcAft>
                <a:spcPts val="0"/>
              </a:spcAft>
              <a:buFont typeface="Arial" pitchFamily="34" charset="0"/>
              <a:buNone/>
              <a:defRPr sz="1000" b="0" i="0" u="none" baseline="0">
                <a:solidFill>
                  <a:schemeClr val="tx1"/>
                </a:solidFill>
              </a:defRPr>
            </a:lvl5pPr>
            <a:lvl6pPr marL="0" indent="0">
              <a:spcAft>
                <a:spcPts val="0"/>
              </a:spcAft>
              <a:buFont typeface="Arial" pitchFamily="34" charset="0"/>
              <a:buNone/>
              <a:defRPr sz="1000" b="0" i="0" u="none">
                <a:solidFill>
                  <a:schemeClr val="tx1"/>
                </a:solidFill>
              </a:defRPr>
            </a:lvl6pPr>
            <a:lvl7pPr marL="0" indent="0">
              <a:spcAft>
                <a:spcPts val="0"/>
              </a:spcAft>
              <a:buNone/>
              <a:defRPr sz="1000" b="0" i="0" u="none">
                <a:solidFill>
                  <a:schemeClr val="tx1"/>
                </a:solidFill>
              </a:defRPr>
            </a:lvl7pPr>
            <a:lvl8pPr marL="0" indent="0">
              <a:spcAft>
                <a:spcPts val="0"/>
              </a:spcAft>
              <a:buNone/>
              <a:defRPr sz="1000" b="0" i="0" u="none">
                <a:solidFill>
                  <a:schemeClr val="tx1"/>
                </a:solidFill>
              </a:defRPr>
            </a:lvl8pPr>
            <a:lvl9pPr marL="0" indent="0">
              <a:spcAft>
                <a:spcPts val="0"/>
              </a:spcAft>
              <a:buNone/>
              <a:defRPr sz="1000" b="0" i="0" u="none">
                <a:solidFill>
                  <a:schemeClr val="tx1"/>
                </a:solidFill>
              </a:defRPr>
            </a:lvl9pPr>
          </a:lstStyle>
          <a:p>
            <a:pPr lvl="0"/>
            <a:r>
              <a:rPr lang="en-US" dirty="0"/>
              <a:t>Add Addressee information here (Arial-12pt)</a:t>
            </a:r>
          </a:p>
        </p:txBody>
      </p:sp>
      <p:sp>
        <p:nvSpPr>
          <p:cNvPr id="10" name="Text Placeholder 4"/>
          <p:cNvSpPr>
            <a:spLocks noGrp="1"/>
          </p:cNvSpPr>
          <p:nvPr>
            <p:ph type="body" sz="quarter" idx="13" hasCustomPrompt="1"/>
          </p:nvPr>
        </p:nvSpPr>
        <p:spPr>
          <a:xfrm>
            <a:off x="927889" y="1707050"/>
            <a:ext cx="4954520" cy="230832"/>
          </a:xfrm>
        </p:spPr>
        <p:txBody>
          <a:bodyPr numCol="2" spcCol="457200">
            <a:noAutofit/>
          </a:bodyPr>
          <a:lstStyle>
            <a:lvl1pPr marL="0" indent="0">
              <a:spcAft>
                <a:spcPts val="600"/>
              </a:spcAft>
              <a:buFont typeface="Arial" pitchFamily="34" charset="0"/>
              <a:buNone/>
              <a:defRPr sz="1000" b="0" i="0" u="none">
                <a:solidFill>
                  <a:schemeClr val="tx1"/>
                </a:solidFill>
              </a:defRPr>
            </a:lvl1pPr>
            <a:lvl2pPr marL="0" indent="0">
              <a:spcAft>
                <a:spcPts val="600"/>
              </a:spcAft>
              <a:buFont typeface="Arial" pitchFamily="34" charset="0"/>
              <a:buNone/>
              <a:defRPr sz="1000" b="0" i="0" u="none">
                <a:solidFill>
                  <a:schemeClr val="tx1"/>
                </a:solidFill>
              </a:defRPr>
            </a:lvl2pPr>
            <a:lvl3pPr marL="0" indent="0">
              <a:spcAft>
                <a:spcPts val="600"/>
              </a:spcAft>
              <a:buFont typeface="Arial" pitchFamily="34" charset="0"/>
              <a:buNone/>
              <a:defRPr sz="1000" b="0" i="0" u="none">
                <a:solidFill>
                  <a:schemeClr val="tx1"/>
                </a:solidFill>
              </a:defRPr>
            </a:lvl3pPr>
            <a:lvl4pPr marL="0" indent="0">
              <a:spcAft>
                <a:spcPts val="600"/>
              </a:spcAft>
              <a:buFont typeface="Arial" pitchFamily="34" charset="0"/>
              <a:buNone/>
              <a:defRPr sz="1000" b="0" i="0" u="none">
                <a:solidFill>
                  <a:schemeClr val="tx1"/>
                </a:solidFill>
              </a:defRPr>
            </a:lvl4pPr>
            <a:lvl5pPr marL="0" indent="0">
              <a:spcAft>
                <a:spcPts val="600"/>
              </a:spcAft>
              <a:buFont typeface="Arial" pitchFamily="34" charset="0"/>
              <a:buNone/>
              <a:defRPr sz="1000" b="0" i="0" u="none" baseline="0">
                <a:solidFill>
                  <a:schemeClr val="tx1"/>
                </a:solidFill>
              </a:defRPr>
            </a:lvl5pPr>
            <a:lvl6pPr marL="0" indent="0">
              <a:spcAft>
                <a:spcPts val="600"/>
              </a:spcAft>
              <a:buFont typeface="Arial" pitchFamily="34" charset="0"/>
              <a:buNone/>
              <a:defRPr sz="1000" b="0" i="0" u="none">
                <a:solidFill>
                  <a:schemeClr val="tx1"/>
                </a:solidFill>
              </a:defRPr>
            </a:lvl6pPr>
            <a:lvl7pPr marL="0" indent="0">
              <a:spcAft>
                <a:spcPts val="600"/>
              </a:spcAft>
              <a:buNone/>
              <a:defRPr sz="1000" b="0" i="0" u="none">
                <a:solidFill>
                  <a:schemeClr val="tx1"/>
                </a:solidFill>
              </a:defRPr>
            </a:lvl7pPr>
            <a:lvl8pPr marL="0" indent="0">
              <a:spcAft>
                <a:spcPts val="600"/>
              </a:spcAft>
              <a:buNone/>
              <a:defRPr sz="1000" b="0" i="0" u="none">
                <a:solidFill>
                  <a:schemeClr val="tx1"/>
                </a:solidFill>
              </a:defRPr>
            </a:lvl8pPr>
            <a:lvl9pPr marL="0" indent="0">
              <a:spcAft>
                <a:spcPts val="600"/>
              </a:spcAft>
              <a:buNone/>
              <a:defRPr sz="1000" b="0" i="0" u="none">
                <a:solidFill>
                  <a:schemeClr val="tx1"/>
                </a:solidFill>
              </a:defRPr>
            </a:lvl9pPr>
          </a:lstStyle>
          <a:p>
            <a:pPr lvl="0"/>
            <a:r>
              <a:rPr lang="en-US" dirty="0"/>
              <a:t>Dear XXXX,</a:t>
            </a:r>
          </a:p>
        </p:txBody>
      </p:sp>
    </p:spTree>
    <p:extLst>
      <p:ext uri="{BB962C8B-B14F-4D97-AF65-F5344CB8AC3E}">
        <p14:creationId xmlns:p14="http://schemas.microsoft.com/office/powerpoint/2010/main" val="15365892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efinition of Ter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solidFill>
                  <a:schemeClr val="accent1"/>
                </a:solidFill>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a:t>
            </a:fld>
            <a:endParaRPr lang="en-US" dirty="0"/>
          </a:p>
        </p:txBody>
      </p:sp>
      <p:sp>
        <p:nvSpPr>
          <p:cNvPr id="9" name="Table Placeholder 8"/>
          <p:cNvSpPr>
            <a:spLocks noGrp="1"/>
          </p:cNvSpPr>
          <p:nvPr>
            <p:ph type="tbl" sz="quarter" idx="12" hasCustomPrompt="1"/>
          </p:nvPr>
        </p:nvSpPr>
        <p:spPr>
          <a:xfrm>
            <a:off x="931333" y="1088136"/>
            <a:ext cx="10583335" cy="4754880"/>
          </a:xfrm>
        </p:spPr>
        <p:txBody>
          <a:bodyPr/>
          <a:lstStyle>
            <a:lvl1pPr>
              <a:defRPr sz="1000"/>
            </a:lvl1pPr>
          </a:lstStyle>
          <a:p>
            <a:pPr lvl="0"/>
            <a:r>
              <a:rPr lang="en-US" dirty="0"/>
              <a:t>Add Table Here: Single column slides should be used for larger tables and graphs only.  Do not use single column slide for text.</a:t>
            </a:r>
          </a:p>
        </p:txBody>
      </p:sp>
    </p:spTree>
    <p:extLst>
      <p:ext uri="{BB962C8B-B14F-4D97-AF65-F5344CB8AC3E}">
        <p14:creationId xmlns:p14="http://schemas.microsoft.com/office/powerpoint/2010/main" val="3805613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ull Page Chart,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smtClean="0"/>
              <a:pPr/>
              <a:t>‹#›</a:t>
            </a:fld>
            <a:endParaRPr lang="en-US" dirty="0"/>
          </a:p>
        </p:txBody>
      </p:sp>
      <p:sp>
        <p:nvSpPr>
          <p:cNvPr id="12" name="Content Placeholder 11"/>
          <p:cNvSpPr>
            <a:spLocks noGrp="1"/>
          </p:cNvSpPr>
          <p:nvPr>
            <p:ph sz="quarter" idx="12" hasCustomPrompt="1"/>
          </p:nvPr>
        </p:nvSpPr>
        <p:spPr>
          <a:xfrm>
            <a:off x="900777" y="1235365"/>
            <a:ext cx="10611139" cy="4974937"/>
          </a:xfrm>
        </p:spPr>
        <p:txBody>
          <a:bodyPr/>
          <a:lstStyle>
            <a:lvl1pPr>
              <a:defRPr baseline="0"/>
            </a:lvl1pPr>
          </a:lstStyle>
          <a:p>
            <a:pPr lvl="0"/>
            <a:r>
              <a:rPr lang="en-US" dirty="0"/>
              <a:t>Insert Table Here</a:t>
            </a:r>
          </a:p>
        </p:txBody>
      </p:sp>
      <p:pic>
        <p:nvPicPr>
          <p:cNvPr id="9" name="Picture 7" descr="line_logo copy.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318" y="635728"/>
            <a:ext cx="11296649"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8"/>
          <p:cNvSpPr>
            <a:spLocks noGrp="1"/>
          </p:cNvSpPr>
          <p:nvPr>
            <p:ph type="body" sz="quarter" idx="11" hasCustomPrompt="1"/>
          </p:nvPr>
        </p:nvSpPr>
        <p:spPr>
          <a:xfrm>
            <a:off x="926592" y="623455"/>
            <a:ext cx="10472928" cy="419977"/>
          </a:xfrm>
        </p:spPr>
        <p:txBody>
          <a:bodyPr anchor="b"/>
          <a:lstStyle>
            <a:lvl1pPr marL="0" indent="0">
              <a:lnSpc>
                <a:spcPct val="100000"/>
              </a:lnSpc>
              <a:spcBef>
                <a:spcPts val="0"/>
              </a:spcBef>
              <a:buFont typeface="Arial" pitchFamily="34" charset="0"/>
              <a:buNone/>
              <a:defRPr sz="1400" b="0" i="1" baseline="0">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1 or 2 line key message (Arial – Italic – 14pt)</a:t>
            </a:r>
          </a:p>
        </p:txBody>
      </p:sp>
    </p:spTree>
    <p:extLst>
      <p:ext uri="{BB962C8B-B14F-4D97-AF65-F5344CB8AC3E}">
        <p14:creationId xmlns:p14="http://schemas.microsoft.com/office/powerpoint/2010/main" val="541754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 Tex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a:t>
            </a:fld>
            <a:endParaRPr lang="en-US" dirty="0"/>
          </a:p>
        </p:txBody>
      </p:sp>
      <p:sp>
        <p:nvSpPr>
          <p:cNvPr id="12" name="Text Placeholder 11"/>
          <p:cNvSpPr>
            <a:spLocks noGrp="1"/>
          </p:cNvSpPr>
          <p:nvPr>
            <p:ph type="body" sz="quarter" idx="13" hasCustomPrompt="1"/>
          </p:nvPr>
        </p:nvSpPr>
        <p:spPr>
          <a:xfrm>
            <a:off x="931333" y="633414"/>
            <a:ext cx="5065016" cy="5575362"/>
          </a:xfrm>
        </p:spPr>
        <p:txBody>
          <a:bodyPr/>
          <a:lstStyle>
            <a:lvl3pPr marL="182563" indent="-182563">
              <a:buSzPct val="100000"/>
              <a:buFont typeface="Arial" pitchFamily="34" charset="0"/>
              <a:buChar char="●"/>
              <a:defRPr/>
            </a:lvl3pPr>
            <a:lvl6pPr marL="685800" indent="0">
              <a:buNone/>
              <a:defRPr/>
            </a:lvl6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p:nvPr>
        </p:nvSpPr>
        <p:spPr>
          <a:xfrm>
            <a:off x="6189303" y="634938"/>
            <a:ext cx="5339475" cy="5575363"/>
          </a:xfrm>
        </p:spPr>
        <p:txBody>
          <a:bodyPr/>
          <a:lstStyle>
            <a:lvl3pPr marL="182563" indent="-182563">
              <a:buSzPct val="100000"/>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99273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Text Colums,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baseline="0"/>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smtClean="0"/>
              <a:pPr/>
              <a:t>‹#›</a:t>
            </a:fld>
            <a:endParaRPr lang="en-US" dirty="0"/>
          </a:p>
        </p:txBody>
      </p:sp>
      <p:sp>
        <p:nvSpPr>
          <p:cNvPr id="15" name="Text Placeholder 14"/>
          <p:cNvSpPr>
            <a:spLocks noGrp="1"/>
          </p:cNvSpPr>
          <p:nvPr>
            <p:ph type="body" sz="quarter" idx="14" hasCustomPrompt="1"/>
          </p:nvPr>
        </p:nvSpPr>
        <p:spPr>
          <a:xfrm>
            <a:off x="900776" y="1223818"/>
            <a:ext cx="5097688" cy="4986482"/>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5"/>
          </p:nvPr>
        </p:nvSpPr>
        <p:spPr>
          <a:xfrm>
            <a:off x="6189303" y="1223819"/>
            <a:ext cx="5322612" cy="4986481"/>
          </a:xfrm>
        </p:spPr>
        <p:txBody>
          <a:bodyPr/>
          <a:lstStyle>
            <a:lvl3pPr marL="182563" indent="-182563">
              <a:buSzPct val="100000"/>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ine_logo copy.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318" y="635728"/>
            <a:ext cx="11296649"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hasCustomPrompt="1"/>
          </p:nvPr>
        </p:nvSpPr>
        <p:spPr>
          <a:xfrm>
            <a:off x="926592" y="623455"/>
            <a:ext cx="10472928" cy="419977"/>
          </a:xfrm>
        </p:spPr>
        <p:txBody>
          <a:bodyPr anchor="b"/>
          <a:lstStyle>
            <a:lvl1pPr marL="0" indent="0">
              <a:lnSpc>
                <a:spcPct val="100000"/>
              </a:lnSpc>
              <a:spcBef>
                <a:spcPts val="0"/>
              </a:spcBef>
              <a:buFont typeface="Arial" pitchFamily="34" charset="0"/>
              <a:buNone/>
              <a:defRPr sz="1400" b="0" i="1" baseline="0">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1 or 2 line key message (Arial – Italic – 14pt)</a:t>
            </a:r>
          </a:p>
        </p:txBody>
      </p:sp>
    </p:spTree>
    <p:extLst>
      <p:ext uri="{BB962C8B-B14F-4D97-AF65-F5344CB8AC3E}">
        <p14:creationId xmlns:p14="http://schemas.microsoft.com/office/powerpoint/2010/main" val="20040093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ouble Column Rolling,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baseline="0"/>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7682E7F3-B6B3-412A-88CC-07F40D8E9471}" type="slidenum">
              <a:rPr lang="en-US" smtClean="0"/>
              <a:pPr/>
              <a:t>‹#›</a:t>
            </a:fld>
            <a:endParaRPr lang="en-US" dirty="0"/>
          </a:p>
        </p:txBody>
      </p:sp>
      <p:sp>
        <p:nvSpPr>
          <p:cNvPr id="15" name="Text Placeholder 14"/>
          <p:cNvSpPr>
            <a:spLocks noGrp="1"/>
          </p:cNvSpPr>
          <p:nvPr>
            <p:ph type="body" sz="quarter" idx="14" hasCustomPrompt="1"/>
          </p:nvPr>
        </p:nvSpPr>
        <p:spPr>
          <a:xfrm>
            <a:off x="900777" y="1235364"/>
            <a:ext cx="10611139" cy="4974936"/>
          </a:xfrm>
        </p:spPr>
        <p:txBody>
          <a:bodyPr numCol="2" spcCol="457200"/>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pic>
        <p:nvPicPr>
          <p:cNvPr id="7" name="Picture 7" descr="line_logo copy.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318" y="635728"/>
            <a:ext cx="11296649"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8"/>
          <p:cNvSpPr>
            <a:spLocks noGrp="1"/>
          </p:cNvSpPr>
          <p:nvPr>
            <p:ph type="body" sz="quarter" idx="11" hasCustomPrompt="1"/>
          </p:nvPr>
        </p:nvSpPr>
        <p:spPr>
          <a:xfrm>
            <a:off x="926592" y="623455"/>
            <a:ext cx="10472928" cy="419977"/>
          </a:xfrm>
        </p:spPr>
        <p:txBody>
          <a:bodyPr anchor="b"/>
          <a:lstStyle>
            <a:lvl1pPr marL="0" indent="0">
              <a:lnSpc>
                <a:spcPct val="100000"/>
              </a:lnSpc>
              <a:spcBef>
                <a:spcPts val="0"/>
              </a:spcBef>
              <a:buFont typeface="Arial" pitchFamily="34" charset="0"/>
              <a:buNone/>
              <a:defRPr sz="1400" b="0" i="1" baseline="0">
                <a:solidFill>
                  <a:srgbClr val="00355F"/>
                </a:solidFill>
              </a:defRPr>
            </a:lvl1pPr>
            <a:lvl2pPr marL="0" indent="0">
              <a:lnSpc>
                <a:spcPct val="100000"/>
              </a:lnSpc>
              <a:spcBef>
                <a:spcPts val="0"/>
              </a:spcBef>
              <a:buFont typeface="Arial" pitchFamily="34" charset="0"/>
              <a:buNone/>
              <a:defRPr sz="1400" b="0" i="1">
                <a:solidFill>
                  <a:srgbClr val="00355F"/>
                </a:solidFill>
              </a:defRPr>
            </a:lvl2pPr>
            <a:lvl3pPr marL="0" indent="0">
              <a:lnSpc>
                <a:spcPct val="100000"/>
              </a:lnSpc>
              <a:spcBef>
                <a:spcPts val="0"/>
              </a:spcBef>
              <a:buFont typeface="Arial" pitchFamily="34" charset="0"/>
              <a:buNone/>
              <a:defRPr sz="1400" b="0" i="1">
                <a:solidFill>
                  <a:srgbClr val="00355F"/>
                </a:solidFill>
              </a:defRPr>
            </a:lvl3pPr>
            <a:lvl4pPr marL="0" indent="0">
              <a:lnSpc>
                <a:spcPct val="100000"/>
              </a:lnSpc>
              <a:spcBef>
                <a:spcPts val="0"/>
              </a:spcBef>
              <a:buFont typeface="Arial" pitchFamily="34" charset="0"/>
              <a:buNone/>
              <a:defRPr sz="1400" b="0" i="1">
                <a:solidFill>
                  <a:srgbClr val="00355F"/>
                </a:solidFill>
              </a:defRPr>
            </a:lvl4pPr>
            <a:lvl5pPr marL="0" indent="0">
              <a:lnSpc>
                <a:spcPct val="100000"/>
              </a:lnSpc>
              <a:spcBef>
                <a:spcPts val="0"/>
              </a:spcBef>
              <a:buFont typeface="Arial" pitchFamily="34" charset="0"/>
              <a:buNone/>
              <a:defRPr sz="1400" b="0" i="1">
                <a:solidFill>
                  <a:srgbClr val="00355F"/>
                </a:solidFill>
              </a:defRPr>
            </a:lvl5pPr>
            <a:lvl6pPr marL="0" indent="0">
              <a:lnSpc>
                <a:spcPct val="100000"/>
              </a:lnSpc>
              <a:spcBef>
                <a:spcPts val="0"/>
              </a:spcBef>
              <a:buNone/>
              <a:defRPr sz="1400" b="0" i="1">
                <a:solidFill>
                  <a:srgbClr val="00355F"/>
                </a:solidFill>
              </a:defRPr>
            </a:lvl6pPr>
            <a:lvl7pPr marL="0" indent="0">
              <a:lnSpc>
                <a:spcPct val="100000"/>
              </a:lnSpc>
              <a:spcBef>
                <a:spcPts val="0"/>
              </a:spcBef>
              <a:buNone/>
              <a:defRPr sz="1400" b="0" i="1">
                <a:solidFill>
                  <a:srgbClr val="00355F"/>
                </a:solidFill>
              </a:defRPr>
            </a:lvl7pPr>
            <a:lvl8pPr marL="0" indent="0">
              <a:lnSpc>
                <a:spcPct val="100000"/>
              </a:lnSpc>
              <a:spcBef>
                <a:spcPts val="0"/>
              </a:spcBef>
              <a:buNone/>
              <a:defRPr sz="1400" b="0" i="1">
                <a:solidFill>
                  <a:srgbClr val="00355F"/>
                </a:solidFill>
              </a:defRPr>
            </a:lvl8pPr>
            <a:lvl9pPr marL="0" indent="0">
              <a:lnSpc>
                <a:spcPct val="100000"/>
              </a:lnSpc>
              <a:spcBef>
                <a:spcPts val="0"/>
              </a:spcBef>
              <a:buNone/>
              <a:defRPr sz="1400" b="0" i="1">
                <a:solidFill>
                  <a:srgbClr val="00355F"/>
                </a:solidFill>
              </a:defRPr>
            </a:lvl9pPr>
          </a:lstStyle>
          <a:p>
            <a:pPr lvl="0"/>
            <a:r>
              <a:rPr lang="en-US" dirty="0"/>
              <a:t>Click to edit 1 or 2 line key message (Arial – Italic – 14pt)</a:t>
            </a:r>
          </a:p>
        </p:txBody>
      </p:sp>
    </p:spTree>
    <p:extLst>
      <p:ext uri="{BB962C8B-B14F-4D97-AF65-F5344CB8AC3E}">
        <p14:creationId xmlns:p14="http://schemas.microsoft.com/office/powerpoint/2010/main" val="107949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95D7-444D-43EC-91FF-48C25A1C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EA741-8279-4B3D-8867-5644EE245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A27-C309-4E05-B669-E03AE4826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5A5A00-9896-4083-8D2D-07908FF6395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34FAA54-F834-4DE3-9976-8463518428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D92294-A583-42F0-B011-09E56E36ABA4}"/>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9018802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 Chart, 1 Text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a:t>
            </a:fld>
            <a:endParaRPr lang="en-US" dirty="0"/>
          </a:p>
        </p:txBody>
      </p:sp>
      <p:sp>
        <p:nvSpPr>
          <p:cNvPr id="13" name="Text Placeholder 12"/>
          <p:cNvSpPr>
            <a:spLocks noGrp="1"/>
          </p:cNvSpPr>
          <p:nvPr>
            <p:ph type="body" sz="quarter" idx="15" hasCustomPrompt="1"/>
          </p:nvPr>
        </p:nvSpPr>
        <p:spPr>
          <a:xfrm>
            <a:off x="6189303" y="634938"/>
            <a:ext cx="5339475" cy="5575363"/>
          </a:xfrm>
        </p:spPr>
        <p:txBody>
          <a:bodyPr/>
          <a:lstStyle>
            <a:lvl3pPr marL="182563" indent="-182563">
              <a:buSzPct val="100000"/>
              <a:buFont typeface="Arial" pitchFamily="34" charset="0"/>
              <a:buChar char="●"/>
              <a:defRPr/>
            </a:lvl3pPr>
          </a:lstStyle>
          <a:p>
            <a:pPr lvl="0"/>
            <a:r>
              <a:rPr lang="en-US" dirty="0"/>
              <a:t>Click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6" hasCustomPrompt="1"/>
          </p:nvPr>
        </p:nvSpPr>
        <p:spPr>
          <a:xfrm>
            <a:off x="931333" y="633414"/>
            <a:ext cx="5067131" cy="5576887"/>
          </a:xfrm>
        </p:spPr>
        <p:txBody>
          <a:bodyPr/>
          <a:lstStyle>
            <a:lvl1pPr>
              <a:defRPr/>
            </a:lvl1pPr>
          </a:lstStyle>
          <a:p>
            <a:pPr lvl="0"/>
            <a:r>
              <a:rPr lang="en-US" dirty="0"/>
              <a:t>Insert Table Here</a:t>
            </a:r>
          </a:p>
        </p:txBody>
      </p:sp>
    </p:spTree>
    <p:extLst>
      <p:ext uri="{BB962C8B-B14F-4D97-AF65-F5344CB8AC3E}">
        <p14:creationId xmlns:p14="http://schemas.microsoft.com/office/powerpoint/2010/main" val="34515230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 Wide Chart, 1 Text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a:t>
            </a:fld>
            <a:endParaRPr lang="en-US" dirty="0"/>
          </a:p>
        </p:txBody>
      </p:sp>
      <p:sp>
        <p:nvSpPr>
          <p:cNvPr id="13" name="Text Placeholder 12"/>
          <p:cNvSpPr>
            <a:spLocks noGrp="1"/>
          </p:cNvSpPr>
          <p:nvPr>
            <p:ph type="body" sz="quarter" idx="15" hasCustomPrompt="1"/>
          </p:nvPr>
        </p:nvSpPr>
        <p:spPr>
          <a:xfrm>
            <a:off x="7620013" y="634938"/>
            <a:ext cx="3894655" cy="5575363"/>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6" hasCustomPrompt="1"/>
          </p:nvPr>
        </p:nvSpPr>
        <p:spPr>
          <a:xfrm>
            <a:off x="918791" y="633414"/>
            <a:ext cx="6415468" cy="5576887"/>
          </a:xfrm>
        </p:spPr>
        <p:txBody>
          <a:bodyPr/>
          <a:lstStyle>
            <a:lvl1pPr>
              <a:defRPr/>
            </a:lvl1pPr>
          </a:lstStyle>
          <a:p>
            <a:pPr lvl="0"/>
            <a:r>
              <a:rPr lang="en-US" dirty="0"/>
              <a:t>Insert Table Here</a:t>
            </a:r>
          </a:p>
        </p:txBody>
      </p:sp>
    </p:spTree>
    <p:extLst>
      <p:ext uri="{BB962C8B-B14F-4D97-AF65-F5344CB8AC3E}">
        <p14:creationId xmlns:p14="http://schemas.microsoft.com/office/powerpoint/2010/main" val="34643480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 Chart (Left), 2 Tex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a:t>
            </a:fld>
            <a:endParaRPr lang="en-US" dirty="0"/>
          </a:p>
        </p:txBody>
      </p:sp>
      <p:sp>
        <p:nvSpPr>
          <p:cNvPr id="10" name="Text Placeholder 9"/>
          <p:cNvSpPr>
            <a:spLocks noGrp="1"/>
          </p:cNvSpPr>
          <p:nvPr>
            <p:ph type="body" sz="quarter" idx="14" hasCustomPrompt="1"/>
          </p:nvPr>
        </p:nvSpPr>
        <p:spPr>
          <a:xfrm>
            <a:off x="918792" y="3512820"/>
            <a:ext cx="5084845" cy="2697480"/>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5" hasCustomPrompt="1"/>
          </p:nvPr>
        </p:nvSpPr>
        <p:spPr>
          <a:xfrm>
            <a:off x="6189303" y="634938"/>
            <a:ext cx="5322612" cy="5575363"/>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6" hasCustomPrompt="1"/>
          </p:nvPr>
        </p:nvSpPr>
        <p:spPr>
          <a:xfrm>
            <a:off x="918790" y="634937"/>
            <a:ext cx="5079673" cy="2695575"/>
          </a:xfrm>
        </p:spPr>
        <p:txBody>
          <a:bodyPr/>
          <a:lstStyle>
            <a:lvl1pPr>
              <a:defRPr/>
            </a:lvl1pPr>
          </a:lstStyle>
          <a:p>
            <a:pPr lvl="0"/>
            <a:r>
              <a:rPr lang="en-US" dirty="0"/>
              <a:t>Insert Table Here</a:t>
            </a:r>
          </a:p>
        </p:txBody>
      </p:sp>
    </p:spTree>
    <p:extLst>
      <p:ext uri="{BB962C8B-B14F-4D97-AF65-F5344CB8AC3E}">
        <p14:creationId xmlns:p14="http://schemas.microsoft.com/office/powerpoint/2010/main" val="3045732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 Charts, 2 Tex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a:t>
            </a:fld>
            <a:endParaRPr lang="en-US" dirty="0"/>
          </a:p>
        </p:txBody>
      </p:sp>
      <p:sp>
        <p:nvSpPr>
          <p:cNvPr id="11" name="Text Placeholder 10"/>
          <p:cNvSpPr>
            <a:spLocks noGrp="1"/>
          </p:cNvSpPr>
          <p:nvPr>
            <p:ph type="body" sz="quarter" idx="16" hasCustomPrompt="1"/>
          </p:nvPr>
        </p:nvSpPr>
        <p:spPr>
          <a:xfrm>
            <a:off x="6189303" y="3511550"/>
            <a:ext cx="5322612" cy="2698750"/>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7" hasCustomPrompt="1"/>
          </p:nvPr>
        </p:nvSpPr>
        <p:spPr>
          <a:xfrm>
            <a:off x="6189303" y="633414"/>
            <a:ext cx="5322612" cy="2695575"/>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8" hasCustomPrompt="1"/>
          </p:nvPr>
        </p:nvSpPr>
        <p:spPr>
          <a:xfrm>
            <a:off x="936807" y="633414"/>
            <a:ext cx="5059540" cy="2695575"/>
          </a:xfrm>
        </p:spPr>
        <p:txBody>
          <a:bodyPr/>
          <a:lstStyle>
            <a:lvl1pPr>
              <a:defRPr/>
            </a:lvl1pPr>
          </a:lstStyle>
          <a:p>
            <a:pPr lvl="0"/>
            <a:r>
              <a:rPr lang="en-US" dirty="0"/>
              <a:t>Insert Table Here</a:t>
            </a:r>
          </a:p>
        </p:txBody>
      </p:sp>
      <p:sp>
        <p:nvSpPr>
          <p:cNvPr id="17" name="Content Placeholder 16"/>
          <p:cNvSpPr>
            <a:spLocks noGrp="1"/>
          </p:cNvSpPr>
          <p:nvPr>
            <p:ph sz="quarter" idx="19" hasCustomPrompt="1"/>
          </p:nvPr>
        </p:nvSpPr>
        <p:spPr>
          <a:xfrm>
            <a:off x="918790" y="3511550"/>
            <a:ext cx="5079673" cy="2698750"/>
          </a:xfrm>
        </p:spPr>
        <p:txBody>
          <a:bodyPr/>
          <a:lstStyle>
            <a:lvl1pPr>
              <a:defRPr/>
            </a:lvl1pPr>
          </a:lstStyle>
          <a:p>
            <a:pPr lvl="0"/>
            <a:r>
              <a:rPr lang="en-US" dirty="0"/>
              <a:t>Insert Table Here</a:t>
            </a:r>
          </a:p>
        </p:txBody>
      </p:sp>
    </p:spTree>
    <p:extLst>
      <p:ext uri="{BB962C8B-B14F-4D97-AF65-F5344CB8AC3E}">
        <p14:creationId xmlns:p14="http://schemas.microsoft.com/office/powerpoint/2010/main" val="2874697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 Chart (Top), 2 Tex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1051" y="109539"/>
            <a:ext cx="10972800" cy="384175"/>
          </a:xfrm>
          <a:prstGeom prst="rect">
            <a:avLst/>
          </a:prstGeom>
        </p:spPr>
        <p:txBody>
          <a:bodyPr/>
          <a:lstStyle>
            <a:lvl1pPr>
              <a:defRPr/>
            </a:lvl1pPr>
          </a:lstStyle>
          <a:p>
            <a:r>
              <a:rPr lang="en-US" dirty="0"/>
              <a:t>CLICK TO ADD TITLE (ARIAL-BOLD CAPS-18PT)</a:t>
            </a:r>
          </a:p>
        </p:txBody>
      </p:sp>
      <p:sp>
        <p:nvSpPr>
          <p:cNvPr id="4" name="Rectangle 28"/>
          <p:cNvSpPr>
            <a:spLocks noGrp="1" noChangeArrowheads="1"/>
          </p:cNvSpPr>
          <p:nvPr>
            <p:ph type="sldNum" sz="quarter" idx="10"/>
          </p:nvPr>
        </p:nvSpPr>
        <p:spPr>
          <a:ln/>
        </p:spPr>
        <p:txBody>
          <a:bodyPr/>
          <a:lstStyle>
            <a:lvl1pPr>
              <a:defRPr/>
            </a:lvl1pPr>
          </a:lstStyle>
          <a:p>
            <a:fld id="{D49A180E-EA7F-41F4-BBDD-187EA9DBEA5D}" type="slidenum">
              <a:rPr lang="en-US" smtClean="0"/>
              <a:pPr/>
              <a:t>‹#›</a:t>
            </a:fld>
            <a:endParaRPr lang="en-US" dirty="0"/>
          </a:p>
        </p:txBody>
      </p:sp>
      <p:sp>
        <p:nvSpPr>
          <p:cNvPr id="10" name="Content Placeholder 9"/>
          <p:cNvSpPr>
            <a:spLocks noGrp="1"/>
          </p:cNvSpPr>
          <p:nvPr>
            <p:ph sz="quarter" idx="17" hasCustomPrompt="1"/>
          </p:nvPr>
        </p:nvSpPr>
        <p:spPr>
          <a:xfrm>
            <a:off x="900776" y="633414"/>
            <a:ext cx="10611139" cy="2695575"/>
          </a:xfrm>
        </p:spPr>
        <p:txBody>
          <a:bodyPr/>
          <a:lstStyle>
            <a:lvl1pPr>
              <a:defRPr/>
            </a:lvl1pPr>
          </a:lstStyle>
          <a:p>
            <a:pPr lvl="0"/>
            <a:r>
              <a:rPr lang="en-US" dirty="0"/>
              <a:t>Insert Table Here</a:t>
            </a:r>
          </a:p>
        </p:txBody>
      </p:sp>
      <p:sp>
        <p:nvSpPr>
          <p:cNvPr id="12" name="Text Placeholder 11"/>
          <p:cNvSpPr>
            <a:spLocks noGrp="1"/>
          </p:cNvSpPr>
          <p:nvPr>
            <p:ph type="body" sz="quarter" idx="18" hasCustomPrompt="1"/>
          </p:nvPr>
        </p:nvSpPr>
        <p:spPr>
          <a:xfrm>
            <a:off x="900775" y="3511550"/>
            <a:ext cx="5095572" cy="2698750"/>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9" hasCustomPrompt="1"/>
          </p:nvPr>
        </p:nvSpPr>
        <p:spPr>
          <a:xfrm>
            <a:off x="6189303" y="3511550"/>
            <a:ext cx="5322612" cy="2698750"/>
          </a:xfrm>
        </p:spPr>
        <p:txBody>
          <a:bodyPr/>
          <a:lstStyle>
            <a:lvl3pPr marL="182563" indent="-182563">
              <a:buSzPct val="100000"/>
              <a:buFont typeface="Arial" pitchFamily="34" charset="0"/>
              <a:buChar char="●"/>
              <a:defRPr/>
            </a:lvl3p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967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pic>
        <p:nvPicPr>
          <p:cNvPr id="6" name="Picture 7" descr="background_globe_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bar_casestudy - JK.png"/>
          <p:cNvPicPr>
            <a:picLocks noChangeAspect="1"/>
          </p:cNvPicPr>
          <p:nvPr/>
        </p:nvPicPr>
        <p:blipFill>
          <a:blip r:embed="rId3" cstate="email">
            <a:extLst>
              <a:ext uri="{28A0092B-C50C-407E-A947-70E740481C1C}">
                <a14:useLocalDpi xmlns:a14="http://schemas.microsoft.com/office/drawing/2010/main" val="0"/>
              </a:ext>
            </a:extLst>
          </a:blip>
          <a:srcRect l="32483"/>
          <a:stretch>
            <a:fillRect/>
          </a:stretch>
        </p:blipFill>
        <p:spPr bwMode="auto">
          <a:xfrm>
            <a:off x="0" y="222250"/>
            <a:ext cx="484293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footer_wordmark.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96351" y="6478588"/>
            <a:ext cx="2286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0"/>
          <p:cNvCxnSpPr>
            <a:cxnSpLocks noChangeShapeType="1"/>
          </p:cNvCxnSpPr>
          <p:nvPr/>
        </p:nvCxnSpPr>
        <p:spPr bwMode="auto">
          <a:xfrm>
            <a:off x="11303000" y="6464300"/>
            <a:ext cx="0" cy="234950"/>
          </a:xfrm>
          <a:prstGeom prst="line">
            <a:avLst/>
          </a:prstGeom>
          <a:noFill/>
          <a:ln w="19050">
            <a:solidFill>
              <a:srgbClr val="4F779C"/>
            </a:solidFill>
            <a:round/>
            <a:headEnd/>
            <a:tailEnd/>
          </a:ln>
        </p:spPr>
      </p:cxnSp>
      <p:sp>
        <p:nvSpPr>
          <p:cNvPr id="2" name="Title 1"/>
          <p:cNvSpPr>
            <a:spLocks noGrp="1"/>
          </p:cNvSpPr>
          <p:nvPr>
            <p:ph type="title" hasCustomPrompt="1"/>
          </p:nvPr>
        </p:nvSpPr>
        <p:spPr>
          <a:xfrm>
            <a:off x="219456" y="329184"/>
            <a:ext cx="3608832" cy="548640"/>
          </a:xfrm>
        </p:spPr>
        <p:txBody>
          <a:bodyPr lIns="73152" tIns="73152" rIns="73152" bIns="73152" anchor="t"/>
          <a:lstStyle>
            <a:lvl1pPr>
              <a:lnSpc>
                <a:spcPct val="110000"/>
              </a:lnSpc>
              <a:defRPr sz="1300" cap="none" baseline="0">
                <a:solidFill>
                  <a:schemeClr val="bg1"/>
                </a:solidFill>
              </a:defRPr>
            </a:lvl1pPr>
          </a:lstStyle>
          <a:p>
            <a:r>
              <a:rPr lang="en-US" dirty="0"/>
              <a:t>Click to edit Name (Arial-Bold-13pt)</a:t>
            </a:r>
          </a:p>
        </p:txBody>
      </p:sp>
      <p:sp>
        <p:nvSpPr>
          <p:cNvPr id="3" name="Content Placeholder 2"/>
          <p:cNvSpPr>
            <a:spLocks noGrp="1"/>
          </p:cNvSpPr>
          <p:nvPr>
            <p:ph idx="1" hasCustomPrompt="1"/>
          </p:nvPr>
        </p:nvSpPr>
        <p:spPr>
          <a:xfrm>
            <a:off x="780288" y="1746504"/>
            <a:ext cx="10728960" cy="4462272"/>
          </a:xfrm>
        </p:spPr>
        <p:txBody>
          <a:bodyPr>
            <a:normAutofit/>
          </a:bodyPr>
          <a:lstStyle>
            <a:lvl1pPr>
              <a:spcBef>
                <a:spcPts val="600"/>
              </a:spcBef>
              <a:spcAft>
                <a:spcPts val="0"/>
              </a:spcAft>
              <a:defRPr sz="1200"/>
            </a:lvl1pPr>
            <a:lvl2pPr>
              <a:spcAft>
                <a:spcPts val="0"/>
              </a:spcAft>
              <a:defRPr sz="1200"/>
            </a:lvl2pPr>
            <a:lvl3pPr marL="182563" indent="-182563">
              <a:spcAft>
                <a:spcPts val="0"/>
              </a:spcAft>
              <a:buSzPct val="100000"/>
              <a:buFont typeface="Arial" pitchFamily="34" charset="0"/>
              <a:buChar char="●"/>
              <a:defRPr sz="1200"/>
            </a:lvl3pPr>
            <a:lvl4pPr>
              <a:spcAft>
                <a:spcPts val="0"/>
              </a:spcAft>
              <a:defRPr sz="1200"/>
            </a:lvl4pPr>
            <a:lvl5pPr>
              <a:spcAft>
                <a:spcPts val="0"/>
              </a:spcAft>
              <a:defRPr sz="1200" baseline="0"/>
            </a:lvl5pPr>
            <a:lvl6pPr marL="914400" indent="-171450">
              <a:spcAft>
                <a:spcPts val="0"/>
              </a:spcAft>
              <a:buFont typeface="Courier New"/>
              <a:buChar char="o"/>
              <a:defRPr sz="1200"/>
            </a:lvl6pPr>
            <a:lvl7pPr marL="1085850" indent="-171450">
              <a:spcAft>
                <a:spcPts val="0"/>
              </a:spcAft>
              <a:buFont typeface="Wingdings" charset="2"/>
              <a:buChar char="u"/>
              <a:defRPr sz="1200"/>
            </a:lvl7pPr>
            <a:lvl8pPr marL="1371600">
              <a:spcAft>
                <a:spcPts val="0"/>
              </a:spcAft>
              <a:defRPr sz="1200" baseline="0"/>
            </a:lvl8pPr>
            <a:lvl9pPr marL="1371600" indent="0">
              <a:spcAft>
                <a:spcPts val="0"/>
              </a:spcAft>
              <a:buNone/>
              <a:defRPr sz="1000"/>
            </a:lvl9pPr>
          </a:lstStyle>
          <a:p>
            <a:pPr lvl="0"/>
            <a:r>
              <a:rPr lang="en-US" dirty="0"/>
              <a:t>Click to edit Master text styles (Arial-Bold-12pt)</a:t>
            </a:r>
          </a:p>
          <a:p>
            <a:pPr lvl="1"/>
            <a:r>
              <a:rPr lang="en-US" dirty="0"/>
              <a:t>Second level (Arial-12pt)</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30" name="Text Placeholder 29"/>
          <p:cNvSpPr>
            <a:spLocks noGrp="1"/>
          </p:cNvSpPr>
          <p:nvPr>
            <p:ph type="body" sz="quarter" idx="13" hasCustomPrompt="1"/>
          </p:nvPr>
        </p:nvSpPr>
        <p:spPr>
          <a:xfrm>
            <a:off x="219456" y="1005840"/>
            <a:ext cx="2926080" cy="438912"/>
          </a:xfrm>
        </p:spPr>
        <p:txBody>
          <a:bodyPr lIns="73152" rIns="73152"/>
          <a:lstStyle>
            <a:lvl1pPr marL="0" indent="0" algn="l">
              <a:lnSpc>
                <a:spcPct val="100000"/>
              </a:lnSpc>
              <a:spcBef>
                <a:spcPts val="0"/>
              </a:spcBef>
              <a:buFont typeface="Arial" pitchFamily="34" charset="0"/>
              <a:buNone/>
              <a:defRPr sz="1000" b="1">
                <a:solidFill>
                  <a:srgbClr val="91A8C4"/>
                </a:solidFill>
              </a:defRPr>
            </a:lvl1pPr>
            <a:lvl2pPr marL="0" indent="0" algn="l">
              <a:lnSpc>
                <a:spcPct val="100000"/>
              </a:lnSpc>
              <a:spcBef>
                <a:spcPts val="0"/>
              </a:spcBef>
              <a:buFont typeface="Arial" pitchFamily="34" charset="0"/>
              <a:buNone/>
              <a:defRPr sz="1000" b="1">
                <a:solidFill>
                  <a:srgbClr val="91A8C4"/>
                </a:solidFill>
              </a:defRPr>
            </a:lvl2pPr>
            <a:lvl3pPr marL="0" indent="0" algn="l">
              <a:lnSpc>
                <a:spcPct val="100000"/>
              </a:lnSpc>
              <a:spcBef>
                <a:spcPts val="0"/>
              </a:spcBef>
              <a:buFont typeface="Arial" pitchFamily="34" charset="0"/>
              <a:buNone/>
              <a:defRPr sz="1000" b="1">
                <a:solidFill>
                  <a:srgbClr val="91A8C4"/>
                </a:solidFill>
              </a:defRPr>
            </a:lvl3pPr>
            <a:lvl4pPr marL="0" indent="0" algn="l">
              <a:lnSpc>
                <a:spcPct val="100000"/>
              </a:lnSpc>
              <a:spcBef>
                <a:spcPts val="0"/>
              </a:spcBef>
              <a:buFont typeface="Arial" pitchFamily="34" charset="0"/>
              <a:buNone/>
              <a:defRPr sz="1000" b="1">
                <a:solidFill>
                  <a:srgbClr val="91A8C4"/>
                </a:solidFill>
              </a:defRPr>
            </a:lvl4pPr>
            <a:lvl5pPr marL="0" indent="0" algn="l">
              <a:lnSpc>
                <a:spcPct val="100000"/>
              </a:lnSpc>
              <a:spcBef>
                <a:spcPts val="0"/>
              </a:spcBef>
              <a:buFont typeface="Arial" pitchFamily="34" charset="0"/>
              <a:buNone/>
              <a:defRPr sz="1000" b="1">
                <a:solidFill>
                  <a:srgbClr val="91A8C4"/>
                </a:solidFill>
              </a:defRPr>
            </a:lvl5pPr>
            <a:lvl6pPr marL="0" indent="0" algn="l">
              <a:lnSpc>
                <a:spcPct val="100000"/>
              </a:lnSpc>
              <a:spcBef>
                <a:spcPts val="0"/>
              </a:spcBef>
              <a:buNone/>
              <a:defRPr sz="1000" b="1">
                <a:solidFill>
                  <a:srgbClr val="91A8C4"/>
                </a:solidFill>
              </a:defRPr>
            </a:lvl6pPr>
            <a:lvl7pPr marL="0" indent="0" algn="l">
              <a:lnSpc>
                <a:spcPct val="100000"/>
              </a:lnSpc>
              <a:spcBef>
                <a:spcPts val="0"/>
              </a:spcBef>
              <a:buNone/>
              <a:defRPr sz="1000" b="1">
                <a:solidFill>
                  <a:srgbClr val="91A8C4"/>
                </a:solidFill>
              </a:defRPr>
            </a:lvl7pPr>
            <a:lvl8pPr marL="0" indent="0" algn="l">
              <a:lnSpc>
                <a:spcPct val="100000"/>
              </a:lnSpc>
              <a:spcBef>
                <a:spcPts val="0"/>
              </a:spcBef>
              <a:buNone/>
              <a:defRPr sz="1000" b="1">
                <a:solidFill>
                  <a:srgbClr val="91A8C4"/>
                </a:solidFill>
              </a:defRPr>
            </a:lvl8pPr>
            <a:lvl9pPr marL="0" indent="0" algn="l">
              <a:lnSpc>
                <a:spcPct val="100000"/>
              </a:lnSpc>
              <a:spcBef>
                <a:spcPts val="0"/>
              </a:spcBef>
              <a:buNone/>
              <a:defRPr sz="1000" b="1">
                <a:solidFill>
                  <a:srgbClr val="91A8C4"/>
                </a:solidFill>
              </a:defRPr>
            </a:lvl9pPr>
          </a:lstStyle>
          <a:p>
            <a:pPr lvl="0"/>
            <a:r>
              <a:rPr lang="en-US" dirty="0"/>
              <a:t>Click to edit Service Line(Arial-Bold-10pt)</a:t>
            </a:r>
          </a:p>
        </p:txBody>
      </p:sp>
      <p:sp>
        <p:nvSpPr>
          <p:cNvPr id="10" name="Rectangle 28"/>
          <p:cNvSpPr>
            <a:spLocks noGrp="1" noChangeArrowheads="1"/>
          </p:cNvSpPr>
          <p:nvPr>
            <p:ph type="sldNum" sz="quarter" idx="17"/>
          </p:nvPr>
        </p:nvSpPr>
        <p:spPr/>
        <p:txBody>
          <a:bodyPr/>
          <a:lstStyle>
            <a:lvl1pPr>
              <a:defRPr/>
            </a:lvl1pPr>
          </a:lstStyle>
          <a:p>
            <a:fld id="{BE56F2AE-FA04-8F40-9651-7461A3DB09A8}" type="slidenum">
              <a:rPr lang="en-US" smtClean="0"/>
              <a:pPr/>
              <a:t>‹#›</a:t>
            </a:fld>
            <a:endParaRPr lang="en-US" dirty="0"/>
          </a:p>
        </p:txBody>
      </p:sp>
    </p:spTree>
    <p:extLst>
      <p:ext uri="{BB962C8B-B14F-4D97-AF65-F5344CB8AC3E}">
        <p14:creationId xmlns:p14="http://schemas.microsoft.com/office/powerpoint/2010/main" val="1729160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Mini Case Study">
    <p:spTree>
      <p:nvGrpSpPr>
        <p:cNvPr id="1" name=""/>
        <p:cNvGrpSpPr/>
        <p:nvPr/>
      </p:nvGrpSpPr>
      <p:grpSpPr>
        <a:xfrm>
          <a:off x="0" y="0"/>
          <a:ext cx="0" cy="0"/>
          <a:chOff x="0" y="0"/>
          <a:chExt cx="0" cy="0"/>
        </a:xfrm>
      </p:grpSpPr>
      <p:pic>
        <p:nvPicPr>
          <p:cNvPr id="9" name="Picture 7" descr="background_globe_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ar_casestudy - J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95689"/>
            <a:ext cx="3287184"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bar_casestudy - J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63600"/>
            <a:ext cx="3287184"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footer_wordmar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6351" y="6478588"/>
            <a:ext cx="2286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1"/>
          <p:cNvCxnSpPr>
            <a:cxnSpLocks noChangeShapeType="1"/>
          </p:cNvCxnSpPr>
          <p:nvPr/>
        </p:nvCxnSpPr>
        <p:spPr bwMode="auto">
          <a:xfrm>
            <a:off x="11303000" y="6464300"/>
            <a:ext cx="0" cy="234950"/>
          </a:xfrm>
          <a:prstGeom prst="line">
            <a:avLst/>
          </a:prstGeom>
          <a:noFill/>
          <a:ln w="19050">
            <a:solidFill>
              <a:srgbClr val="4F779C"/>
            </a:solidFill>
            <a:round/>
            <a:headEnd/>
            <a:tailEnd/>
          </a:ln>
        </p:spPr>
      </p:cxnSp>
      <p:sp>
        <p:nvSpPr>
          <p:cNvPr id="14" name="TextBox 12"/>
          <p:cNvSpPr txBox="1">
            <a:spLocks noChangeArrowheads="1"/>
          </p:cNvSpPr>
          <p:nvPr/>
        </p:nvSpPr>
        <p:spPr bwMode="auto">
          <a:xfrm>
            <a:off x="336551" y="1554163"/>
            <a:ext cx="9757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000" b="1" dirty="0">
                <a:solidFill>
                  <a:srgbClr val="00355F"/>
                </a:solidFill>
                <a:cs typeface="Arial" charset="0"/>
              </a:rPr>
              <a:t>A&amp;M Role:</a:t>
            </a:r>
          </a:p>
        </p:txBody>
      </p:sp>
      <p:sp>
        <p:nvSpPr>
          <p:cNvPr id="15" name="TextBox 13"/>
          <p:cNvSpPr txBox="1">
            <a:spLocks noChangeArrowheads="1"/>
          </p:cNvSpPr>
          <p:nvPr/>
        </p:nvSpPr>
        <p:spPr bwMode="auto">
          <a:xfrm>
            <a:off x="336551" y="4287838"/>
            <a:ext cx="9757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000" b="1" dirty="0">
                <a:solidFill>
                  <a:srgbClr val="00355F"/>
                </a:solidFill>
                <a:cs typeface="Arial" charset="0"/>
              </a:rPr>
              <a:t>A&amp;M Role:</a:t>
            </a:r>
          </a:p>
        </p:txBody>
      </p:sp>
      <p:sp>
        <p:nvSpPr>
          <p:cNvPr id="2" name="Title 1"/>
          <p:cNvSpPr>
            <a:spLocks noGrp="1"/>
          </p:cNvSpPr>
          <p:nvPr>
            <p:ph type="title" hasCustomPrompt="1"/>
          </p:nvPr>
        </p:nvSpPr>
        <p:spPr>
          <a:xfrm>
            <a:off x="219456" y="109728"/>
            <a:ext cx="11362944" cy="676656"/>
          </a:xfrm>
          <a:prstGeom prst="rect">
            <a:avLst/>
          </a:prstGeom>
        </p:spPr>
        <p:txBody>
          <a:bodyPr anchor="t"/>
          <a:lstStyle/>
          <a:p>
            <a:r>
              <a:rPr lang="en-US" dirty="0"/>
              <a:t>CLICK TO ADD TITLE (ARIAL-BOLD CAPS-18PT)</a:t>
            </a:r>
          </a:p>
        </p:txBody>
      </p:sp>
      <p:sp>
        <p:nvSpPr>
          <p:cNvPr id="3" name="Content Placeholder 2"/>
          <p:cNvSpPr>
            <a:spLocks noGrp="1"/>
          </p:cNvSpPr>
          <p:nvPr>
            <p:ph idx="1" hasCustomPrompt="1"/>
          </p:nvPr>
        </p:nvSpPr>
        <p:spPr>
          <a:xfrm>
            <a:off x="3425952" y="850392"/>
            <a:ext cx="8119872" cy="2578608"/>
          </a:xfrm>
        </p:spPr>
        <p:txBody>
          <a:bodyPr/>
          <a:lstStyle>
            <a:lvl1pPr>
              <a:spcBef>
                <a:spcPts val="600"/>
              </a:spcBef>
              <a:spcAft>
                <a:spcPts val="0"/>
              </a:spcAft>
              <a:defRPr sz="1200"/>
            </a:lvl1pPr>
            <a:lvl2pPr>
              <a:spcBef>
                <a:spcPts val="0"/>
              </a:spcBef>
              <a:spcAft>
                <a:spcPts val="0"/>
              </a:spcAft>
              <a:defRPr sz="1200" baseline="0"/>
            </a:lvl2pPr>
            <a:lvl3pPr marL="182563" indent="-182563">
              <a:spcBef>
                <a:spcPts val="0"/>
              </a:spcBef>
              <a:spcAft>
                <a:spcPts val="0"/>
              </a:spcAft>
              <a:buSzPct val="100000"/>
              <a:buFont typeface="Arial" pitchFamily="34" charset="0"/>
              <a:buChar char="●"/>
              <a:defRPr sz="1200"/>
            </a:lvl3pPr>
            <a:lvl4pPr>
              <a:spcBef>
                <a:spcPts val="0"/>
              </a:spcBef>
              <a:spcAft>
                <a:spcPts val="0"/>
              </a:spcAft>
              <a:defRPr sz="1200"/>
            </a:lvl4pPr>
            <a:lvl5pPr>
              <a:spcBef>
                <a:spcPts val="0"/>
              </a:spcBef>
              <a:spcAft>
                <a:spcPts val="0"/>
              </a:spcAft>
              <a:defRPr sz="1200"/>
            </a:lvl5pPr>
            <a:lvl6pPr marL="914400" indent="-171450">
              <a:spcBef>
                <a:spcPts val="0"/>
              </a:spcBef>
              <a:spcAft>
                <a:spcPts val="0"/>
              </a:spcAft>
              <a:buFont typeface="Courier New"/>
              <a:buChar char="o"/>
              <a:defRPr sz="1200" baseline="0"/>
            </a:lvl6pPr>
            <a:lvl7pPr marL="1085850" indent="-171450">
              <a:spcBef>
                <a:spcPts val="0"/>
              </a:spcBef>
              <a:spcAft>
                <a:spcPts val="0"/>
              </a:spcAft>
              <a:buFont typeface="Wingdings" charset="2"/>
              <a:buChar char="u"/>
              <a:defRPr sz="1200"/>
            </a:lvl7pPr>
            <a:lvl8pPr marL="1371600">
              <a:spcBef>
                <a:spcPts val="0"/>
              </a:spcBef>
              <a:spcAft>
                <a:spcPts val="0"/>
              </a:spcAft>
              <a:defRPr sz="1200" baseline="0"/>
            </a:lvl8pPr>
            <a:lvl9pPr marL="1600200">
              <a:spcBef>
                <a:spcPts val="0"/>
              </a:spcBef>
              <a:spcAft>
                <a:spcPts val="0"/>
              </a:spcAft>
              <a:defRPr sz="1000"/>
            </a:lvl9pPr>
          </a:lstStyle>
          <a:p>
            <a:pPr lvl="0"/>
            <a:r>
              <a:rPr lang="en-US" dirty="0"/>
              <a:t>Click to edit Master text styles (Arial-Bold-12pt)</a:t>
            </a:r>
          </a:p>
          <a:p>
            <a:pPr lvl="1"/>
            <a:r>
              <a:rPr lang="en-US" dirty="0"/>
              <a:t>Second level (Arial-12pt)</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30" name="Text Placeholder 29"/>
          <p:cNvSpPr>
            <a:spLocks noGrp="1"/>
          </p:cNvSpPr>
          <p:nvPr>
            <p:ph type="body" sz="quarter" idx="13" hasCustomPrompt="1"/>
          </p:nvPr>
        </p:nvSpPr>
        <p:spPr>
          <a:xfrm>
            <a:off x="1255776" y="1554480"/>
            <a:ext cx="1767840" cy="182880"/>
          </a:xfrm>
        </p:spPr>
        <p:txBody>
          <a:bodyPr lIns="73152" rIns="73152"/>
          <a:lstStyle>
            <a:lvl1pPr marL="0" indent="0" algn="l">
              <a:lnSpc>
                <a:spcPct val="100000"/>
              </a:lnSpc>
              <a:spcBef>
                <a:spcPts val="0"/>
              </a:spcBef>
              <a:buFont typeface="Arial" pitchFamily="34" charset="0"/>
              <a:buNone/>
              <a:defRPr sz="1000" b="1" baseline="0">
                <a:solidFill>
                  <a:srgbClr val="00355F"/>
                </a:solidFill>
              </a:defRPr>
            </a:lvl1pPr>
            <a:lvl2pPr marL="0" indent="0" algn="l">
              <a:lnSpc>
                <a:spcPct val="100000"/>
              </a:lnSpc>
              <a:spcBef>
                <a:spcPts val="0"/>
              </a:spcBef>
              <a:buFont typeface="Arial" pitchFamily="34" charset="0"/>
              <a:buNone/>
              <a:defRPr sz="1000" b="1">
                <a:solidFill>
                  <a:srgbClr val="00355F"/>
                </a:solidFill>
              </a:defRPr>
            </a:lvl2pPr>
            <a:lvl3pPr marL="0" indent="0" algn="l">
              <a:lnSpc>
                <a:spcPct val="100000"/>
              </a:lnSpc>
              <a:spcBef>
                <a:spcPts val="0"/>
              </a:spcBef>
              <a:buFont typeface="Arial" pitchFamily="34" charset="0"/>
              <a:buNone/>
              <a:defRPr sz="1000" b="1">
                <a:solidFill>
                  <a:srgbClr val="00355F"/>
                </a:solidFill>
              </a:defRPr>
            </a:lvl3pPr>
            <a:lvl4pPr marL="0" indent="0" algn="l">
              <a:lnSpc>
                <a:spcPct val="100000"/>
              </a:lnSpc>
              <a:spcBef>
                <a:spcPts val="0"/>
              </a:spcBef>
              <a:buFont typeface="Arial" pitchFamily="34" charset="0"/>
              <a:buNone/>
              <a:defRPr sz="1000" b="1">
                <a:solidFill>
                  <a:srgbClr val="00355F"/>
                </a:solidFill>
              </a:defRPr>
            </a:lvl4pPr>
            <a:lvl5pPr marL="0" indent="0" algn="l">
              <a:lnSpc>
                <a:spcPct val="100000"/>
              </a:lnSpc>
              <a:spcBef>
                <a:spcPts val="0"/>
              </a:spcBef>
              <a:buFont typeface="Arial" pitchFamily="34" charset="0"/>
              <a:buNone/>
              <a:defRPr sz="1000" b="1">
                <a:solidFill>
                  <a:srgbClr val="00355F"/>
                </a:solidFill>
              </a:defRPr>
            </a:lvl5pPr>
            <a:lvl6pPr marL="0" indent="0" algn="l">
              <a:lnSpc>
                <a:spcPct val="100000"/>
              </a:lnSpc>
              <a:spcBef>
                <a:spcPts val="0"/>
              </a:spcBef>
              <a:buNone/>
              <a:defRPr sz="1000" b="1">
                <a:solidFill>
                  <a:srgbClr val="00355F"/>
                </a:solidFill>
              </a:defRPr>
            </a:lvl6pPr>
            <a:lvl7pPr marL="0" indent="0" algn="l">
              <a:lnSpc>
                <a:spcPct val="100000"/>
              </a:lnSpc>
              <a:spcBef>
                <a:spcPts val="0"/>
              </a:spcBef>
              <a:buNone/>
              <a:defRPr sz="1000" b="1">
                <a:solidFill>
                  <a:srgbClr val="00355F"/>
                </a:solidFill>
              </a:defRPr>
            </a:lvl7pPr>
            <a:lvl8pPr marL="0" indent="0" algn="l">
              <a:lnSpc>
                <a:spcPct val="100000"/>
              </a:lnSpc>
              <a:spcBef>
                <a:spcPts val="0"/>
              </a:spcBef>
              <a:buNone/>
              <a:defRPr sz="1000" b="1">
                <a:solidFill>
                  <a:srgbClr val="00355F"/>
                </a:solidFill>
              </a:defRPr>
            </a:lvl8pPr>
            <a:lvl9pPr marL="0" indent="0" algn="l">
              <a:lnSpc>
                <a:spcPct val="100000"/>
              </a:lnSpc>
              <a:spcBef>
                <a:spcPts val="0"/>
              </a:spcBef>
              <a:buNone/>
              <a:defRPr sz="1000" b="1">
                <a:solidFill>
                  <a:srgbClr val="00355F"/>
                </a:solidFill>
              </a:defRPr>
            </a:lvl9pPr>
          </a:lstStyle>
          <a:p>
            <a:pPr lvl="0"/>
            <a:r>
              <a:rPr lang="en-US" dirty="0"/>
              <a:t>Click to edit Role (Arial-Bold-10pt)</a:t>
            </a:r>
          </a:p>
        </p:txBody>
      </p:sp>
      <p:sp>
        <p:nvSpPr>
          <p:cNvPr id="32" name="Text Placeholder 31"/>
          <p:cNvSpPr>
            <a:spLocks noGrp="1"/>
          </p:cNvSpPr>
          <p:nvPr>
            <p:ph type="body" sz="quarter" idx="14" hasCustomPrompt="1"/>
          </p:nvPr>
        </p:nvSpPr>
        <p:spPr>
          <a:xfrm>
            <a:off x="1255776" y="4288536"/>
            <a:ext cx="1767840" cy="182880"/>
          </a:xfrm>
        </p:spPr>
        <p:txBody>
          <a:bodyPr lIns="73152" rIns="73152"/>
          <a:lstStyle>
            <a:lvl1pPr marL="0" indent="0" algn="l">
              <a:lnSpc>
                <a:spcPct val="100000"/>
              </a:lnSpc>
              <a:spcBef>
                <a:spcPts val="0"/>
              </a:spcBef>
              <a:buFont typeface="Arial" pitchFamily="34" charset="0"/>
              <a:buNone/>
              <a:defRPr sz="1000" b="1" baseline="0">
                <a:solidFill>
                  <a:srgbClr val="00355F"/>
                </a:solidFill>
              </a:defRPr>
            </a:lvl1pPr>
            <a:lvl2pPr marL="0" indent="0" algn="l">
              <a:lnSpc>
                <a:spcPct val="100000"/>
              </a:lnSpc>
              <a:spcBef>
                <a:spcPts val="0"/>
              </a:spcBef>
              <a:buFont typeface="Arial" pitchFamily="34" charset="0"/>
              <a:buNone/>
              <a:defRPr sz="1000" b="1">
                <a:solidFill>
                  <a:srgbClr val="00355F"/>
                </a:solidFill>
              </a:defRPr>
            </a:lvl2pPr>
            <a:lvl3pPr marL="0" indent="0" algn="l">
              <a:lnSpc>
                <a:spcPct val="100000"/>
              </a:lnSpc>
              <a:spcBef>
                <a:spcPts val="0"/>
              </a:spcBef>
              <a:buFont typeface="Arial" pitchFamily="34" charset="0"/>
              <a:buNone/>
              <a:defRPr sz="1000" b="1">
                <a:solidFill>
                  <a:srgbClr val="00355F"/>
                </a:solidFill>
              </a:defRPr>
            </a:lvl3pPr>
            <a:lvl4pPr marL="0" indent="0" algn="l">
              <a:lnSpc>
                <a:spcPct val="100000"/>
              </a:lnSpc>
              <a:spcBef>
                <a:spcPts val="0"/>
              </a:spcBef>
              <a:buFont typeface="Arial" pitchFamily="34" charset="0"/>
              <a:buNone/>
              <a:defRPr sz="1000" b="1">
                <a:solidFill>
                  <a:srgbClr val="00355F"/>
                </a:solidFill>
              </a:defRPr>
            </a:lvl4pPr>
            <a:lvl5pPr marL="0" indent="0" algn="l">
              <a:lnSpc>
                <a:spcPct val="100000"/>
              </a:lnSpc>
              <a:spcBef>
                <a:spcPts val="0"/>
              </a:spcBef>
              <a:buFont typeface="Arial" pitchFamily="34" charset="0"/>
              <a:buNone/>
              <a:defRPr sz="1000" b="1">
                <a:solidFill>
                  <a:srgbClr val="00355F"/>
                </a:solidFill>
              </a:defRPr>
            </a:lvl5pPr>
            <a:lvl6pPr marL="0" indent="0" algn="l">
              <a:lnSpc>
                <a:spcPct val="100000"/>
              </a:lnSpc>
              <a:spcBef>
                <a:spcPts val="0"/>
              </a:spcBef>
              <a:buNone/>
              <a:defRPr sz="1000" b="1">
                <a:solidFill>
                  <a:srgbClr val="00355F"/>
                </a:solidFill>
              </a:defRPr>
            </a:lvl6pPr>
            <a:lvl7pPr marL="0" indent="0" algn="l">
              <a:lnSpc>
                <a:spcPct val="100000"/>
              </a:lnSpc>
              <a:spcBef>
                <a:spcPts val="0"/>
              </a:spcBef>
              <a:buNone/>
              <a:defRPr sz="1000" b="1">
                <a:solidFill>
                  <a:srgbClr val="00355F"/>
                </a:solidFill>
              </a:defRPr>
            </a:lvl7pPr>
            <a:lvl8pPr marL="0" indent="0" algn="l">
              <a:lnSpc>
                <a:spcPct val="100000"/>
              </a:lnSpc>
              <a:spcBef>
                <a:spcPts val="0"/>
              </a:spcBef>
              <a:buNone/>
              <a:defRPr sz="1000" b="1">
                <a:solidFill>
                  <a:srgbClr val="00355F"/>
                </a:solidFill>
              </a:defRPr>
            </a:lvl8pPr>
            <a:lvl9pPr marL="0" indent="0" algn="l">
              <a:lnSpc>
                <a:spcPct val="100000"/>
              </a:lnSpc>
              <a:spcBef>
                <a:spcPts val="0"/>
              </a:spcBef>
              <a:buNone/>
              <a:defRPr sz="1000" b="1">
                <a:solidFill>
                  <a:srgbClr val="00355F"/>
                </a:solidFill>
              </a:defRPr>
            </a:lvl9pPr>
          </a:lstStyle>
          <a:p>
            <a:pPr lvl="0"/>
            <a:r>
              <a:rPr lang="en-US" dirty="0"/>
              <a:t>Click to edit Role (Arial-Bold-10pt)</a:t>
            </a:r>
          </a:p>
        </p:txBody>
      </p:sp>
      <p:sp>
        <p:nvSpPr>
          <p:cNvPr id="43" name="Content Placeholder 2"/>
          <p:cNvSpPr>
            <a:spLocks noGrp="1"/>
          </p:cNvSpPr>
          <p:nvPr>
            <p:ph idx="18" hasCustomPrompt="1"/>
          </p:nvPr>
        </p:nvSpPr>
        <p:spPr>
          <a:xfrm>
            <a:off x="3425952" y="3611880"/>
            <a:ext cx="8119872" cy="2578608"/>
          </a:xfrm>
        </p:spPr>
        <p:txBody>
          <a:bodyPr>
            <a:normAutofit/>
          </a:bodyPr>
          <a:lstStyle>
            <a:lvl1pPr>
              <a:spcBef>
                <a:spcPts val="600"/>
              </a:spcBef>
              <a:spcAft>
                <a:spcPts val="0"/>
              </a:spcAft>
              <a:defRPr sz="1200"/>
            </a:lvl1pPr>
            <a:lvl2pPr>
              <a:spcBef>
                <a:spcPts val="0"/>
              </a:spcBef>
              <a:spcAft>
                <a:spcPts val="0"/>
              </a:spcAft>
              <a:defRPr sz="1200"/>
            </a:lvl2pPr>
            <a:lvl3pPr marL="182563" indent="-182563">
              <a:spcBef>
                <a:spcPts val="0"/>
              </a:spcBef>
              <a:spcAft>
                <a:spcPts val="0"/>
              </a:spcAft>
              <a:buSzPct val="100000"/>
              <a:buFont typeface="Arial" pitchFamily="34" charset="0"/>
              <a:buChar char="●"/>
              <a:defRPr sz="1200"/>
            </a:lvl3pPr>
            <a:lvl4pPr>
              <a:spcBef>
                <a:spcPts val="0"/>
              </a:spcBef>
              <a:spcAft>
                <a:spcPts val="0"/>
              </a:spcAft>
              <a:defRPr sz="1200"/>
            </a:lvl4pPr>
            <a:lvl5pPr>
              <a:spcBef>
                <a:spcPts val="0"/>
              </a:spcBef>
              <a:spcAft>
                <a:spcPts val="0"/>
              </a:spcAft>
              <a:defRPr sz="1200"/>
            </a:lvl5pPr>
            <a:lvl6pPr marL="742950" indent="0">
              <a:spcBef>
                <a:spcPts val="0"/>
              </a:spcBef>
              <a:spcAft>
                <a:spcPts val="0"/>
              </a:spcAft>
              <a:buNone/>
              <a:defRPr sz="1000"/>
            </a:lvl6pPr>
            <a:lvl7pPr marL="914400" indent="0">
              <a:spcBef>
                <a:spcPts val="0"/>
              </a:spcBef>
              <a:spcAft>
                <a:spcPts val="0"/>
              </a:spcAft>
              <a:buNone/>
              <a:defRPr sz="1000"/>
            </a:lvl7pPr>
            <a:lvl8pPr marL="1371600">
              <a:spcBef>
                <a:spcPts val="0"/>
              </a:spcBef>
              <a:spcAft>
                <a:spcPts val="0"/>
              </a:spcAft>
              <a:defRPr sz="1000"/>
            </a:lvl8pPr>
            <a:lvl9pPr marL="1600200">
              <a:spcBef>
                <a:spcPts val="0"/>
              </a:spcBef>
              <a:spcAft>
                <a:spcPts val="0"/>
              </a:spcAft>
              <a:defRPr sz="1000"/>
            </a:lvl9pPr>
          </a:lstStyle>
          <a:p>
            <a:pPr lvl="0"/>
            <a:r>
              <a:rPr lang="en-US" dirty="0"/>
              <a:t>Click to edit Master text styles (Arial-Bold-12pt)</a:t>
            </a:r>
          </a:p>
          <a:p>
            <a:pPr lvl="1"/>
            <a:r>
              <a:rPr lang="en-US" dirty="0"/>
              <a:t>Second level (Arial-12pt)</a:t>
            </a:r>
          </a:p>
          <a:p>
            <a:pPr lvl="2"/>
            <a:r>
              <a:rPr lang="en-US" dirty="0"/>
              <a:t>Third level</a:t>
            </a:r>
          </a:p>
          <a:p>
            <a:pPr lvl="3"/>
            <a:r>
              <a:rPr lang="en-US" dirty="0"/>
              <a:t>Fourth level</a:t>
            </a:r>
          </a:p>
          <a:p>
            <a:pPr lvl="4"/>
            <a:r>
              <a:rPr lang="en-US" dirty="0"/>
              <a:t>Fifth level</a:t>
            </a:r>
          </a:p>
        </p:txBody>
      </p:sp>
      <p:sp>
        <p:nvSpPr>
          <p:cNvPr id="34" name="Text Placeholder 33"/>
          <p:cNvSpPr>
            <a:spLocks noGrp="1"/>
          </p:cNvSpPr>
          <p:nvPr>
            <p:ph type="body" sz="quarter" idx="19" hasCustomPrompt="1"/>
          </p:nvPr>
        </p:nvSpPr>
        <p:spPr>
          <a:xfrm>
            <a:off x="219456" y="868680"/>
            <a:ext cx="2340864" cy="594360"/>
          </a:xfrm>
        </p:spPr>
        <p:txBody>
          <a:bodyPr lIns="73152" tIns="73152" rIns="73152" bIns="73152" anchor="ctr"/>
          <a:lstStyle>
            <a:lvl1pPr marL="0" indent="0" algn="ctr">
              <a:buFont typeface="Arial" pitchFamily="34" charset="0"/>
              <a:buNone/>
              <a:defRPr sz="1300" b="1">
                <a:solidFill>
                  <a:schemeClr val="bg1"/>
                </a:solidFill>
              </a:defRPr>
            </a:lvl1pPr>
            <a:lvl2pPr marL="0" indent="0" algn="ctr">
              <a:buFont typeface="Arial" pitchFamily="34" charset="0"/>
              <a:buNone/>
              <a:defRPr sz="1400" b="1">
                <a:solidFill>
                  <a:schemeClr val="bg1"/>
                </a:solidFill>
              </a:defRPr>
            </a:lvl2pPr>
            <a:lvl3pPr marL="0" indent="0" algn="ctr">
              <a:buFont typeface="Arial" pitchFamily="34" charset="0"/>
              <a:buNone/>
              <a:defRPr sz="1400" b="1">
                <a:solidFill>
                  <a:schemeClr val="bg1"/>
                </a:solidFill>
              </a:defRPr>
            </a:lvl3pPr>
            <a:lvl4pPr marL="0" indent="0" algn="ctr">
              <a:buNone/>
              <a:defRPr sz="1400" b="1">
                <a:solidFill>
                  <a:schemeClr val="bg1"/>
                </a:solidFill>
              </a:defRPr>
            </a:lvl4pPr>
            <a:lvl5pPr marL="0" indent="0" algn="ctr">
              <a:buNone/>
              <a:defRPr sz="1400" b="1">
                <a:solidFill>
                  <a:schemeClr val="bg1"/>
                </a:solidFill>
              </a:defRPr>
            </a:lvl5pPr>
            <a:lvl6pPr marL="0" indent="0" algn="ctr">
              <a:buNone/>
              <a:defRPr sz="1400" b="1">
                <a:solidFill>
                  <a:schemeClr val="bg1"/>
                </a:solidFill>
              </a:defRPr>
            </a:lvl6pPr>
            <a:lvl7pPr marL="0" indent="0" algn="ctr">
              <a:buNone/>
              <a:defRPr sz="1400" b="1">
                <a:solidFill>
                  <a:schemeClr val="bg1"/>
                </a:solidFill>
              </a:defRPr>
            </a:lvl7pPr>
            <a:lvl8pPr marL="0" indent="0" algn="ctr">
              <a:buNone/>
              <a:defRPr sz="1400" b="1">
                <a:solidFill>
                  <a:schemeClr val="bg1"/>
                </a:solidFill>
              </a:defRPr>
            </a:lvl8pPr>
            <a:lvl9pPr marL="0" indent="0" algn="ctr">
              <a:buFont typeface="Arial" pitchFamily="34" charset="0"/>
              <a:buNone/>
              <a:defRPr sz="1400" b="1">
                <a:solidFill>
                  <a:schemeClr val="bg1"/>
                </a:solidFill>
              </a:defRPr>
            </a:lvl9pPr>
          </a:lstStyle>
          <a:p>
            <a:pPr lvl="0"/>
            <a:r>
              <a:rPr lang="en-US" dirty="0"/>
              <a:t>Click to edit Name (Arial-Bold-13pt)</a:t>
            </a:r>
          </a:p>
        </p:txBody>
      </p:sp>
      <p:sp>
        <p:nvSpPr>
          <p:cNvPr id="35" name="Text Placeholder 33"/>
          <p:cNvSpPr>
            <a:spLocks noGrp="1"/>
          </p:cNvSpPr>
          <p:nvPr>
            <p:ph type="body" sz="quarter" idx="20" hasCustomPrompt="1"/>
          </p:nvPr>
        </p:nvSpPr>
        <p:spPr>
          <a:xfrm>
            <a:off x="219456" y="3597974"/>
            <a:ext cx="2340864" cy="594360"/>
          </a:xfrm>
        </p:spPr>
        <p:txBody>
          <a:bodyPr lIns="73152" tIns="73152" rIns="73152" bIns="73152" anchor="ctr"/>
          <a:lstStyle>
            <a:lvl1pPr marL="0" indent="0" algn="ctr">
              <a:buFont typeface="Arial" pitchFamily="34" charset="0"/>
              <a:buNone/>
              <a:defRPr sz="1300" b="1">
                <a:solidFill>
                  <a:schemeClr val="bg1"/>
                </a:solidFill>
              </a:defRPr>
            </a:lvl1pPr>
            <a:lvl2pPr marL="0" indent="0" algn="ctr">
              <a:buFont typeface="Arial" pitchFamily="34" charset="0"/>
              <a:buNone/>
              <a:defRPr sz="1400" b="1">
                <a:solidFill>
                  <a:schemeClr val="bg1"/>
                </a:solidFill>
              </a:defRPr>
            </a:lvl2pPr>
            <a:lvl3pPr marL="0" indent="0" algn="ctr">
              <a:buFont typeface="Arial" pitchFamily="34" charset="0"/>
              <a:buNone/>
              <a:defRPr sz="1400" b="1">
                <a:solidFill>
                  <a:schemeClr val="bg1"/>
                </a:solidFill>
              </a:defRPr>
            </a:lvl3pPr>
            <a:lvl4pPr marL="0" indent="0" algn="ctr">
              <a:buNone/>
              <a:defRPr sz="1400" b="1">
                <a:solidFill>
                  <a:schemeClr val="bg1"/>
                </a:solidFill>
              </a:defRPr>
            </a:lvl4pPr>
            <a:lvl5pPr marL="0" indent="0" algn="ctr">
              <a:buNone/>
              <a:defRPr sz="1400" b="1">
                <a:solidFill>
                  <a:schemeClr val="bg1"/>
                </a:solidFill>
              </a:defRPr>
            </a:lvl5pPr>
            <a:lvl6pPr marL="0" indent="0" algn="ctr">
              <a:buNone/>
              <a:defRPr sz="1400" b="1">
                <a:solidFill>
                  <a:schemeClr val="bg1"/>
                </a:solidFill>
              </a:defRPr>
            </a:lvl6pPr>
            <a:lvl7pPr marL="0" indent="0" algn="ctr">
              <a:buNone/>
              <a:defRPr sz="1400" b="1">
                <a:solidFill>
                  <a:schemeClr val="bg1"/>
                </a:solidFill>
              </a:defRPr>
            </a:lvl7pPr>
            <a:lvl8pPr marL="0" indent="0" algn="ctr">
              <a:buNone/>
              <a:defRPr sz="1400" b="1">
                <a:solidFill>
                  <a:schemeClr val="bg1"/>
                </a:solidFill>
              </a:defRPr>
            </a:lvl8pPr>
            <a:lvl9pPr marL="0" indent="0" algn="ctr">
              <a:buFont typeface="Arial" pitchFamily="34" charset="0"/>
              <a:buNone/>
              <a:defRPr sz="1400" b="1">
                <a:solidFill>
                  <a:schemeClr val="bg1"/>
                </a:solidFill>
              </a:defRPr>
            </a:lvl9pPr>
          </a:lstStyle>
          <a:p>
            <a:pPr lvl="0"/>
            <a:r>
              <a:rPr lang="en-US" dirty="0"/>
              <a:t>Click to edit Name (Arial-Bold-13pt)</a:t>
            </a:r>
          </a:p>
        </p:txBody>
      </p:sp>
      <p:sp>
        <p:nvSpPr>
          <p:cNvPr id="16" name="Rectangle 28"/>
          <p:cNvSpPr>
            <a:spLocks noGrp="1" noChangeArrowheads="1"/>
          </p:cNvSpPr>
          <p:nvPr>
            <p:ph type="sldNum" sz="quarter" idx="21"/>
          </p:nvPr>
        </p:nvSpPr>
        <p:spPr/>
        <p:txBody>
          <a:bodyPr/>
          <a:lstStyle>
            <a:lvl1pPr>
              <a:defRPr/>
            </a:lvl1pPr>
          </a:lstStyle>
          <a:p>
            <a:fld id="{78B4B8D8-D417-1A43-8CC8-C9C5D85BF554}" type="slidenum">
              <a:rPr lang="en-US" smtClean="0"/>
              <a:pPr/>
              <a:t>‹#›</a:t>
            </a:fld>
            <a:endParaRPr lang="en-US" dirty="0"/>
          </a:p>
        </p:txBody>
      </p:sp>
    </p:spTree>
    <p:extLst>
      <p:ext uri="{BB962C8B-B14F-4D97-AF65-F5344CB8AC3E}">
        <p14:creationId xmlns:p14="http://schemas.microsoft.com/office/powerpoint/2010/main" val="16000268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pic>
        <p:nvPicPr>
          <p:cNvPr id="13" name="Picture 7" descr="background_globe_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ar_casestudy - JK.png"/>
          <p:cNvPicPr>
            <a:picLocks noChangeAspect="1"/>
          </p:cNvPicPr>
          <p:nvPr/>
        </p:nvPicPr>
        <p:blipFill>
          <a:blip r:embed="rId3" cstate="email">
            <a:extLst>
              <a:ext uri="{28A0092B-C50C-407E-A947-70E740481C1C}">
                <a14:useLocalDpi xmlns:a14="http://schemas.microsoft.com/office/drawing/2010/main" val="0"/>
              </a:ext>
            </a:extLst>
          </a:blip>
          <a:srcRect l="32703"/>
          <a:stretch>
            <a:fillRect/>
          </a:stretch>
        </p:blipFill>
        <p:spPr bwMode="auto">
          <a:xfrm>
            <a:off x="1" y="222251"/>
            <a:ext cx="45593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footer_wordmark.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96351" y="6478588"/>
            <a:ext cx="2286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0"/>
          <p:cNvCxnSpPr>
            <a:cxnSpLocks noChangeShapeType="1"/>
          </p:cNvCxnSpPr>
          <p:nvPr/>
        </p:nvCxnSpPr>
        <p:spPr bwMode="auto">
          <a:xfrm>
            <a:off x="11303000" y="6464300"/>
            <a:ext cx="0" cy="234950"/>
          </a:xfrm>
          <a:prstGeom prst="line">
            <a:avLst/>
          </a:prstGeom>
          <a:noFill/>
          <a:ln w="19050">
            <a:solidFill>
              <a:srgbClr val="4F779C"/>
            </a:solidFill>
            <a:round/>
            <a:headEnd/>
            <a:tailEnd/>
          </a:ln>
        </p:spPr>
      </p:cxnSp>
      <p:sp>
        <p:nvSpPr>
          <p:cNvPr id="17" name="Text Placeholder 20"/>
          <p:cNvSpPr>
            <a:spLocks noGrp="1"/>
          </p:cNvSpPr>
          <p:nvPr>
            <p:ph type="body" sz="quarter" idx="16"/>
          </p:nvPr>
        </p:nvSpPr>
        <p:spPr>
          <a:xfrm>
            <a:off x="176784" y="347472"/>
            <a:ext cx="853440" cy="978408"/>
          </a:xfrm>
        </p:spPr>
        <p:txBody>
          <a:bodyPr tIns="27432" bIns="73152"/>
          <a:lstStyle>
            <a:lvl1pPr marL="0" indent="0">
              <a:lnSpc>
                <a:spcPct val="100000"/>
              </a:lnSpc>
              <a:spcBef>
                <a:spcPts val="540"/>
              </a:spcBef>
              <a:buFont typeface="Arial" pitchFamily="34" charset="0"/>
              <a:buNone/>
              <a:defRPr sz="100" b="0" baseline="0">
                <a:solidFill>
                  <a:srgbClr val="C37B11"/>
                </a:solidFill>
              </a:defRPr>
            </a:lvl1pPr>
            <a:lvl2pPr marL="0" indent="0">
              <a:lnSpc>
                <a:spcPct val="100000"/>
              </a:lnSpc>
              <a:spcBef>
                <a:spcPts val="540"/>
              </a:spcBef>
              <a:buFont typeface="Arial" pitchFamily="34" charset="0"/>
              <a:buNone/>
              <a:defRPr sz="800" b="0">
                <a:solidFill>
                  <a:srgbClr val="C37B11"/>
                </a:solidFill>
              </a:defRPr>
            </a:lvl2pPr>
            <a:lvl3pPr marL="0" indent="0">
              <a:lnSpc>
                <a:spcPct val="100000"/>
              </a:lnSpc>
              <a:spcBef>
                <a:spcPts val="540"/>
              </a:spcBef>
              <a:buFont typeface="Arial" pitchFamily="34" charset="0"/>
              <a:buNone/>
              <a:defRPr sz="800" b="0">
                <a:solidFill>
                  <a:srgbClr val="C37B11"/>
                </a:solidFill>
              </a:defRPr>
            </a:lvl3pPr>
            <a:lvl4pPr marL="0" indent="0">
              <a:lnSpc>
                <a:spcPct val="100000"/>
              </a:lnSpc>
              <a:spcBef>
                <a:spcPts val="540"/>
              </a:spcBef>
              <a:buFont typeface="Arial" pitchFamily="34" charset="0"/>
              <a:buNone/>
              <a:defRPr sz="800" b="0">
                <a:solidFill>
                  <a:srgbClr val="C37B11"/>
                </a:solidFill>
              </a:defRPr>
            </a:lvl4pPr>
            <a:lvl5pPr marL="0" indent="0">
              <a:lnSpc>
                <a:spcPct val="100000"/>
              </a:lnSpc>
              <a:spcBef>
                <a:spcPts val="540"/>
              </a:spcBef>
              <a:buFont typeface="Arial" pitchFamily="34" charset="0"/>
              <a:buNone/>
              <a:defRPr sz="800" b="0">
                <a:solidFill>
                  <a:srgbClr val="C37B11"/>
                </a:solidFill>
              </a:defRPr>
            </a:lvl5pPr>
            <a:lvl6pPr marL="0" indent="0">
              <a:lnSpc>
                <a:spcPct val="100000"/>
              </a:lnSpc>
              <a:spcBef>
                <a:spcPts val="540"/>
              </a:spcBef>
              <a:buNone/>
              <a:defRPr sz="800">
                <a:solidFill>
                  <a:srgbClr val="C37B11"/>
                </a:solidFill>
              </a:defRPr>
            </a:lvl6pPr>
            <a:lvl7pPr marL="0" indent="0">
              <a:lnSpc>
                <a:spcPct val="100000"/>
              </a:lnSpc>
              <a:spcBef>
                <a:spcPts val="540"/>
              </a:spcBef>
              <a:buNone/>
              <a:defRPr sz="800">
                <a:solidFill>
                  <a:srgbClr val="C37B11"/>
                </a:solidFill>
              </a:defRPr>
            </a:lvl7pPr>
            <a:lvl8pPr marL="0" indent="0">
              <a:lnSpc>
                <a:spcPct val="100000"/>
              </a:lnSpc>
              <a:spcBef>
                <a:spcPts val="540"/>
              </a:spcBef>
              <a:buNone/>
              <a:defRPr sz="800">
                <a:solidFill>
                  <a:srgbClr val="C37B11"/>
                </a:solidFill>
              </a:defRPr>
            </a:lvl8pPr>
            <a:lvl9pPr marL="0" indent="0">
              <a:lnSpc>
                <a:spcPct val="100000"/>
              </a:lnSpc>
              <a:spcBef>
                <a:spcPts val="540"/>
              </a:spcBef>
              <a:buNone/>
              <a:defRPr sz="800">
                <a:solidFill>
                  <a:srgbClr val="C37B11"/>
                </a:solidFill>
              </a:defRPr>
            </a:lvl9pPr>
          </a:lstStyle>
          <a:p>
            <a:pPr lvl="0"/>
            <a:r>
              <a:rPr lang="en-US"/>
              <a:t>Click to edit Master text styles</a:t>
            </a:r>
          </a:p>
        </p:txBody>
      </p:sp>
      <p:sp>
        <p:nvSpPr>
          <p:cNvPr id="18" name="Text Placeholder 33"/>
          <p:cNvSpPr>
            <a:spLocks noGrp="1"/>
          </p:cNvSpPr>
          <p:nvPr>
            <p:ph type="body" sz="quarter" idx="17"/>
          </p:nvPr>
        </p:nvSpPr>
        <p:spPr>
          <a:xfrm>
            <a:off x="176784" y="347472"/>
            <a:ext cx="853440" cy="978408"/>
          </a:xfrm>
        </p:spPr>
        <p:txBody>
          <a:bodyPr/>
          <a:lstStyle>
            <a:lvl1pPr marL="137160" indent="-137160">
              <a:spcBef>
                <a:spcPts val="150"/>
              </a:spcBef>
              <a:buClr>
                <a:schemeClr val="tx2"/>
              </a:buClr>
              <a:buFont typeface="Wingdings 3" pitchFamily="18" charset="2"/>
              <a:buChar char=""/>
              <a:defRPr sz="100" b="0" i="1">
                <a:solidFill>
                  <a:schemeClr val="tx1"/>
                </a:solidFill>
              </a:defRPr>
            </a:lvl1pPr>
            <a:lvl2pPr marL="137160" indent="-137160">
              <a:spcBef>
                <a:spcPts val="150"/>
              </a:spcBef>
              <a:buClr>
                <a:schemeClr val="tx2"/>
              </a:buClr>
              <a:buFont typeface="Wingdings 3" pitchFamily="18" charset="2"/>
              <a:buChar char=""/>
              <a:defRPr sz="100" b="0" i="1">
                <a:solidFill>
                  <a:schemeClr val="tx1"/>
                </a:solidFill>
              </a:defRPr>
            </a:lvl2pPr>
            <a:lvl3pPr marL="137160" indent="-137160">
              <a:spcBef>
                <a:spcPts val="150"/>
              </a:spcBef>
              <a:buClr>
                <a:schemeClr val="tx2"/>
              </a:buClr>
              <a:buFont typeface="Wingdings 3" pitchFamily="18" charset="2"/>
              <a:buChar char=""/>
              <a:defRPr sz="100" b="0" i="1">
                <a:solidFill>
                  <a:schemeClr val="tx1"/>
                </a:solidFill>
              </a:defRPr>
            </a:lvl3pPr>
            <a:lvl4pPr marL="137160" indent="-137160">
              <a:spcBef>
                <a:spcPts val="150"/>
              </a:spcBef>
              <a:buClr>
                <a:schemeClr val="tx2"/>
              </a:buClr>
              <a:buFont typeface="Wingdings 3" pitchFamily="18" charset="2"/>
              <a:buChar char=""/>
              <a:defRPr sz="100" b="0" i="1">
                <a:solidFill>
                  <a:schemeClr val="tx1"/>
                </a:solidFill>
              </a:defRPr>
            </a:lvl4pPr>
            <a:lvl5pPr marL="137160" indent="-137160">
              <a:spcBef>
                <a:spcPts val="150"/>
              </a:spcBef>
              <a:buClr>
                <a:schemeClr val="tx2"/>
              </a:buClr>
              <a:buFont typeface="Wingdings 3" pitchFamily="18" charset="2"/>
              <a:buChar char=""/>
              <a:defRPr sz="100" b="0" i="1">
                <a:solidFill>
                  <a:schemeClr val="tx1"/>
                </a:solidFill>
              </a:defRPr>
            </a:lvl5pPr>
            <a:lvl6pPr marL="137160" indent="-137160">
              <a:spcBef>
                <a:spcPts val="150"/>
              </a:spcBef>
              <a:buClr>
                <a:schemeClr val="tx2"/>
              </a:buClr>
              <a:buFont typeface="Wingdings 3" pitchFamily="18" charset="2"/>
              <a:buChar char=""/>
              <a:defRPr sz="100"/>
            </a:lvl6pPr>
            <a:lvl7pPr marL="137160" indent="-137160">
              <a:spcBef>
                <a:spcPts val="150"/>
              </a:spcBef>
              <a:buClr>
                <a:schemeClr val="tx2"/>
              </a:buClr>
              <a:buFont typeface="Wingdings 3" pitchFamily="18" charset="2"/>
              <a:buChar char=""/>
              <a:defRPr sz="100"/>
            </a:lvl7pPr>
            <a:lvl8pPr marL="137160" indent="-137160">
              <a:spcBef>
                <a:spcPts val="150"/>
              </a:spcBef>
              <a:buClr>
                <a:schemeClr val="tx2"/>
              </a:buClr>
              <a:buFont typeface="Wingdings 3" pitchFamily="18" charset="2"/>
              <a:buChar char=""/>
              <a:defRPr sz="100"/>
            </a:lvl8pPr>
            <a:lvl9pPr marL="137160" indent="-137160">
              <a:spcBef>
                <a:spcPts val="150"/>
              </a:spcBef>
              <a:buClr>
                <a:schemeClr val="tx2"/>
              </a:buClr>
              <a:buFont typeface="Wingdings 3" pitchFamily="18" charset="2"/>
              <a:buChar char=""/>
              <a:defRPr sz="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3"/>
          <p:cNvSpPr>
            <a:spLocks noGrp="1"/>
          </p:cNvSpPr>
          <p:nvPr>
            <p:ph type="body" sz="quarter" idx="18"/>
          </p:nvPr>
        </p:nvSpPr>
        <p:spPr>
          <a:xfrm>
            <a:off x="176784" y="347472"/>
            <a:ext cx="853440" cy="978408"/>
          </a:xfrm>
        </p:spPr>
        <p:txBody>
          <a:bodyPr/>
          <a:lstStyle>
            <a:lvl1pPr marL="137160" indent="-137160">
              <a:spcBef>
                <a:spcPts val="150"/>
              </a:spcBef>
              <a:buClr>
                <a:schemeClr val="tx2"/>
              </a:buClr>
              <a:buFont typeface="Wingdings 3" pitchFamily="18" charset="2"/>
              <a:buChar char=""/>
              <a:defRPr sz="100" b="0" i="1">
                <a:solidFill>
                  <a:schemeClr val="tx1"/>
                </a:solidFill>
              </a:defRPr>
            </a:lvl1pPr>
            <a:lvl2pPr marL="137160" indent="-137160">
              <a:spcBef>
                <a:spcPts val="150"/>
              </a:spcBef>
              <a:buClr>
                <a:schemeClr val="tx2"/>
              </a:buClr>
              <a:buFont typeface="Wingdings 3" pitchFamily="18" charset="2"/>
              <a:buChar char=""/>
              <a:defRPr sz="100" b="0" i="1">
                <a:solidFill>
                  <a:schemeClr val="tx1"/>
                </a:solidFill>
              </a:defRPr>
            </a:lvl2pPr>
            <a:lvl3pPr marL="137160" indent="-137160">
              <a:spcBef>
                <a:spcPts val="150"/>
              </a:spcBef>
              <a:buClr>
                <a:schemeClr val="tx2"/>
              </a:buClr>
              <a:buFont typeface="Wingdings 3" pitchFamily="18" charset="2"/>
              <a:buChar char=""/>
              <a:defRPr sz="100" b="0" i="1">
                <a:solidFill>
                  <a:schemeClr val="tx1"/>
                </a:solidFill>
              </a:defRPr>
            </a:lvl3pPr>
            <a:lvl4pPr marL="137160" indent="-137160">
              <a:spcBef>
                <a:spcPts val="150"/>
              </a:spcBef>
              <a:buClr>
                <a:schemeClr val="tx2"/>
              </a:buClr>
              <a:buFont typeface="Wingdings 3" pitchFamily="18" charset="2"/>
              <a:buChar char=""/>
              <a:defRPr sz="100" b="0" i="1">
                <a:solidFill>
                  <a:schemeClr val="tx1"/>
                </a:solidFill>
              </a:defRPr>
            </a:lvl4pPr>
            <a:lvl5pPr marL="137160" indent="-137160">
              <a:spcBef>
                <a:spcPts val="150"/>
              </a:spcBef>
              <a:buClr>
                <a:schemeClr val="tx2"/>
              </a:buClr>
              <a:buFont typeface="Wingdings 3" pitchFamily="18" charset="2"/>
              <a:buChar char=""/>
              <a:defRPr sz="100" b="0" i="1">
                <a:solidFill>
                  <a:schemeClr val="tx1"/>
                </a:solidFill>
              </a:defRPr>
            </a:lvl5pPr>
            <a:lvl6pPr marL="137160" indent="-137160">
              <a:spcBef>
                <a:spcPts val="150"/>
              </a:spcBef>
              <a:buClr>
                <a:schemeClr val="tx2"/>
              </a:buClr>
              <a:buFont typeface="Wingdings 3" pitchFamily="18" charset="2"/>
              <a:buChar char=""/>
              <a:defRPr sz="100"/>
            </a:lvl6pPr>
            <a:lvl7pPr marL="137160" indent="-137160">
              <a:spcBef>
                <a:spcPts val="150"/>
              </a:spcBef>
              <a:buClr>
                <a:schemeClr val="tx2"/>
              </a:buClr>
              <a:buFont typeface="Wingdings 3" pitchFamily="18" charset="2"/>
              <a:buChar char=""/>
              <a:defRPr sz="100"/>
            </a:lvl7pPr>
            <a:lvl8pPr marL="137160" indent="-137160">
              <a:spcBef>
                <a:spcPts val="150"/>
              </a:spcBef>
              <a:buClr>
                <a:schemeClr val="tx2"/>
              </a:buClr>
              <a:buFont typeface="Wingdings 3" pitchFamily="18" charset="2"/>
              <a:buChar char=""/>
              <a:defRPr sz="100"/>
            </a:lvl8pPr>
            <a:lvl9pPr marL="137160" indent="-137160">
              <a:spcBef>
                <a:spcPts val="150"/>
              </a:spcBef>
              <a:buClr>
                <a:schemeClr val="tx2"/>
              </a:buClr>
              <a:buFont typeface="Wingdings 3" pitchFamily="18" charset="2"/>
              <a:buChar char=""/>
              <a:defRPr sz="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4"/>
          <p:cNvSpPr>
            <a:spLocks noGrp="1"/>
          </p:cNvSpPr>
          <p:nvPr>
            <p:ph type="body" sz="quarter" idx="24"/>
          </p:nvPr>
        </p:nvSpPr>
        <p:spPr>
          <a:xfrm>
            <a:off x="176784" y="347472"/>
            <a:ext cx="853440" cy="978408"/>
          </a:xfrm>
        </p:spPr>
        <p:txBody>
          <a:bodyPr lIns="73152" tIns="73152" rIns="73152" bIns="73152"/>
          <a:lstStyle>
            <a:lvl1pPr marL="0" indent="0" algn="ctr">
              <a:lnSpc>
                <a:spcPct val="110000"/>
              </a:lnSpc>
              <a:spcBef>
                <a:spcPts val="0"/>
              </a:spcBef>
              <a:buFont typeface="Arial" pitchFamily="34" charset="0"/>
              <a:buNone/>
              <a:defRPr sz="100" b="1">
                <a:solidFill>
                  <a:schemeClr val="bg1"/>
                </a:solidFill>
              </a:defRPr>
            </a:lvl1pPr>
            <a:lvl2pPr marL="0" indent="0">
              <a:buFont typeface="Arial" pitchFamily="34" charset="0"/>
              <a:buNone/>
              <a:defRPr b="0">
                <a:solidFill>
                  <a:schemeClr val="bg1"/>
                </a:solidFill>
              </a:defRPr>
            </a:lvl2pPr>
            <a:lvl3pPr marL="0" indent="0">
              <a:buNone/>
              <a:defRPr b="0">
                <a:solidFill>
                  <a:schemeClr val="bg1"/>
                </a:solidFill>
              </a:defRPr>
            </a:lvl3pPr>
            <a:lvl4pPr marL="0" indent="0">
              <a:buNone/>
              <a:defRPr b="0">
                <a:solidFill>
                  <a:schemeClr val="bg1"/>
                </a:solidFill>
              </a:defRPr>
            </a:lvl4pPr>
            <a:lvl5pPr marL="0" indent="0">
              <a:buNone/>
              <a:defRPr b="0">
                <a:solidFill>
                  <a:schemeClr val="bg1"/>
                </a:solidFill>
              </a:defRPr>
            </a:lvl5pPr>
          </a:lstStyle>
          <a:p>
            <a:pPr lvl="0"/>
            <a:r>
              <a:rPr lang="en-US"/>
              <a:t>Click to edit Master text styles</a:t>
            </a:r>
          </a:p>
        </p:txBody>
      </p:sp>
      <p:sp>
        <p:nvSpPr>
          <p:cNvPr id="26" name="Text Placeholder 14"/>
          <p:cNvSpPr>
            <a:spLocks noGrp="1"/>
          </p:cNvSpPr>
          <p:nvPr>
            <p:ph type="body" sz="quarter" idx="25"/>
          </p:nvPr>
        </p:nvSpPr>
        <p:spPr>
          <a:xfrm>
            <a:off x="176784" y="347472"/>
            <a:ext cx="853440" cy="978408"/>
          </a:xfrm>
        </p:spPr>
        <p:txBody>
          <a:bodyPr lIns="73152" rIns="73152"/>
          <a:lstStyle>
            <a:lvl1pPr marL="0" indent="0" algn="ctr">
              <a:lnSpc>
                <a:spcPct val="110000"/>
              </a:lnSpc>
              <a:spcBef>
                <a:spcPts val="0"/>
              </a:spcBef>
              <a:buFont typeface="Arial" pitchFamily="34" charset="0"/>
              <a:buNone/>
              <a:defRPr sz="100" b="0" baseline="0">
                <a:solidFill>
                  <a:schemeClr val="bg1"/>
                </a:solidFill>
              </a:defRPr>
            </a:lvl1pPr>
            <a:lvl2pPr marL="0" indent="0">
              <a:buFont typeface="Arial" pitchFamily="34" charset="0"/>
              <a:buNone/>
              <a:defRPr b="0">
                <a:solidFill>
                  <a:schemeClr val="bg1"/>
                </a:solidFill>
              </a:defRPr>
            </a:lvl2pPr>
            <a:lvl3pPr marL="0" indent="0">
              <a:buNone/>
              <a:defRPr b="0">
                <a:solidFill>
                  <a:schemeClr val="bg1"/>
                </a:solidFill>
              </a:defRPr>
            </a:lvl3pPr>
            <a:lvl4pPr marL="0" indent="0">
              <a:buNone/>
              <a:defRPr b="0">
                <a:solidFill>
                  <a:schemeClr val="bg1"/>
                </a:solidFill>
              </a:defRPr>
            </a:lvl4pPr>
            <a:lvl5pPr marL="0" indent="0">
              <a:buNone/>
              <a:defRPr b="0">
                <a:solidFill>
                  <a:schemeClr val="bg1"/>
                </a:solidFill>
              </a:defRPr>
            </a:lvl5pPr>
          </a:lstStyle>
          <a:p>
            <a:pPr lvl="0"/>
            <a:r>
              <a:rPr lang="en-US"/>
              <a:t>Click to edit Master text styles</a:t>
            </a:r>
          </a:p>
        </p:txBody>
      </p:sp>
      <p:sp>
        <p:nvSpPr>
          <p:cNvPr id="2" name="Title 1"/>
          <p:cNvSpPr>
            <a:spLocks noGrp="1"/>
          </p:cNvSpPr>
          <p:nvPr>
            <p:ph type="title" hasCustomPrompt="1"/>
          </p:nvPr>
        </p:nvSpPr>
        <p:spPr>
          <a:xfrm>
            <a:off x="1146049" y="301752"/>
            <a:ext cx="2502316" cy="365760"/>
          </a:xfrm>
          <a:prstGeom prst="rect">
            <a:avLst/>
          </a:prstGeom>
        </p:spPr>
        <p:txBody>
          <a:bodyPr lIns="0" tIns="0" rIns="0" bIns="0" anchor="t"/>
          <a:lstStyle>
            <a:lvl1pPr>
              <a:defRPr sz="1300" cap="none" baseline="0">
                <a:solidFill>
                  <a:schemeClr val="bg1"/>
                </a:solidFill>
              </a:defRPr>
            </a:lvl1pPr>
          </a:lstStyle>
          <a:p>
            <a:r>
              <a:rPr lang="en-US" dirty="0"/>
              <a:t>Click to edit Name (Arial-Bold-13pt)</a:t>
            </a:r>
          </a:p>
        </p:txBody>
      </p:sp>
      <p:sp>
        <p:nvSpPr>
          <p:cNvPr id="11" name="Picture Placeholder 10"/>
          <p:cNvSpPr>
            <a:spLocks noGrp="1" noChangeAspect="1"/>
          </p:cNvSpPr>
          <p:nvPr>
            <p:ph type="pic" sz="quarter" idx="12"/>
          </p:nvPr>
        </p:nvSpPr>
        <p:spPr>
          <a:xfrm>
            <a:off x="146304" y="338328"/>
            <a:ext cx="9144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900" b="1" baseline="0">
                <a:solidFill>
                  <a:srgbClr val="00355F"/>
                </a:solidFill>
              </a:defRPr>
            </a:lvl1pPr>
            <a:lvl2pPr marL="0" indent="0" algn="ctr">
              <a:buFont typeface="Arial" pitchFamily="34" charset="0"/>
              <a:buNone/>
              <a:defRPr b="1">
                <a:solidFill>
                  <a:schemeClr val="bg2"/>
                </a:solidFill>
              </a:defRPr>
            </a:lvl2pPr>
            <a:lvl3pPr marL="0" indent="0" algn="ctr">
              <a:buNone/>
              <a:defRPr b="1">
                <a:solidFill>
                  <a:schemeClr val="bg2"/>
                </a:solidFill>
              </a:defRPr>
            </a:lvl3pPr>
            <a:lvl4pPr marL="0" indent="0" algn="ctr">
              <a:buNone/>
              <a:defRPr b="1">
                <a:solidFill>
                  <a:schemeClr val="bg2"/>
                </a:solidFill>
              </a:defRPr>
            </a:lvl4pPr>
            <a:lvl5pPr marL="0" indent="0" algn="ctr">
              <a:buNone/>
              <a:defRPr b="1">
                <a:solidFill>
                  <a:schemeClr val="bg2"/>
                </a:solidFill>
              </a:defRPr>
            </a:lvl5pPr>
            <a:lvl6pPr marL="0" indent="0" algn="ctr">
              <a:buNone/>
              <a:defRPr b="1">
                <a:solidFill>
                  <a:schemeClr val="bg2"/>
                </a:solidFill>
              </a:defRPr>
            </a:lvl6pPr>
            <a:lvl7pPr marL="0" indent="0" algn="ctr">
              <a:buNone/>
              <a:defRPr b="1">
                <a:solidFill>
                  <a:schemeClr val="bg2"/>
                </a:solidFill>
              </a:defRPr>
            </a:lvl7pPr>
            <a:lvl8pPr marL="0" indent="0" algn="ctr">
              <a:buNone/>
              <a:defRPr b="1">
                <a:solidFill>
                  <a:schemeClr val="bg2"/>
                </a:solidFill>
              </a:defRPr>
            </a:lvl8pPr>
            <a:lvl9pPr marL="0" indent="0" algn="ctr">
              <a:buNone/>
              <a:defRPr b="1">
                <a:solidFill>
                  <a:schemeClr val="bg2"/>
                </a:solidFill>
              </a:defRPr>
            </a:lvl9pPr>
          </a:lstStyle>
          <a:p>
            <a:pPr lvl="0"/>
            <a:r>
              <a:rPr lang="en-US" noProof="0" dirty="0"/>
              <a:t>Click icon to add picture</a:t>
            </a:r>
          </a:p>
        </p:txBody>
      </p:sp>
      <p:sp>
        <p:nvSpPr>
          <p:cNvPr id="15" name="Text Placeholder 14"/>
          <p:cNvSpPr>
            <a:spLocks noGrp="1"/>
          </p:cNvSpPr>
          <p:nvPr>
            <p:ph type="body" sz="quarter" idx="14" hasCustomPrompt="1"/>
          </p:nvPr>
        </p:nvSpPr>
        <p:spPr>
          <a:xfrm>
            <a:off x="1146049" y="729579"/>
            <a:ext cx="1978921" cy="640080"/>
          </a:xfrm>
        </p:spPr>
        <p:txBody>
          <a:bodyPr/>
          <a:lstStyle>
            <a:lvl1pPr marL="0" indent="0" algn="l">
              <a:lnSpc>
                <a:spcPct val="100000"/>
              </a:lnSpc>
              <a:spcBef>
                <a:spcPts val="0"/>
              </a:spcBef>
              <a:spcAft>
                <a:spcPts val="300"/>
              </a:spcAft>
              <a:buFont typeface="Arial" pitchFamily="34" charset="0"/>
              <a:buNone/>
              <a:defRPr sz="1000" b="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Division(Arial-10pt)</a:t>
            </a:r>
          </a:p>
        </p:txBody>
      </p:sp>
      <p:sp>
        <p:nvSpPr>
          <p:cNvPr id="12" name="Content Placeholder 11"/>
          <p:cNvSpPr>
            <a:spLocks noGrp="1"/>
          </p:cNvSpPr>
          <p:nvPr>
            <p:ph sz="quarter" idx="15" hasCustomPrompt="1"/>
          </p:nvPr>
        </p:nvSpPr>
        <p:spPr>
          <a:xfrm>
            <a:off x="780288" y="1673352"/>
            <a:ext cx="10728960" cy="4599432"/>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1" name="Rectangle 28"/>
          <p:cNvSpPr>
            <a:spLocks noGrp="1" noChangeArrowheads="1"/>
          </p:cNvSpPr>
          <p:nvPr>
            <p:ph type="sldNum" sz="quarter" idx="26"/>
          </p:nvPr>
        </p:nvSpPr>
        <p:spPr/>
        <p:txBody>
          <a:bodyPr/>
          <a:lstStyle>
            <a:lvl1pPr>
              <a:defRPr/>
            </a:lvl1pPr>
          </a:lstStyle>
          <a:p>
            <a:fld id="{4C46CAB1-A87A-1644-9D98-A011E7A52F6A}" type="slidenum">
              <a:rPr lang="en-US" smtClean="0"/>
              <a:pPr/>
              <a:t>‹#›</a:t>
            </a:fld>
            <a:endParaRPr lang="en-US" dirty="0"/>
          </a:p>
        </p:txBody>
      </p:sp>
    </p:spTree>
    <p:extLst>
      <p:ext uri="{BB962C8B-B14F-4D97-AF65-F5344CB8AC3E}">
        <p14:creationId xmlns:p14="http://schemas.microsoft.com/office/powerpoint/2010/main" val="19910335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ini Biography">
    <p:spTree>
      <p:nvGrpSpPr>
        <p:cNvPr id="1" name=""/>
        <p:cNvGrpSpPr/>
        <p:nvPr/>
      </p:nvGrpSpPr>
      <p:grpSpPr>
        <a:xfrm>
          <a:off x="0" y="0"/>
          <a:ext cx="0" cy="0"/>
          <a:chOff x="0" y="0"/>
          <a:chExt cx="0" cy="0"/>
        </a:xfrm>
      </p:grpSpPr>
      <p:pic>
        <p:nvPicPr>
          <p:cNvPr id="10" name="Picture 7" descr="background_globe_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footer_wordmark.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96351" y="6478588"/>
            <a:ext cx="2286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9"/>
          <p:cNvCxnSpPr>
            <a:cxnSpLocks noChangeShapeType="1"/>
          </p:cNvCxnSpPr>
          <p:nvPr/>
        </p:nvCxnSpPr>
        <p:spPr bwMode="auto">
          <a:xfrm>
            <a:off x="11303000" y="6464300"/>
            <a:ext cx="0" cy="234950"/>
          </a:xfrm>
          <a:prstGeom prst="line">
            <a:avLst/>
          </a:prstGeom>
          <a:noFill/>
          <a:ln w="19050">
            <a:solidFill>
              <a:srgbClr val="4F779C"/>
            </a:solidFill>
            <a:round/>
            <a:headEnd/>
            <a:tailEnd/>
          </a:ln>
        </p:spPr>
      </p:cxnSp>
      <p:pic>
        <p:nvPicPr>
          <p:cNvPr id="15" name="Picture 10" descr="bar_casestudy - JK.png"/>
          <p:cNvPicPr>
            <a:picLocks noChangeAspect="1"/>
          </p:cNvPicPr>
          <p:nvPr/>
        </p:nvPicPr>
        <p:blipFill>
          <a:blip r:embed="rId4" cstate="email">
            <a:extLst>
              <a:ext uri="{28A0092B-C50C-407E-A947-70E740481C1C}">
                <a14:useLocalDpi xmlns:a14="http://schemas.microsoft.com/office/drawing/2010/main" val="0"/>
              </a:ext>
            </a:extLst>
          </a:blip>
          <a:srcRect l="32703"/>
          <a:stretch>
            <a:fillRect/>
          </a:stretch>
        </p:blipFill>
        <p:spPr bwMode="auto">
          <a:xfrm>
            <a:off x="1" y="222251"/>
            <a:ext cx="45593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bar_casestudy - JK.png"/>
          <p:cNvPicPr>
            <a:picLocks noChangeAspect="1"/>
          </p:cNvPicPr>
          <p:nvPr/>
        </p:nvPicPr>
        <p:blipFill>
          <a:blip r:embed="rId4" cstate="email">
            <a:extLst>
              <a:ext uri="{28A0092B-C50C-407E-A947-70E740481C1C}">
                <a14:useLocalDpi xmlns:a14="http://schemas.microsoft.com/office/drawing/2010/main" val="0"/>
              </a:ext>
            </a:extLst>
          </a:blip>
          <a:srcRect l="32703"/>
          <a:stretch>
            <a:fillRect/>
          </a:stretch>
        </p:blipFill>
        <p:spPr bwMode="auto">
          <a:xfrm>
            <a:off x="1" y="3184525"/>
            <a:ext cx="45593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noChangeAspect="1"/>
          </p:cNvSpPr>
          <p:nvPr>
            <p:ph type="pic" sz="quarter" idx="12"/>
          </p:nvPr>
        </p:nvSpPr>
        <p:spPr>
          <a:xfrm>
            <a:off x="146304" y="338328"/>
            <a:ext cx="9144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9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pPr lvl="0"/>
            <a:r>
              <a:rPr lang="en-US" noProof="0" dirty="0"/>
              <a:t>Click icon to add picture</a:t>
            </a:r>
          </a:p>
        </p:txBody>
      </p:sp>
      <p:sp>
        <p:nvSpPr>
          <p:cNvPr id="38" name="Picture Placeholder 10"/>
          <p:cNvSpPr>
            <a:spLocks noGrp="1" noChangeAspect="1"/>
          </p:cNvSpPr>
          <p:nvPr>
            <p:ph type="pic" sz="quarter" idx="20"/>
          </p:nvPr>
        </p:nvSpPr>
        <p:spPr>
          <a:xfrm>
            <a:off x="146304" y="3300984"/>
            <a:ext cx="9144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9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pPr lvl="0"/>
            <a:r>
              <a:rPr lang="en-US" noProof="0" dirty="0"/>
              <a:t>Click icon to add picture</a:t>
            </a:r>
          </a:p>
        </p:txBody>
      </p:sp>
      <p:sp>
        <p:nvSpPr>
          <p:cNvPr id="41" name="Text Placeholder 14"/>
          <p:cNvSpPr>
            <a:spLocks noGrp="1"/>
          </p:cNvSpPr>
          <p:nvPr>
            <p:ph type="body" sz="quarter" idx="21" hasCustomPrompt="1"/>
          </p:nvPr>
        </p:nvSpPr>
        <p:spPr>
          <a:xfrm>
            <a:off x="1130655" y="796634"/>
            <a:ext cx="2025104" cy="596114"/>
          </a:xfrm>
        </p:spPr>
        <p:txBody>
          <a:bodyPr/>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 (Arial-10pt)</a:t>
            </a:r>
          </a:p>
        </p:txBody>
      </p:sp>
      <p:sp>
        <p:nvSpPr>
          <p:cNvPr id="17" name="Rectangle 28"/>
          <p:cNvSpPr>
            <a:spLocks noGrp="1" noChangeArrowheads="1"/>
          </p:cNvSpPr>
          <p:nvPr>
            <p:ph type="sldNum" sz="quarter" idx="26"/>
          </p:nvPr>
        </p:nvSpPr>
        <p:spPr/>
        <p:txBody>
          <a:bodyPr/>
          <a:lstStyle>
            <a:lvl1pPr>
              <a:defRPr/>
            </a:lvl1pPr>
          </a:lstStyle>
          <a:p>
            <a:fld id="{CE201377-9A26-A347-A951-12B550995F85}" type="slidenum">
              <a:rPr lang="en-US" smtClean="0"/>
              <a:pPr/>
              <a:t>‹#›</a:t>
            </a:fld>
            <a:endParaRPr lang="en-US" dirty="0"/>
          </a:p>
        </p:txBody>
      </p:sp>
      <p:sp>
        <p:nvSpPr>
          <p:cNvPr id="30" name="Text Placeholder 14"/>
          <p:cNvSpPr>
            <a:spLocks noGrp="1"/>
          </p:cNvSpPr>
          <p:nvPr>
            <p:ph type="body" sz="quarter" idx="28" hasCustomPrompt="1"/>
          </p:nvPr>
        </p:nvSpPr>
        <p:spPr>
          <a:xfrm>
            <a:off x="1118339" y="316254"/>
            <a:ext cx="2545419" cy="388021"/>
          </a:xfrm>
        </p:spPr>
        <p:txBody>
          <a:bodyPr/>
          <a:lstStyle>
            <a:lvl1pPr marL="0" indent="0" algn="l">
              <a:lnSpc>
                <a:spcPct val="100000"/>
              </a:lnSpc>
              <a:spcBef>
                <a:spcPts val="0"/>
              </a:spcBef>
              <a:spcAft>
                <a:spcPts val="300"/>
              </a:spcAft>
              <a:buFont typeface="Arial" pitchFamily="34" charset="0"/>
              <a:buNone/>
              <a:defRPr sz="1300" b="1"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Name (Arial-Bold-13pt)</a:t>
            </a:r>
          </a:p>
        </p:txBody>
      </p:sp>
      <p:sp>
        <p:nvSpPr>
          <p:cNvPr id="33" name="Text Placeholder 14"/>
          <p:cNvSpPr>
            <a:spLocks noGrp="1"/>
          </p:cNvSpPr>
          <p:nvPr>
            <p:ph type="body" sz="quarter" idx="29" hasCustomPrompt="1"/>
          </p:nvPr>
        </p:nvSpPr>
        <p:spPr>
          <a:xfrm>
            <a:off x="1133733" y="3754580"/>
            <a:ext cx="2025104" cy="596114"/>
          </a:xfrm>
        </p:spPr>
        <p:txBody>
          <a:bodyPr/>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 (Arial-10pt)</a:t>
            </a:r>
          </a:p>
        </p:txBody>
      </p:sp>
      <p:sp>
        <p:nvSpPr>
          <p:cNvPr id="34" name="Text Placeholder 14"/>
          <p:cNvSpPr>
            <a:spLocks noGrp="1"/>
          </p:cNvSpPr>
          <p:nvPr>
            <p:ph type="body" sz="quarter" idx="30" hasCustomPrompt="1"/>
          </p:nvPr>
        </p:nvSpPr>
        <p:spPr>
          <a:xfrm>
            <a:off x="1121417" y="3274200"/>
            <a:ext cx="2545419" cy="388021"/>
          </a:xfrm>
        </p:spPr>
        <p:txBody>
          <a:bodyPr/>
          <a:lstStyle>
            <a:lvl1pPr marL="0" indent="0" algn="l">
              <a:lnSpc>
                <a:spcPct val="100000"/>
              </a:lnSpc>
              <a:spcBef>
                <a:spcPts val="0"/>
              </a:spcBef>
              <a:spcAft>
                <a:spcPts val="300"/>
              </a:spcAft>
              <a:buFont typeface="Arial" pitchFamily="34" charset="0"/>
              <a:buNone/>
              <a:defRPr sz="1300" b="1"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Name (Arial-Bold-13pt)</a:t>
            </a:r>
          </a:p>
        </p:txBody>
      </p:sp>
      <p:sp>
        <p:nvSpPr>
          <p:cNvPr id="18" name="Content Placeholder 11"/>
          <p:cNvSpPr>
            <a:spLocks noGrp="1"/>
          </p:cNvSpPr>
          <p:nvPr>
            <p:ph sz="quarter" idx="31" hasCustomPrompt="1"/>
          </p:nvPr>
        </p:nvSpPr>
        <p:spPr>
          <a:xfrm>
            <a:off x="4767317" y="218624"/>
            <a:ext cx="7070623" cy="2783195"/>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9" name="Content Placeholder 11"/>
          <p:cNvSpPr>
            <a:spLocks noGrp="1"/>
          </p:cNvSpPr>
          <p:nvPr>
            <p:ph sz="quarter" idx="32" hasCustomPrompt="1"/>
          </p:nvPr>
        </p:nvSpPr>
        <p:spPr>
          <a:xfrm>
            <a:off x="4770395" y="3188115"/>
            <a:ext cx="7070623" cy="2783195"/>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39798511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riple Biography">
    <p:spTree>
      <p:nvGrpSpPr>
        <p:cNvPr id="1" name=""/>
        <p:cNvGrpSpPr/>
        <p:nvPr/>
      </p:nvGrpSpPr>
      <p:grpSpPr>
        <a:xfrm>
          <a:off x="0" y="0"/>
          <a:ext cx="0" cy="0"/>
          <a:chOff x="0" y="0"/>
          <a:chExt cx="0" cy="0"/>
        </a:xfrm>
      </p:grpSpPr>
      <p:pic>
        <p:nvPicPr>
          <p:cNvPr id="21" name="Picture 7" descr="background_globe_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descr="footer_wordmark.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96351" y="6478588"/>
            <a:ext cx="2286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9"/>
          <p:cNvCxnSpPr>
            <a:cxnSpLocks noChangeShapeType="1"/>
          </p:cNvCxnSpPr>
          <p:nvPr/>
        </p:nvCxnSpPr>
        <p:spPr bwMode="auto">
          <a:xfrm>
            <a:off x="11303000" y="6464300"/>
            <a:ext cx="0" cy="234950"/>
          </a:xfrm>
          <a:prstGeom prst="line">
            <a:avLst/>
          </a:prstGeom>
          <a:noFill/>
          <a:ln w="19050">
            <a:solidFill>
              <a:srgbClr val="4F779C"/>
            </a:solidFill>
            <a:round/>
            <a:headEnd/>
            <a:tailEnd/>
          </a:ln>
        </p:spPr>
      </p:cxnSp>
      <p:pic>
        <p:nvPicPr>
          <p:cNvPr id="29" name="Picture 10" descr="bar_casestudy - JK.png"/>
          <p:cNvPicPr>
            <a:picLocks noChangeAspect="1"/>
          </p:cNvPicPr>
          <p:nvPr/>
        </p:nvPicPr>
        <p:blipFill>
          <a:blip r:embed="rId4" cstate="email">
            <a:extLst>
              <a:ext uri="{28A0092B-C50C-407E-A947-70E740481C1C}">
                <a14:useLocalDpi xmlns:a14="http://schemas.microsoft.com/office/drawing/2010/main" val="0"/>
              </a:ext>
            </a:extLst>
          </a:blip>
          <a:srcRect l="32703"/>
          <a:stretch>
            <a:fillRect/>
          </a:stretch>
        </p:blipFill>
        <p:spPr bwMode="auto">
          <a:xfrm>
            <a:off x="1" y="222251"/>
            <a:ext cx="45593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bar_casestudy - JK.png"/>
          <p:cNvPicPr>
            <a:picLocks noChangeAspect="1"/>
          </p:cNvPicPr>
          <p:nvPr/>
        </p:nvPicPr>
        <p:blipFill>
          <a:blip r:embed="rId4" cstate="email">
            <a:extLst>
              <a:ext uri="{28A0092B-C50C-407E-A947-70E740481C1C}">
                <a14:useLocalDpi xmlns:a14="http://schemas.microsoft.com/office/drawing/2010/main" val="0"/>
              </a:ext>
            </a:extLst>
          </a:blip>
          <a:srcRect l="32703"/>
          <a:stretch>
            <a:fillRect/>
          </a:stretch>
        </p:blipFill>
        <p:spPr bwMode="auto">
          <a:xfrm>
            <a:off x="1" y="2311401"/>
            <a:ext cx="45593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bar_casestudy - JK.png"/>
          <p:cNvPicPr>
            <a:picLocks noChangeAspect="1"/>
          </p:cNvPicPr>
          <p:nvPr/>
        </p:nvPicPr>
        <p:blipFill>
          <a:blip r:embed="rId4" cstate="email">
            <a:extLst>
              <a:ext uri="{28A0092B-C50C-407E-A947-70E740481C1C}">
                <a14:useLocalDpi xmlns:a14="http://schemas.microsoft.com/office/drawing/2010/main" val="0"/>
              </a:ext>
            </a:extLst>
          </a:blip>
          <a:srcRect l="32703"/>
          <a:stretch>
            <a:fillRect/>
          </a:stretch>
        </p:blipFill>
        <p:spPr bwMode="auto">
          <a:xfrm>
            <a:off x="1" y="4464050"/>
            <a:ext cx="45593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0"/>
          <p:cNvSpPr>
            <a:spLocks noGrp="1" noChangeAspect="1"/>
          </p:cNvSpPr>
          <p:nvPr>
            <p:ph type="pic" sz="quarter" idx="12"/>
          </p:nvPr>
        </p:nvSpPr>
        <p:spPr>
          <a:xfrm>
            <a:off x="146304" y="338328"/>
            <a:ext cx="9144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9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pPr lvl="0"/>
            <a:r>
              <a:rPr lang="en-US" noProof="0" dirty="0"/>
              <a:t>Click icon to add picture</a:t>
            </a:r>
          </a:p>
        </p:txBody>
      </p:sp>
      <p:sp>
        <p:nvSpPr>
          <p:cNvPr id="9" name="Picture Placeholder 10"/>
          <p:cNvSpPr>
            <a:spLocks noGrp="1" noChangeAspect="1"/>
          </p:cNvSpPr>
          <p:nvPr>
            <p:ph type="pic" sz="quarter" idx="13"/>
          </p:nvPr>
        </p:nvSpPr>
        <p:spPr>
          <a:xfrm>
            <a:off x="146304" y="2404872"/>
            <a:ext cx="9144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9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pPr lvl="0"/>
            <a:r>
              <a:rPr lang="en-US" noProof="0" dirty="0"/>
              <a:t>Click icon to add picture</a:t>
            </a:r>
          </a:p>
        </p:txBody>
      </p:sp>
      <p:sp>
        <p:nvSpPr>
          <p:cNvPr id="10" name="Picture Placeholder 10"/>
          <p:cNvSpPr>
            <a:spLocks noGrp="1" noChangeAspect="1"/>
          </p:cNvSpPr>
          <p:nvPr>
            <p:ph type="pic" sz="quarter" idx="14"/>
          </p:nvPr>
        </p:nvSpPr>
        <p:spPr>
          <a:xfrm>
            <a:off x="146304" y="4562856"/>
            <a:ext cx="914400" cy="996696"/>
          </a:xfrm>
          <a:solidFill>
            <a:schemeClr val="bg1"/>
          </a:solidFill>
          <a:ln w="9525">
            <a:solidFill>
              <a:schemeClr val="bg1"/>
            </a:solidFill>
          </a:ln>
        </p:spPr>
        <p:txBody>
          <a:bodyPr lIns="45720" tIns="45720" rIns="45720" bIns="45720" anchor="ctr"/>
          <a:lstStyle>
            <a:lvl1pPr marL="0" indent="0" algn="ctr">
              <a:buFont typeface="Arial" pitchFamily="34" charset="0"/>
              <a:buNone/>
              <a:defRPr sz="900" b="1" baseline="0">
                <a:solidFill>
                  <a:srgbClr val="00355F"/>
                </a:solidFill>
              </a:defRPr>
            </a:lvl1pPr>
            <a:lvl2pPr marL="0" indent="0" algn="ctr">
              <a:buFont typeface="Arial" pitchFamily="34" charset="0"/>
              <a:buNone/>
              <a:defRPr b="1">
                <a:solidFill>
                  <a:srgbClr val="00355F"/>
                </a:solidFill>
              </a:defRPr>
            </a:lvl2pPr>
            <a:lvl3pPr marL="0" indent="0" algn="ctr">
              <a:buFont typeface="Arial" pitchFamily="34" charset="0"/>
              <a:buNone/>
              <a:defRPr b="1">
                <a:solidFill>
                  <a:srgbClr val="00355F"/>
                </a:solidFill>
              </a:defRPr>
            </a:lvl3pPr>
            <a:lvl4pPr marL="0" indent="0" algn="ctr">
              <a:buNone/>
              <a:defRPr b="1">
                <a:solidFill>
                  <a:srgbClr val="00355F"/>
                </a:solidFill>
              </a:defRPr>
            </a:lvl4pPr>
            <a:lvl5pPr marL="0" indent="0" algn="ctr">
              <a:buNone/>
              <a:defRPr b="1">
                <a:solidFill>
                  <a:srgbClr val="00355F"/>
                </a:solidFill>
              </a:defRPr>
            </a:lvl5pPr>
            <a:lvl6pPr marL="0" indent="0" algn="ctr">
              <a:buNone/>
              <a:defRPr b="1">
                <a:solidFill>
                  <a:srgbClr val="00355F"/>
                </a:solidFill>
              </a:defRPr>
            </a:lvl6pPr>
            <a:lvl7pPr marL="0" indent="0" algn="ctr">
              <a:buNone/>
              <a:defRPr b="1">
                <a:solidFill>
                  <a:srgbClr val="00355F"/>
                </a:solidFill>
              </a:defRPr>
            </a:lvl7pPr>
            <a:lvl8pPr marL="0" indent="0" algn="ctr">
              <a:buNone/>
              <a:defRPr b="1">
                <a:solidFill>
                  <a:srgbClr val="00355F"/>
                </a:solidFill>
              </a:defRPr>
            </a:lvl8pPr>
            <a:lvl9pPr marL="0" indent="0" algn="ctr">
              <a:buFont typeface="Arial" pitchFamily="34" charset="0"/>
              <a:buNone/>
              <a:defRPr b="1">
                <a:solidFill>
                  <a:srgbClr val="00355F"/>
                </a:solidFill>
              </a:defRPr>
            </a:lvl9pPr>
          </a:lstStyle>
          <a:p>
            <a:pPr lvl="0"/>
            <a:r>
              <a:rPr lang="en-US" noProof="0" dirty="0"/>
              <a:t>Click icon to add picture</a:t>
            </a:r>
          </a:p>
        </p:txBody>
      </p:sp>
      <p:sp>
        <p:nvSpPr>
          <p:cNvPr id="32" name="Slide Number Placeholder 2"/>
          <p:cNvSpPr>
            <a:spLocks noGrp="1"/>
          </p:cNvSpPr>
          <p:nvPr>
            <p:ph type="sldNum" sz="quarter" idx="33"/>
          </p:nvPr>
        </p:nvSpPr>
        <p:spPr/>
        <p:txBody>
          <a:bodyPr/>
          <a:lstStyle>
            <a:lvl1pPr>
              <a:defRPr/>
            </a:lvl1pPr>
          </a:lstStyle>
          <a:p>
            <a:fld id="{A7FBEC8B-EEA1-F140-8214-8729CD09EAF5}" type="slidenum">
              <a:rPr lang="en-US" smtClean="0"/>
              <a:pPr/>
              <a:t>‹#›</a:t>
            </a:fld>
            <a:endParaRPr lang="en-US" dirty="0"/>
          </a:p>
        </p:txBody>
      </p:sp>
      <p:sp>
        <p:nvSpPr>
          <p:cNvPr id="47" name="Text Placeholder 14"/>
          <p:cNvSpPr>
            <a:spLocks noGrp="1"/>
          </p:cNvSpPr>
          <p:nvPr>
            <p:ph type="body" sz="quarter" idx="21" hasCustomPrompt="1"/>
          </p:nvPr>
        </p:nvSpPr>
        <p:spPr>
          <a:xfrm>
            <a:off x="1130655" y="796634"/>
            <a:ext cx="2025104" cy="596114"/>
          </a:xfrm>
        </p:spPr>
        <p:txBody>
          <a:bodyPr/>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 (Arial-10pt)</a:t>
            </a:r>
          </a:p>
        </p:txBody>
      </p:sp>
      <p:sp>
        <p:nvSpPr>
          <p:cNvPr id="48" name="Text Placeholder 14"/>
          <p:cNvSpPr>
            <a:spLocks noGrp="1"/>
          </p:cNvSpPr>
          <p:nvPr>
            <p:ph type="body" sz="quarter" idx="36" hasCustomPrompt="1"/>
          </p:nvPr>
        </p:nvSpPr>
        <p:spPr>
          <a:xfrm>
            <a:off x="1118339" y="316254"/>
            <a:ext cx="2545419" cy="388021"/>
          </a:xfrm>
        </p:spPr>
        <p:txBody>
          <a:bodyPr/>
          <a:lstStyle>
            <a:lvl1pPr marL="0" indent="0" algn="l">
              <a:lnSpc>
                <a:spcPct val="100000"/>
              </a:lnSpc>
              <a:spcBef>
                <a:spcPts val="0"/>
              </a:spcBef>
              <a:spcAft>
                <a:spcPts val="300"/>
              </a:spcAft>
              <a:buFont typeface="Arial" pitchFamily="34" charset="0"/>
              <a:buNone/>
              <a:defRPr sz="1300" b="1"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Name (Arial-Bold-13pt)</a:t>
            </a:r>
          </a:p>
        </p:txBody>
      </p:sp>
      <p:sp>
        <p:nvSpPr>
          <p:cNvPr id="49" name="Text Placeholder 14"/>
          <p:cNvSpPr>
            <a:spLocks noGrp="1"/>
          </p:cNvSpPr>
          <p:nvPr>
            <p:ph type="body" sz="quarter" idx="37" hasCustomPrompt="1"/>
          </p:nvPr>
        </p:nvSpPr>
        <p:spPr>
          <a:xfrm>
            <a:off x="1133733" y="2877125"/>
            <a:ext cx="2025104" cy="596114"/>
          </a:xfrm>
        </p:spPr>
        <p:txBody>
          <a:bodyPr/>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 (Arial-10pt)</a:t>
            </a:r>
          </a:p>
        </p:txBody>
      </p:sp>
      <p:sp>
        <p:nvSpPr>
          <p:cNvPr id="50" name="Text Placeholder 14"/>
          <p:cNvSpPr>
            <a:spLocks noGrp="1"/>
          </p:cNvSpPr>
          <p:nvPr>
            <p:ph type="body" sz="quarter" idx="38" hasCustomPrompt="1"/>
          </p:nvPr>
        </p:nvSpPr>
        <p:spPr>
          <a:xfrm>
            <a:off x="1121417" y="2396745"/>
            <a:ext cx="2545419" cy="388021"/>
          </a:xfrm>
        </p:spPr>
        <p:txBody>
          <a:bodyPr/>
          <a:lstStyle>
            <a:lvl1pPr marL="0" indent="0" algn="l">
              <a:lnSpc>
                <a:spcPct val="100000"/>
              </a:lnSpc>
              <a:spcBef>
                <a:spcPts val="0"/>
              </a:spcBef>
              <a:spcAft>
                <a:spcPts val="300"/>
              </a:spcAft>
              <a:buFont typeface="Arial" pitchFamily="34" charset="0"/>
              <a:buNone/>
              <a:defRPr sz="1300" b="1"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Name (Arial-Bold-13pt)</a:t>
            </a:r>
          </a:p>
        </p:txBody>
      </p:sp>
      <p:sp>
        <p:nvSpPr>
          <p:cNvPr id="51" name="Text Placeholder 14"/>
          <p:cNvSpPr>
            <a:spLocks noGrp="1"/>
          </p:cNvSpPr>
          <p:nvPr>
            <p:ph type="body" sz="quarter" idx="39" hasCustomPrompt="1"/>
          </p:nvPr>
        </p:nvSpPr>
        <p:spPr>
          <a:xfrm>
            <a:off x="1133733" y="5013034"/>
            <a:ext cx="2025104" cy="596114"/>
          </a:xfrm>
        </p:spPr>
        <p:txBody>
          <a:bodyPr/>
          <a:lstStyle>
            <a:lvl1pPr marL="0" indent="0" algn="l">
              <a:lnSpc>
                <a:spcPct val="100000"/>
              </a:lnSpc>
              <a:spcBef>
                <a:spcPts val="0"/>
              </a:spcBef>
              <a:spcAft>
                <a:spcPts val="300"/>
              </a:spcAft>
              <a:buFont typeface="Arial" pitchFamily="34" charset="0"/>
              <a:buNone/>
              <a:defRPr sz="1000" b="0"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Title and Division (Arial-10pt)</a:t>
            </a:r>
          </a:p>
        </p:txBody>
      </p:sp>
      <p:sp>
        <p:nvSpPr>
          <p:cNvPr id="52" name="Text Placeholder 14"/>
          <p:cNvSpPr>
            <a:spLocks noGrp="1"/>
          </p:cNvSpPr>
          <p:nvPr>
            <p:ph type="body" sz="quarter" idx="40" hasCustomPrompt="1"/>
          </p:nvPr>
        </p:nvSpPr>
        <p:spPr>
          <a:xfrm>
            <a:off x="1121417" y="4532654"/>
            <a:ext cx="2545419" cy="388021"/>
          </a:xfrm>
        </p:spPr>
        <p:txBody>
          <a:bodyPr/>
          <a:lstStyle>
            <a:lvl1pPr marL="0" indent="0" algn="l">
              <a:lnSpc>
                <a:spcPct val="100000"/>
              </a:lnSpc>
              <a:spcBef>
                <a:spcPts val="0"/>
              </a:spcBef>
              <a:spcAft>
                <a:spcPts val="300"/>
              </a:spcAft>
              <a:buFont typeface="Arial" pitchFamily="34" charset="0"/>
              <a:buNone/>
              <a:defRPr sz="1300" b="1" baseline="0">
                <a:solidFill>
                  <a:schemeClr val="bg1"/>
                </a:solidFill>
              </a:defRPr>
            </a:lvl1pPr>
            <a:lvl2pPr marL="0" indent="0" algn="l">
              <a:lnSpc>
                <a:spcPct val="100000"/>
              </a:lnSpc>
              <a:spcBef>
                <a:spcPts val="0"/>
              </a:spcBef>
              <a:spcAft>
                <a:spcPts val="300"/>
              </a:spcAft>
              <a:buFont typeface="Arial" pitchFamily="34" charset="0"/>
              <a:buNone/>
              <a:defRPr sz="1000" b="0">
                <a:solidFill>
                  <a:schemeClr val="bg1"/>
                </a:solidFill>
              </a:defRPr>
            </a:lvl2pPr>
            <a:lvl3pPr marL="0" indent="0" algn="l">
              <a:lnSpc>
                <a:spcPct val="100000"/>
              </a:lnSpc>
              <a:spcBef>
                <a:spcPts val="0"/>
              </a:spcBef>
              <a:spcAft>
                <a:spcPts val="300"/>
              </a:spcAft>
              <a:buFont typeface="Arial" pitchFamily="34" charset="0"/>
              <a:buNone/>
              <a:defRPr sz="1000" b="0">
                <a:solidFill>
                  <a:schemeClr val="bg1"/>
                </a:solidFill>
              </a:defRPr>
            </a:lvl3pPr>
            <a:lvl4pPr marL="0" indent="0" algn="l">
              <a:lnSpc>
                <a:spcPct val="100000"/>
              </a:lnSpc>
              <a:spcBef>
                <a:spcPts val="0"/>
              </a:spcBef>
              <a:spcAft>
                <a:spcPts val="300"/>
              </a:spcAft>
              <a:buFont typeface="Arial" pitchFamily="34" charset="0"/>
              <a:buNone/>
              <a:defRPr sz="1000" b="0">
                <a:solidFill>
                  <a:schemeClr val="bg1"/>
                </a:solidFill>
              </a:defRPr>
            </a:lvl4pPr>
            <a:lvl5pPr marL="0" indent="0" algn="l">
              <a:lnSpc>
                <a:spcPct val="100000"/>
              </a:lnSpc>
              <a:spcBef>
                <a:spcPts val="0"/>
              </a:spcBef>
              <a:spcAft>
                <a:spcPts val="300"/>
              </a:spcAft>
              <a:buFont typeface="Arial" pitchFamily="34" charset="0"/>
              <a:buNone/>
              <a:defRPr sz="1000" b="0">
                <a:solidFill>
                  <a:schemeClr val="bg1"/>
                </a:solidFill>
              </a:defRPr>
            </a:lvl5pPr>
            <a:lvl6pPr marL="0" indent="0" algn="l">
              <a:lnSpc>
                <a:spcPct val="100000"/>
              </a:lnSpc>
              <a:spcBef>
                <a:spcPts val="0"/>
              </a:spcBef>
              <a:spcAft>
                <a:spcPts val="300"/>
              </a:spcAft>
              <a:buNone/>
              <a:defRPr sz="1000" b="0">
                <a:solidFill>
                  <a:schemeClr val="bg1"/>
                </a:solidFill>
              </a:defRPr>
            </a:lvl6pPr>
            <a:lvl7pPr marL="0" indent="0" algn="l">
              <a:lnSpc>
                <a:spcPct val="100000"/>
              </a:lnSpc>
              <a:spcBef>
                <a:spcPts val="0"/>
              </a:spcBef>
              <a:spcAft>
                <a:spcPts val="300"/>
              </a:spcAft>
              <a:buNone/>
              <a:defRPr sz="1000" b="0">
                <a:solidFill>
                  <a:schemeClr val="bg1"/>
                </a:solidFill>
              </a:defRPr>
            </a:lvl7pPr>
            <a:lvl8pPr marL="0" indent="0" algn="l">
              <a:lnSpc>
                <a:spcPct val="100000"/>
              </a:lnSpc>
              <a:spcBef>
                <a:spcPts val="0"/>
              </a:spcBef>
              <a:spcAft>
                <a:spcPts val="300"/>
              </a:spcAft>
              <a:buNone/>
              <a:defRPr sz="1000" b="0">
                <a:solidFill>
                  <a:schemeClr val="bg1"/>
                </a:solidFill>
              </a:defRPr>
            </a:lvl8pPr>
            <a:lvl9pPr marL="0" indent="0" algn="l">
              <a:lnSpc>
                <a:spcPct val="100000"/>
              </a:lnSpc>
              <a:spcBef>
                <a:spcPts val="0"/>
              </a:spcBef>
              <a:spcAft>
                <a:spcPts val="300"/>
              </a:spcAft>
              <a:buNone/>
              <a:defRPr sz="1000" b="0">
                <a:solidFill>
                  <a:schemeClr val="bg1"/>
                </a:solidFill>
              </a:defRPr>
            </a:lvl9pPr>
          </a:lstStyle>
          <a:p>
            <a:pPr lvl="0"/>
            <a:r>
              <a:rPr lang="en-US" dirty="0"/>
              <a:t>Click to edit Name (Arial-Bold-13pt)</a:t>
            </a:r>
          </a:p>
        </p:txBody>
      </p:sp>
      <p:sp>
        <p:nvSpPr>
          <p:cNvPr id="33" name="Content Placeholder 11"/>
          <p:cNvSpPr>
            <a:spLocks noGrp="1"/>
          </p:cNvSpPr>
          <p:nvPr>
            <p:ph sz="quarter" idx="41" hasCustomPrompt="1"/>
          </p:nvPr>
        </p:nvSpPr>
        <p:spPr>
          <a:xfrm>
            <a:off x="4690348" y="218613"/>
            <a:ext cx="3622381" cy="1778750"/>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5" name="Content Placeholder 11"/>
          <p:cNvSpPr>
            <a:spLocks noGrp="1"/>
          </p:cNvSpPr>
          <p:nvPr>
            <p:ph sz="quarter" idx="43" hasCustomPrompt="1"/>
          </p:nvPr>
        </p:nvSpPr>
        <p:spPr>
          <a:xfrm>
            <a:off x="4693427" y="2310650"/>
            <a:ext cx="3622381" cy="1778750"/>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9" name="Content Placeholder 11"/>
          <p:cNvSpPr>
            <a:spLocks noGrp="1"/>
          </p:cNvSpPr>
          <p:nvPr>
            <p:ph sz="quarter" idx="45" hasCustomPrompt="1"/>
          </p:nvPr>
        </p:nvSpPr>
        <p:spPr>
          <a:xfrm>
            <a:off x="4696506" y="4471959"/>
            <a:ext cx="3622381" cy="1778750"/>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0" name="Content Placeholder 11"/>
          <p:cNvSpPr>
            <a:spLocks noGrp="1"/>
          </p:cNvSpPr>
          <p:nvPr>
            <p:ph sz="quarter" idx="46" hasCustomPrompt="1"/>
          </p:nvPr>
        </p:nvSpPr>
        <p:spPr>
          <a:xfrm>
            <a:off x="8434154" y="220922"/>
            <a:ext cx="3622381" cy="1778750"/>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1" name="Content Placeholder 11"/>
          <p:cNvSpPr>
            <a:spLocks noGrp="1"/>
          </p:cNvSpPr>
          <p:nvPr>
            <p:ph sz="quarter" idx="47" hasCustomPrompt="1"/>
          </p:nvPr>
        </p:nvSpPr>
        <p:spPr>
          <a:xfrm>
            <a:off x="8437232" y="2312959"/>
            <a:ext cx="3622381" cy="1778750"/>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2" name="Content Placeholder 11"/>
          <p:cNvSpPr>
            <a:spLocks noGrp="1"/>
          </p:cNvSpPr>
          <p:nvPr>
            <p:ph sz="quarter" idx="48" hasCustomPrompt="1"/>
          </p:nvPr>
        </p:nvSpPr>
        <p:spPr>
          <a:xfrm>
            <a:off x="8440311" y="4474268"/>
            <a:ext cx="3622381" cy="1778750"/>
          </a:xfrm>
        </p:spPr>
        <p:txBody>
          <a:bodyPr>
            <a:normAutofit/>
          </a:bodyPr>
          <a:lstStyle>
            <a:lvl1pPr marL="182563" indent="-182563">
              <a:spcBef>
                <a:spcPts val="600"/>
              </a:spcBef>
              <a:spcAft>
                <a:spcPts val="0"/>
              </a:spcAft>
              <a:buClr>
                <a:srgbClr val="00355F"/>
              </a:buClr>
              <a:buSzPct val="100000"/>
              <a:buFont typeface="Arial" pitchFamily="34" charset="0"/>
              <a:buChar char="●"/>
              <a:defRPr sz="1200" b="0" baseline="0">
                <a:solidFill>
                  <a:schemeClr val="tx1"/>
                </a:solidFill>
              </a:defRPr>
            </a:lvl1pPr>
            <a:lvl2pPr marL="460375" indent="-228600">
              <a:spcBef>
                <a:spcPts val="0"/>
              </a:spcBef>
              <a:buClr>
                <a:srgbClr val="00355F"/>
              </a:buClr>
              <a:buFont typeface="Arial" pitchFamily="34" charset="0"/>
              <a:buChar char="–"/>
              <a:defRPr sz="1200"/>
            </a:lvl2pPr>
            <a:lvl3pPr marL="687388" indent="-228600">
              <a:spcBef>
                <a:spcPts val="0"/>
              </a:spcBef>
              <a:buClr>
                <a:srgbClr val="00355F"/>
              </a:buClr>
              <a:buSzPct val="125000"/>
              <a:buFont typeface="Wingdings" charset="2"/>
              <a:buChar char="§"/>
              <a:defRPr sz="1200"/>
            </a:lvl3pPr>
            <a:lvl4pPr marL="914400" indent="-230188">
              <a:spcBef>
                <a:spcPts val="0"/>
              </a:spcBef>
              <a:buClr>
                <a:srgbClr val="00355F"/>
              </a:buClr>
              <a:buFont typeface="Courier New"/>
              <a:buChar char="o"/>
              <a:defRPr sz="1200"/>
            </a:lvl4pPr>
            <a:lvl5pPr marL="1143000" indent="-228600">
              <a:spcBef>
                <a:spcPts val="0"/>
              </a:spcBef>
              <a:buSzPct val="75000"/>
              <a:buFont typeface="Wingdings" charset="2"/>
              <a:buChar char="u"/>
              <a:defRPr sz="1200"/>
            </a:lvl5pPr>
            <a:lvl6pPr marL="1371600" indent="-171450">
              <a:spcBef>
                <a:spcPts val="0"/>
              </a:spcBef>
              <a:buSzPct val="75000"/>
              <a:buFont typeface="Wingdings" charset="2"/>
              <a:buChar char="q"/>
              <a:defRPr sz="1200"/>
            </a:lvl6pPr>
            <a:lvl7pPr marL="1371600" indent="0">
              <a:spcBef>
                <a:spcPts val="0"/>
              </a:spcBef>
              <a:buSzPct val="85000"/>
              <a:buFont typeface="+mj-lt"/>
              <a:buNone/>
              <a:defRPr sz="1000"/>
            </a:lvl7pPr>
            <a:lvl8pPr marL="1828800">
              <a:spcBef>
                <a:spcPts val="0"/>
              </a:spcBef>
              <a:buSzPct val="100000"/>
              <a:buFont typeface="+mj-lt"/>
              <a:buAutoNum type="alphaLcPeriod"/>
              <a:defRPr sz="1000"/>
            </a:lvl8pPr>
            <a:lvl9pPr marL="2114550" indent="-285750">
              <a:spcBef>
                <a:spcPts val="0"/>
              </a:spcBef>
              <a:buFont typeface="+mj-lt"/>
              <a:buAutoNum type="romanLcPeriod"/>
              <a:defRPr sz="1000"/>
            </a:lvl9pPr>
          </a:lstStyle>
          <a:p>
            <a:pPr lvl="0"/>
            <a:r>
              <a:rPr lang="en-US" dirty="0"/>
              <a:t>Click to edit Master text styles (Arial – 12pt)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49478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6" Type="http://schemas.openxmlformats.org/officeDocument/2006/relationships/image" Target="../media/image28.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27.tiff"/><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8.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8.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image" Target="../media/image10.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image" Target="../media/image9.png"/><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theme" Target="../theme/theme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6CD76-60B4-4B69-AB8F-20362AD91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1B68F-D611-49C4-9BD7-89D4DBBD4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7641-0C43-4E93-8931-7E13C6D8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1A0792B-4BC2-43FE-AFE6-FF80BB354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353070-1E48-4069-AE86-ADACA5B2E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F2147-0435-4063-8B7D-38EF564E9CF6}" type="slidenum">
              <a:rPr lang="en-US" smtClean="0"/>
              <a:t>‹#›</a:t>
            </a:fld>
            <a:endParaRPr lang="en-US"/>
          </a:p>
        </p:txBody>
      </p:sp>
    </p:spTree>
    <p:extLst>
      <p:ext uri="{BB962C8B-B14F-4D97-AF65-F5344CB8AC3E}">
        <p14:creationId xmlns:p14="http://schemas.microsoft.com/office/powerpoint/2010/main" val="384929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809" r:id="rId2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8DCE6-1E51-4A0C-BF27-0F8617C5B3F4}" type="datetimeFigureOut">
              <a:rPr lang="en-US" smtClean="0"/>
              <a:t>2/5/2019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47905-0D48-4330-B01D-A95D99E7BB00}" type="slidenum">
              <a:rPr lang="en-US" smtClean="0"/>
              <a:t>‹#›</a:t>
            </a:fld>
            <a:endParaRPr lang="en-US"/>
          </a:p>
        </p:txBody>
      </p:sp>
    </p:spTree>
    <p:extLst>
      <p:ext uri="{BB962C8B-B14F-4D97-AF65-F5344CB8AC3E}">
        <p14:creationId xmlns:p14="http://schemas.microsoft.com/office/powerpoint/2010/main" val="266304931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172200"/>
            <a:ext cx="12192000" cy="685800"/>
          </a:xfrm>
          <a:prstGeom prst="rect">
            <a:avLst/>
          </a:prstGeom>
          <a:solidFill>
            <a:srgbClr val="003C87"/>
          </a:solidFill>
          <a:ln>
            <a:noFill/>
          </a:ln>
        </p:spPr>
        <p:style>
          <a:lnRef idx="2">
            <a:schemeClr val="accent2">
              <a:shade val="50000"/>
            </a:schemeClr>
          </a:lnRef>
          <a:fillRef idx="1">
            <a:schemeClr val="accent2"/>
          </a:fillRef>
          <a:effectRef idx="0">
            <a:schemeClr val="accent2"/>
          </a:effectRef>
          <a:fontRef idx="minor">
            <a:schemeClr val="lt1"/>
          </a:fontRef>
        </p:style>
        <p:txBody>
          <a:bodyPr lIns="89367" tIns="44684" rIns="89367" bIns="44684" rtlCol="0" anchor="ctr"/>
          <a:lstStyle/>
          <a:p>
            <a:pPr algn="ctr"/>
            <a:endParaRPr lang="en-US" sz="1646"/>
          </a:p>
        </p:txBody>
      </p:sp>
      <p:sp>
        <p:nvSpPr>
          <p:cNvPr id="2" name="Title Placeholder 1"/>
          <p:cNvSpPr>
            <a:spLocks noGrp="1"/>
          </p:cNvSpPr>
          <p:nvPr>
            <p:ph type="title"/>
          </p:nvPr>
        </p:nvSpPr>
        <p:spPr>
          <a:xfrm>
            <a:off x="609600" y="274638"/>
            <a:ext cx="10972800" cy="1143000"/>
          </a:xfrm>
          <a:prstGeom prst="rect">
            <a:avLst/>
          </a:prstGeom>
        </p:spPr>
        <p:txBody>
          <a:bodyPr vert="horz" lIns="97704" tIns="48852" rIns="97704" bIns="4885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7704" tIns="48852" rIns="97704" bIns="4885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08LIM1 logo 2col.tif"/>
          <p:cNvPicPr>
            <a:picLocks noChangeAspect="1"/>
          </p:cNvPicPr>
          <p:nvPr/>
        </p:nvPicPr>
        <p:blipFill>
          <a:blip r:embed="rId15" cstate="print"/>
          <a:stretch>
            <a:fillRect/>
          </a:stretch>
        </p:blipFill>
        <p:spPr>
          <a:xfrm>
            <a:off x="10690707" y="76200"/>
            <a:ext cx="1501293" cy="381000"/>
          </a:xfrm>
          <a:prstGeom prst="rect">
            <a:avLst/>
          </a:prstGeom>
        </p:spPr>
      </p:pic>
      <p:pic>
        <p:nvPicPr>
          <p:cNvPr id="13" name="Picture 12" descr="07NADPlogo_FINAL_RGB.jpg"/>
          <p:cNvPicPr>
            <a:picLocks noChangeAspect="1"/>
          </p:cNvPicPr>
          <p:nvPr/>
        </p:nvPicPr>
        <p:blipFill>
          <a:blip r:embed="rId16" cstate="print"/>
          <a:srcRect l="3333" t="11111" r="5000" b="25000"/>
          <a:stretch>
            <a:fillRect/>
          </a:stretch>
        </p:blipFill>
        <p:spPr>
          <a:xfrm>
            <a:off x="0" y="0"/>
            <a:ext cx="1700693" cy="533400"/>
          </a:xfrm>
          <a:prstGeom prst="rect">
            <a:avLst/>
          </a:prstGeom>
        </p:spPr>
      </p:pic>
      <p:sp>
        <p:nvSpPr>
          <p:cNvPr id="14" name="Date Placeholder 3"/>
          <p:cNvSpPr>
            <a:spLocks noGrp="1"/>
          </p:cNvSpPr>
          <p:nvPr>
            <p:ph type="dt" sz="half" idx="2"/>
          </p:nvPr>
        </p:nvSpPr>
        <p:spPr>
          <a:xfrm>
            <a:off x="609600" y="6356351"/>
            <a:ext cx="2844800" cy="365125"/>
          </a:xfrm>
          <a:prstGeom prst="rect">
            <a:avLst/>
          </a:prstGeom>
        </p:spPr>
        <p:txBody>
          <a:bodyPr lIns="97704" tIns="48852" rIns="97704" bIns="48852"/>
          <a:lstStyle>
            <a:lvl1pPr>
              <a:defRPr sz="1372" b="1">
                <a:solidFill>
                  <a:schemeClr val="bg1"/>
                </a:solidFill>
              </a:defRPr>
            </a:lvl1pPr>
          </a:lstStyle>
          <a:p>
            <a:r>
              <a:rPr lang="en-US" dirty="0"/>
              <a:t>October 2018</a:t>
            </a:r>
          </a:p>
          <a:p>
            <a:r>
              <a:rPr lang="en-US" sz="915" dirty="0"/>
              <a:t>Rev 10/26/2018</a:t>
            </a:r>
          </a:p>
        </p:txBody>
      </p:sp>
      <p:sp>
        <p:nvSpPr>
          <p:cNvPr id="15" name="Footer Placeholder 4"/>
          <p:cNvSpPr>
            <a:spLocks noGrp="1"/>
          </p:cNvSpPr>
          <p:nvPr>
            <p:ph type="ftr" sz="quarter" idx="3"/>
          </p:nvPr>
        </p:nvSpPr>
        <p:spPr>
          <a:xfrm>
            <a:off x="2743200" y="6356351"/>
            <a:ext cx="6604000" cy="365125"/>
          </a:xfrm>
          <a:prstGeom prst="rect">
            <a:avLst/>
          </a:prstGeom>
        </p:spPr>
        <p:txBody>
          <a:bodyPr lIns="97704" tIns="48852" rIns="97704" bIns="48852"/>
          <a:lstStyle>
            <a:lvl1pPr algn="ctr">
              <a:defRPr sz="1372" b="1">
                <a:solidFill>
                  <a:schemeClr val="bg1"/>
                </a:solidFill>
              </a:defRPr>
            </a:lvl1pPr>
          </a:lstStyle>
          <a:p>
            <a:r>
              <a:rPr lang="en-US"/>
              <a:t>NADP/LIMRA 2017 U.S. Group Dental Claims Processing Metrics</a:t>
            </a:r>
            <a:endParaRPr lang="en-US" dirty="0"/>
          </a:p>
        </p:txBody>
      </p:sp>
      <p:sp>
        <p:nvSpPr>
          <p:cNvPr id="16" name="Slide Number Placeholder 5"/>
          <p:cNvSpPr>
            <a:spLocks noGrp="1"/>
          </p:cNvSpPr>
          <p:nvPr>
            <p:ph type="sldNum" sz="quarter" idx="4"/>
          </p:nvPr>
        </p:nvSpPr>
        <p:spPr>
          <a:xfrm>
            <a:off x="8737600" y="6356351"/>
            <a:ext cx="2844800" cy="365125"/>
          </a:xfrm>
          <a:prstGeom prst="rect">
            <a:avLst/>
          </a:prstGeom>
        </p:spPr>
        <p:txBody>
          <a:bodyPr lIns="97704" tIns="48852" rIns="97704" bIns="48852"/>
          <a:lstStyle>
            <a:lvl1pPr algn="r">
              <a:defRPr sz="1372" b="1">
                <a:solidFill>
                  <a:schemeClr val="bg1"/>
                </a:solidFill>
              </a:defRPr>
            </a:lvl1pPr>
          </a:lstStyle>
          <a:p>
            <a:fld id="{4757345D-2B99-4C0D-8D75-63C12FEDC865}" type="slidenum">
              <a:rPr lang="en-US" smtClean="0"/>
              <a:pPr/>
              <a:t>‹#›</a:t>
            </a:fld>
            <a:endParaRPr lang="en-US"/>
          </a:p>
        </p:txBody>
      </p:sp>
    </p:spTree>
    <p:extLst>
      <p:ext uri="{BB962C8B-B14F-4D97-AF65-F5344CB8AC3E}">
        <p14:creationId xmlns:p14="http://schemas.microsoft.com/office/powerpoint/2010/main" val="68831406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hf hdr="0"/>
  <p:txStyles>
    <p:titleStyle>
      <a:lvl1pPr algn="ctr" defTabSz="893695" rtl="0" eaLnBrk="1" latinLnBrk="0" hangingPunct="1">
        <a:spcBef>
          <a:spcPct val="0"/>
        </a:spcBef>
        <a:buNone/>
        <a:defRPr sz="4299" kern="1200">
          <a:solidFill>
            <a:schemeClr val="tx1"/>
          </a:solidFill>
          <a:latin typeface="+mj-lt"/>
          <a:ea typeface="+mj-ea"/>
          <a:cs typeface="+mj-cs"/>
        </a:defRPr>
      </a:lvl1pPr>
    </p:titleStyle>
    <p:bodyStyle>
      <a:lvl1pPr marL="335136" indent="-335136" algn="l" defTabSz="893695" rtl="0" eaLnBrk="1" latinLnBrk="0" hangingPunct="1">
        <a:spcBef>
          <a:spcPct val="20000"/>
        </a:spcBef>
        <a:buFont typeface="Arial" pitchFamily="34" charset="0"/>
        <a:buChar char="•"/>
        <a:defRPr sz="3110" kern="1200">
          <a:solidFill>
            <a:schemeClr val="tx1"/>
          </a:solidFill>
          <a:latin typeface="+mn-lt"/>
          <a:ea typeface="+mn-ea"/>
          <a:cs typeface="+mn-cs"/>
        </a:defRPr>
      </a:lvl1pPr>
      <a:lvl2pPr marL="726127" indent="-279280" algn="l" defTabSz="893695" rtl="0" eaLnBrk="1" latinLnBrk="0" hangingPunct="1">
        <a:spcBef>
          <a:spcPct val="20000"/>
        </a:spcBef>
        <a:buFont typeface="Arial" pitchFamily="34" charset="0"/>
        <a:buChar char="–"/>
        <a:defRPr sz="2744" kern="1200">
          <a:solidFill>
            <a:schemeClr val="tx1"/>
          </a:solidFill>
          <a:latin typeface="+mn-lt"/>
          <a:ea typeface="+mn-ea"/>
          <a:cs typeface="+mn-cs"/>
        </a:defRPr>
      </a:lvl2pPr>
      <a:lvl3pPr marL="1117119" indent="-223424" algn="l" defTabSz="893695" rtl="0" eaLnBrk="1" latinLnBrk="0" hangingPunct="1">
        <a:spcBef>
          <a:spcPct val="20000"/>
        </a:spcBef>
        <a:buFont typeface="Arial" pitchFamily="34" charset="0"/>
        <a:buChar char="•"/>
        <a:defRPr sz="2378" kern="1200">
          <a:solidFill>
            <a:schemeClr val="tx1"/>
          </a:solidFill>
          <a:latin typeface="+mn-lt"/>
          <a:ea typeface="+mn-ea"/>
          <a:cs typeface="+mn-cs"/>
        </a:defRPr>
      </a:lvl3pPr>
      <a:lvl4pPr marL="1563967" indent="-223424" algn="l" defTabSz="893695" rtl="0" eaLnBrk="1" latinLnBrk="0" hangingPunct="1">
        <a:spcBef>
          <a:spcPct val="20000"/>
        </a:spcBef>
        <a:buFont typeface="Arial" pitchFamily="34" charset="0"/>
        <a:buChar char="–"/>
        <a:defRPr sz="1921" kern="1200">
          <a:solidFill>
            <a:schemeClr val="tx1"/>
          </a:solidFill>
          <a:latin typeface="+mn-lt"/>
          <a:ea typeface="+mn-ea"/>
          <a:cs typeface="+mn-cs"/>
        </a:defRPr>
      </a:lvl4pPr>
      <a:lvl5pPr marL="2010814" indent="-223424" algn="l" defTabSz="893695" rtl="0" eaLnBrk="1" latinLnBrk="0" hangingPunct="1">
        <a:spcBef>
          <a:spcPct val="20000"/>
        </a:spcBef>
        <a:buFont typeface="Arial" pitchFamily="34" charset="0"/>
        <a:buChar char="»"/>
        <a:defRPr sz="1921" kern="1200">
          <a:solidFill>
            <a:schemeClr val="tx1"/>
          </a:solidFill>
          <a:latin typeface="+mn-lt"/>
          <a:ea typeface="+mn-ea"/>
          <a:cs typeface="+mn-cs"/>
        </a:defRPr>
      </a:lvl5pPr>
      <a:lvl6pPr marL="2457662" indent="-223424" algn="l" defTabSz="893695" rtl="0" eaLnBrk="1" latinLnBrk="0" hangingPunct="1">
        <a:spcBef>
          <a:spcPct val="20000"/>
        </a:spcBef>
        <a:buFont typeface="Arial" pitchFamily="34" charset="0"/>
        <a:buChar char="•"/>
        <a:defRPr sz="1921" kern="1200">
          <a:solidFill>
            <a:schemeClr val="tx1"/>
          </a:solidFill>
          <a:latin typeface="+mn-lt"/>
          <a:ea typeface="+mn-ea"/>
          <a:cs typeface="+mn-cs"/>
        </a:defRPr>
      </a:lvl6pPr>
      <a:lvl7pPr marL="2904509" indent="-223424" algn="l" defTabSz="893695" rtl="0" eaLnBrk="1" latinLnBrk="0" hangingPunct="1">
        <a:spcBef>
          <a:spcPct val="20000"/>
        </a:spcBef>
        <a:buFont typeface="Arial" pitchFamily="34" charset="0"/>
        <a:buChar char="•"/>
        <a:defRPr sz="1921" kern="1200">
          <a:solidFill>
            <a:schemeClr val="tx1"/>
          </a:solidFill>
          <a:latin typeface="+mn-lt"/>
          <a:ea typeface="+mn-ea"/>
          <a:cs typeface="+mn-cs"/>
        </a:defRPr>
      </a:lvl7pPr>
      <a:lvl8pPr marL="3351357" indent="-223424" algn="l" defTabSz="893695" rtl="0" eaLnBrk="1" latinLnBrk="0" hangingPunct="1">
        <a:spcBef>
          <a:spcPct val="20000"/>
        </a:spcBef>
        <a:buFont typeface="Arial" pitchFamily="34" charset="0"/>
        <a:buChar char="•"/>
        <a:defRPr sz="1921" kern="1200">
          <a:solidFill>
            <a:schemeClr val="tx1"/>
          </a:solidFill>
          <a:latin typeface="+mn-lt"/>
          <a:ea typeface="+mn-ea"/>
          <a:cs typeface="+mn-cs"/>
        </a:defRPr>
      </a:lvl8pPr>
      <a:lvl9pPr marL="3798205" indent="-223424" algn="l" defTabSz="893695" rtl="0" eaLnBrk="1" latinLnBrk="0" hangingPunct="1">
        <a:spcBef>
          <a:spcPct val="20000"/>
        </a:spcBef>
        <a:buFont typeface="Arial" pitchFamily="34" charset="0"/>
        <a:buChar char="•"/>
        <a:defRPr sz="1921" kern="1200">
          <a:solidFill>
            <a:schemeClr val="tx1"/>
          </a:solidFill>
          <a:latin typeface="+mn-lt"/>
          <a:ea typeface="+mn-ea"/>
          <a:cs typeface="+mn-cs"/>
        </a:defRPr>
      </a:lvl9pPr>
    </p:bodyStyle>
    <p:otherStyle>
      <a:defPPr>
        <a:defRPr lang="en-US"/>
      </a:defPPr>
      <a:lvl1pPr marL="0" algn="l" defTabSz="893695" rtl="0" eaLnBrk="1" latinLnBrk="0" hangingPunct="1">
        <a:defRPr sz="1738" kern="1200">
          <a:solidFill>
            <a:schemeClr val="tx1"/>
          </a:solidFill>
          <a:latin typeface="+mn-lt"/>
          <a:ea typeface="+mn-ea"/>
          <a:cs typeface="+mn-cs"/>
        </a:defRPr>
      </a:lvl1pPr>
      <a:lvl2pPr marL="446847" algn="l" defTabSz="893695" rtl="0" eaLnBrk="1" latinLnBrk="0" hangingPunct="1">
        <a:defRPr sz="1738" kern="1200">
          <a:solidFill>
            <a:schemeClr val="tx1"/>
          </a:solidFill>
          <a:latin typeface="+mn-lt"/>
          <a:ea typeface="+mn-ea"/>
          <a:cs typeface="+mn-cs"/>
        </a:defRPr>
      </a:lvl2pPr>
      <a:lvl3pPr marL="893695" algn="l" defTabSz="893695" rtl="0" eaLnBrk="1" latinLnBrk="0" hangingPunct="1">
        <a:defRPr sz="1738" kern="1200">
          <a:solidFill>
            <a:schemeClr val="tx1"/>
          </a:solidFill>
          <a:latin typeface="+mn-lt"/>
          <a:ea typeface="+mn-ea"/>
          <a:cs typeface="+mn-cs"/>
        </a:defRPr>
      </a:lvl3pPr>
      <a:lvl4pPr marL="1340543" algn="l" defTabSz="893695" rtl="0" eaLnBrk="1" latinLnBrk="0" hangingPunct="1">
        <a:defRPr sz="1738" kern="1200">
          <a:solidFill>
            <a:schemeClr val="tx1"/>
          </a:solidFill>
          <a:latin typeface="+mn-lt"/>
          <a:ea typeface="+mn-ea"/>
          <a:cs typeface="+mn-cs"/>
        </a:defRPr>
      </a:lvl4pPr>
      <a:lvl5pPr marL="1787391" algn="l" defTabSz="893695" rtl="0" eaLnBrk="1" latinLnBrk="0" hangingPunct="1">
        <a:defRPr sz="1738" kern="1200">
          <a:solidFill>
            <a:schemeClr val="tx1"/>
          </a:solidFill>
          <a:latin typeface="+mn-lt"/>
          <a:ea typeface="+mn-ea"/>
          <a:cs typeface="+mn-cs"/>
        </a:defRPr>
      </a:lvl5pPr>
      <a:lvl6pPr marL="2234238" algn="l" defTabSz="893695" rtl="0" eaLnBrk="1" latinLnBrk="0" hangingPunct="1">
        <a:defRPr sz="1738" kern="1200">
          <a:solidFill>
            <a:schemeClr val="tx1"/>
          </a:solidFill>
          <a:latin typeface="+mn-lt"/>
          <a:ea typeface="+mn-ea"/>
          <a:cs typeface="+mn-cs"/>
        </a:defRPr>
      </a:lvl6pPr>
      <a:lvl7pPr marL="2681085" algn="l" defTabSz="893695" rtl="0" eaLnBrk="1" latinLnBrk="0" hangingPunct="1">
        <a:defRPr sz="1738" kern="1200">
          <a:solidFill>
            <a:schemeClr val="tx1"/>
          </a:solidFill>
          <a:latin typeface="+mn-lt"/>
          <a:ea typeface="+mn-ea"/>
          <a:cs typeface="+mn-cs"/>
        </a:defRPr>
      </a:lvl7pPr>
      <a:lvl8pPr marL="3127933" algn="l" defTabSz="893695" rtl="0" eaLnBrk="1" latinLnBrk="0" hangingPunct="1">
        <a:defRPr sz="1738" kern="1200">
          <a:solidFill>
            <a:schemeClr val="tx1"/>
          </a:solidFill>
          <a:latin typeface="+mn-lt"/>
          <a:ea typeface="+mn-ea"/>
          <a:cs typeface="+mn-cs"/>
        </a:defRPr>
      </a:lvl8pPr>
      <a:lvl9pPr marL="3574781" algn="l" defTabSz="893695" rtl="0" eaLnBrk="1" latinLnBrk="0" hangingPunct="1">
        <a:defRPr sz="173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6CD76-60B4-4B69-AB8F-20362AD91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1B68F-D611-49C4-9BD7-89D4DBBD4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7641-0C43-4E93-8931-7E13C6D8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 2018</a:t>
            </a:r>
          </a:p>
        </p:txBody>
      </p:sp>
      <p:sp>
        <p:nvSpPr>
          <p:cNvPr id="5" name="Footer Placeholder 4">
            <a:extLst>
              <a:ext uri="{FF2B5EF4-FFF2-40B4-BE49-F238E27FC236}">
                <a16:creationId xmlns:a16="http://schemas.microsoft.com/office/drawing/2014/main" id="{31A0792B-4BC2-43FE-AFE6-FF80BB354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to CDA Dental Benefits Task Force</a:t>
            </a:r>
          </a:p>
        </p:txBody>
      </p:sp>
      <p:sp>
        <p:nvSpPr>
          <p:cNvPr id="6" name="Slide Number Placeholder 5">
            <a:extLst>
              <a:ext uri="{FF2B5EF4-FFF2-40B4-BE49-F238E27FC236}">
                <a16:creationId xmlns:a16="http://schemas.microsoft.com/office/drawing/2014/main" id="{CA353070-1E48-4069-AE86-ADACA5B2E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F2147-0435-4063-8B7D-38EF564E9CF6}" type="slidenum">
              <a:rPr lang="en-US" smtClean="0"/>
              <a:t>‹#›</a:t>
            </a:fld>
            <a:endParaRPr lang="en-US"/>
          </a:p>
        </p:txBody>
      </p:sp>
    </p:spTree>
    <p:extLst>
      <p:ext uri="{BB962C8B-B14F-4D97-AF65-F5344CB8AC3E}">
        <p14:creationId xmlns:p14="http://schemas.microsoft.com/office/powerpoint/2010/main" val="9387453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19" r:id="rId20"/>
    <p:sldLayoutId id="2147483741" r:id="rId2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6CD76-60B4-4B69-AB8F-20362AD91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1B68F-D611-49C4-9BD7-89D4DBBD4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7641-0C43-4E93-8931-7E13C6D8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12, 2019</a:t>
            </a:r>
          </a:p>
        </p:txBody>
      </p:sp>
      <p:sp>
        <p:nvSpPr>
          <p:cNvPr id="5" name="Footer Placeholder 4">
            <a:extLst>
              <a:ext uri="{FF2B5EF4-FFF2-40B4-BE49-F238E27FC236}">
                <a16:creationId xmlns:a16="http://schemas.microsoft.com/office/drawing/2014/main" id="{31A0792B-4BC2-43FE-AFE6-FF80BB354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to TDA Council on Professions and Trends </a:t>
            </a:r>
          </a:p>
        </p:txBody>
      </p:sp>
      <p:sp>
        <p:nvSpPr>
          <p:cNvPr id="6" name="Slide Number Placeholder 5">
            <a:extLst>
              <a:ext uri="{FF2B5EF4-FFF2-40B4-BE49-F238E27FC236}">
                <a16:creationId xmlns:a16="http://schemas.microsoft.com/office/drawing/2014/main" id="{CA353070-1E48-4069-AE86-ADACA5B2E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F2147-0435-4063-8B7D-38EF564E9CF6}" type="slidenum">
              <a:rPr lang="en-US" smtClean="0"/>
              <a:t>‹#›</a:t>
            </a:fld>
            <a:endParaRPr lang="en-US"/>
          </a:p>
        </p:txBody>
      </p:sp>
    </p:spTree>
    <p:extLst>
      <p:ext uri="{BB962C8B-B14F-4D97-AF65-F5344CB8AC3E}">
        <p14:creationId xmlns:p14="http://schemas.microsoft.com/office/powerpoint/2010/main" val="17651239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89EC1-59C8-4304-BC86-8FB93A52B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794671"/>
      </p:ext>
    </p:extLst>
  </p:cSld>
  <p:clrMap bg1="lt1" tx1="dk1" bg2="lt2" tx2="dk2" accent1="accent1" accent2="accent2" accent3="accent3" accent4="accent4" accent5="accent5" accent6="accent6" hlink="hlink" folHlink="folHlink"/>
  <p:sldLayoutIdLst>
    <p:sldLayoutId id="2147483721"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89EC1-59C8-4304-BC86-8FB93A52B1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981106"/>
      </p:ext>
    </p:extLst>
  </p:cSld>
  <p:clrMap bg1="lt1" tx1="dk1" bg2="lt2" tx2="dk2" accent1="accent1" accent2="accent2" accent3="accent3" accent4="accent4" accent5="accent5" accent6="accent6" hlink="hlink" folHlink="folHlink"/>
  <p:sldLayoutIdLst>
    <p:sldLayoutId id="2147483723"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91218FBD-E21F-4812-9153-E52879452D4C}" type="datetime1">
              <a:rPr lang="en-US" smtClean="0">
                <a:solidFill>
                  <a:prstClr val="black">
                    <a:tint val="75000"/>
                  </a:prstClr>
                </a:solidFill>
              </a:rPr>
              <a:pPr defTabSz="342900"/>
              <a:t>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r>
              <a:rPr lang="en-US">
                <a:solidFill>
                  <a:prstClr val="black">
                    <a:tint val="75000"/>
                  </a:prstClr>
                </a:solidFill>
              </a:rPr>
              <a:t>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3692FA8D-AFEE-4C79-B774-A171E7C23AD5}"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505681708"/>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91218FBD-E21F-4812-9153-E52879452D4C}" type="datetime1">
              <a:rPr lang="en-US" smtClean="0">
                <a:solidFill>
                  <a:prstClr val="black">
                    <a:tint val="75000"/>
                  </a:prstClr>
                </a:solidFill>
              </a:rPr>
              <a:pPr defTabSz="342900"/>
              <a:t>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r>
              <a:rPr lang="en-US">
                <a:solidFill>
                  <a:prstClr val="black">
                    <a:tint val="75000"/>
                  </a:prstClr>
                </a:solidFill>
              </a:rPr>
              <a:t>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3692FA8D-AFEE-4C79-B774-A171E7C23AD5}"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347418801"/>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56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16867"/>
            <a:ext cx="10972800" cy="41068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8075095" y="6546079"/>
            <a:ext cx="3659612" cy="230832"/>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900" baseline="0" dirty="0">
                <a:solidFill>
                  <a:schemeClr val="bg1"/>
                </a:solidFill>
                <a:latin typeface="Century Gothic"/>
              </a:rPr>
              <a:t>© 2018 Dental Quality Alliance</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07138" y="274641"/>
            <a:ext cx="2248397" cy="803383"/>
          </a:xfrm>
          <a:prstGeom prst="rect">
            <a:avLst/>
          </a:prstGeom>
        </p:spPr>
      </p:pic>
      <p:sp>
        <p:nvSpPr>
          <p:cNvPr id="7" name="Slide Number Placeholder 5">
            <a:extLst>
              <a:ext uri="{FF2B5EF4-FFF2-40B4-BE49-F238E27FC236}">
                <a16:creationId xmlns:a16="http://schemas.microsoft.com/office/drawing/2014/main" id="{0968500D-CAD8-2B44-BFFA-A2E7B5AF1DDE}"/>
              </a:ext>
            </a:extLst>
          </p:cNvPr>
          <p:cNvSpPr>
            <a:spLocks noGrp="1"/>
          </p:cNvSpPr>
          <p:nvPr>
            <p:ph type="sldNum" sz="quarter" idx="4"/>
          </p:nvPr>
        </p:nvSpPr>
        <p:spPr>
          <a:xfrm>
            <a:off x="-154380" y="6407886"/>
            <a:ext cx="647298" cy="365125"/>
          </a:xfrm>
          <a:prstGeom prst="rect">
            <a:avLst/>
          </a:prstGeom>
        </p:spPr>
        <p:txBody>
          <a:bodyPr vert="horz" lIns="91440" tIns="45720" rIns="91440" bIns="45720" rtlCol="0" anchor="ctr"/>
          <a:lstStyle>
            <a:lvl1pPr algn="r">
              <a:defRPr sz="1200" b="1">
                <a:solidFill>
                  <a:schemeClr val="bg1"/>
                </a:solidFill>
              </a:defRPr>
            </a:lvl1pPr>
          </a:lstStyle>
          <a:p>
            <a:fld id="{64B3BD37-2633-9F48-8AAE-7B05DB312C69}" type="slidenum">
              <a:rPr lang="en-US" smtClean="0"/>
              <a:pPr/>
              <a:t>‹#›</a:t>
            </a:fld>
            <a:endParaRPr lang="en-US" dirty="0"/>
          </a:p>
        </p:txBody>
      </p:sp>
    </p:spTree>
    <p:extLst>
      <p:ext uri="{BB962C8B-B14F-4D97-AF65-F5344CB8AC3E}">
        <p14:creationId xmlns:p14="http://schemas.microsoft.com/office/powerpoint/2010/main" val="8550130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dt="0"/>
  <p:txStyles>
    <p:titleStyle>
      <a:lvl1pPr algn="l" defTabSz="457189" rtl="0" eaLnBrk="1" latinLnBrk="0" hangingPunct="1">
        <a:spcBef>
          <a:spcPct val="0"/>
        </a:spcBef>
        <a:buNone/>
        <a:defRPr sz="4000" b="1" i="0" kern="1200">
          <a:solidFill>
            <a:srgbClr val="333366"/>
          </a:solidFill>
          <a:latin typeface="Century Gothic"/>
          <a:ea typeface="+mj-ea"/>
          <a:cs typeface="Century Gothic"/>
        </a:defRPr>
      </a:lvl1pPr>
    </p:titleStyle>
    <p:bodyStyle>
      <a:lvl1pPr marL="342891" indent="-342891" algn="l" defTabSz="457189" rtl="0" eaLnBrk="1" latinLnBrk="0" hangingPunct="1">
        <a:spcBef>
          <a:spcPct val="20000"/>
        </a:spcBef>
        <a:buClr>
          <a:srgbClr val="333366"/>
        </a:buClr>
        <a:buFont typeface="Arial"/>
        <a:buChar char="•"/>
        <a:defRPr sz="3200" kern="1200">
          <a:solidFill>
            <a:schemeClr val="tx1"/>
          </a:solidFill>
          <a:latin typeface="Century Gothic"/>
          <a:ea typeface="+mn-ea"/>
          <a:cs typeface="Century Gothic"/>
        </a:defRPr>
      </a:lvl1pPr>
      <a:lvl2pPr marL="742932" indent="-285744" algn="l" defTabSz="457189" rtl="0" eaLnBrk="1" latinLnBrk="0" hangingPunct="1">
        <a:spcBef>
          <a:spcPct val="20000"/>
        </a:spcBef>
        <a:buClr>
          <a:srgbClr val="333366"/>
        </a:buClr>
        <a:buFont typeface="Arial"/>
        <a:buChar char="–"/>
        <a:defRPr sz="2800" kern="1200">
          <a:solidFill>
            <a:schemeClr val="tx1"/>
          </a:solidFill>
          <a:latin typeface="Century Gothic"/>
          <a:ea typeface="+mn-ea"/>
          <a:cs typeface="Century Gothic"/>
        </a:defRPr>
      </a:lvl2pPr>
      <a:lvl3pPr marL="1142971" indent="-228594" algn="l" defTabSz="457189" rtl="0" eaLnBrk="1" latinLnBrk="0" hangingPunct="1">
        <a:spcBef>
          <a:spcPct val="20000"/>
        </a:spcBef>
        <a:buClr>
          <a:srgbClr val="333366"/>
        </a:buClr>
        <a:buFont typeface="Arial"/>
        <a:buChar char="•"/>
        <a:defRPr sz="2400" kern="1200">
          <a:solidFill>
            <a:schemeClr val="tx1"/>
          </a:solidFill>
          <a:latin typeface="Century Gothic"/>
          <a:ea typeface="+mn-ea"/>
          <a:cs typeface="Century Gothic"/>
        </a:defRPr>
      </a:lvl3pPr>
      <a:lvl4pPr marL="1600160" indent="-228594" algn="l" defTabSz="457189" rtl="0" eaLnBrk="1" latinLnBrk="0" hangingPunct="1">
        <a:spcBef>
          <a:spcPct val="20000"/>
        </a:spcBef>
        <a:buClr>
          <a:srgbClr val="333366"/>
        </a:buClr>
        <a:buFont typeface="Arial"/>
        <a:buChar char="–"/>
        <a:defRPr sz="2000" kern="1200">
          <a:solidFill>
            <a:schemeClr val="tx1"/>
          </a:solidFill>
          <a:latin typeface="Century Gothic"/>
          <a:ea typeface="+mn-ea"/>
          <a:cs typeface="Century Gothic"/>
        </a:defRPr>
      </a:lvl4pPr>
      <a:lvl5pPr marL="2057349" indent="-228594" algn="l" defTabSz="457189" rtl="0" eaLnBrk="1" latinLnBrk="0" hangingPunct="1">
        <a:spcBef>
          <a:spcPct val="20000"/>
        </a:spcBef>
        <a:buClr>
          <a:srgbClr val="333366"/>
        </a:buClr>
        <a:buFont typeface="Arial"/>
        <a:buChar char="»"/>
        <a:defRPr sz="2000" kern="1200">
          <a:solidFill>
            <a:schemeClr val="tx1"/>
          </a:solidFill>
          <a:latin typeface="Century Gothic"/>
          <a:ea typeface="+mn-ea"/>
          <a:cs typeface="Century Gothic"/>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_logo.png"/>
          <p:cNvPicPr>
            <a:picLocks noChangeAspect="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0" y="0"/>
            <a:ext cx="96731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footer_wordmark.png"/>
          <p:cNvPicPr>
            <a:picLocks noChangeAspect="1"/>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8896351" y="6478588"/>
            <a:ext cx="2286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8"/>
          <p:cNvSpPr>
            <a:spLocks noGrp="1" noChangeArrowheads="1"/>
          </p:cNvSpPr>
          <p:nvPr>
            <p:ph type="sldNum" sz="quarter" idx="4"/>
          </p:nvPr>
        </p:nvSpPr>
        <p:spPr bwMode="auto">
          <a:xfrm>
            <a:off x="11374967" y="6400801"/>
            <a:ext cx="609600" cy="3651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rgbClr val="898989"/>
                </a:solidFill>
                <a:latin typeface="Arial" pitchFamily="34" charset="0"/>
                <a:cs typeface="Arial" pitchFamily="34" charset="0"/>
              </a:defRPr>
            </a:lvl1pPr>
          </a:lstStyle>
          <a:p>
            <a:fld id="{7E8CB353-775A-D747-A04E-C3A6CC3FC0A5}" type="slidenum">
              <a:rPr lang="en-US" smtClean="0"/>
              <a:pPr/>
              <a:t>‹#›</a:t>
            </a:fld>
            <a:endParaRPr lang="en-US" dirty="0"/>
          </a:p>
        </p:txBody>
      </p:sp>
      <p:cxnSp>
        <p:nvCxnSpPr>
          <p:cNvPr id="12" name="Straight Connector 5"/>
          <p:cNvCxnSpPr>
            <a:cxnSpLocks noChangeShapeType="1"/>
          </p:cNvCxnSpPr>
          <p:nvPr userDrawn="1"/>
        </p:nvCxnSpPr>
        <p:spPr bwMode="auto">
          <a:xfrm>
            <a:off x="11303000" y="6464300"/>
            <a:ext cx="0" cy="234950"/>
          </a:xfrm>
          <a:prstGeom prst="line">
            <a:avLst/>
          </a:prstGeom>
          <a:noFill/>
          <a:ln w="19050">
            <a:solidFill>
              <a:srgbClr val="4F779C"/>
            </a:solidFill>
            <a:round/>
            <a:headEnd/>
            <a:tailEnd/>
          </a:ln>
        </p:spPr>
      </p:cxnSp>
      <p:sp>
        <p:nvSpPr>
          <p:cNvPr id="16" name="Text Placeholder 15"/>
          <p:cNvSpPr>
            <a:spLocks noGrp="1"/>
          </p:cNvSpPr>
          <p:nvPr>
            <p:ph type="body" idx="1"/>
          </p:nvPr>
        </p:nvSpPr>
        <p:spPr>
          <a:xfrm>
            <a:off x="914400" y="629598"/>
            <a:ext cx="10566400" cy="5542602"/>
          </a:xfrm>
          <a:prstGeom prst="rect">
            <a:avLst/>
          </a:prstGeom>
        </p:spPr>
        <p:txBody>
          <a:bodyPr vert="horz" lIns="91440" tIns="45720" rIns="91440" bIns="45720" rtlCol="0">
            <a:normAutofit/>
          </a:bodyPr>
          <a:lstStyle/>
          <a:p>
            <a:pPr lvl="0"/>
            <a:r>
              <a:rPr lang="en-US" dirty="0"/>
              <a:t>Click to edit Master text styles (Arial-Bold-14pt)</a:t>
            </a:r>
          </a:p>
          <a:p>
            <a:pPr lvl="1"/>
            <a:r>
              <a:rPr lang="en-US" dirty="0"/>
              <a:t>Second level (Arial-14pt)</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17" name="Rectangle 17" descr="Title goes here: Helvetica 24"/>
          <p:cNvSpPr>
            <a:spLocks noGrp="1" noChangeArrowheads="1"/>
          </p:cNvSpPr>
          <p:nvPr>
            <p:ph type="title"/>
          </p:nvPr>
        </p:nvSpPr>
        <p:spPr bwMode="auto">
          <a:xfrm>
            <a:off x="781051" y="109539"/>
            <a:ext cx="10886016"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MASTER TITLE STYLE (ARIAL-BOLD CAPS-18PT)</a:t>
            </a:r>
          </a:p>
        </p:txBody>
      </p:sp>
    </p:spTree>
    <p:extLst>
      <p:ext uri="{BB962C8B-B14F-4D97-AF65-F5344CB8AC3E}">
        <p14:creationId xmlns:p14="http://schemas.microsoft.com/office/powerpoint/2010/main" val="249009598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3" r:id="rId30"/>
    <p:sldLayoutId id="2147483774" r:id="rId31"/>
  </p:sldLayoutIdLst>
  <p:hf hdr="0" ftr="0" dt="0"/>
  <p:txStyles>
    <p:titleStyle>
      <a:lvl1pPr algn="l" defTabSz="914400" rtl="0" eaLnBrk="1" latinLnBrk="0" hangingPunct="1">
        <a:spcBef>
          <a:spcPct val="0"/>
        </a:spcBef>
        <a:buNone/>
        <a:defRPr lang="en-US" sz="1800" b="1" kern="1200" cap="all" baseline="0" dirty="0" smtClean="0">
          <a:solidFill>
            <a:schemeClr val="accent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400" b="1" kern="1200">
          <a:solidFill>
            <a:schemeClr val="accent1"/>
          </a:solidFill>
          <a:latin typeface="+mn-lt"/>
          <a:ea typeface="+mn-ea"/>
          <a:cs typeface="+mn-cs"/>
        </a:defRPr>
      </a:lvl1pPr>
      <a:lvl2pPr marL="0" indent="0" algn="l" defTabSz="914400" rtl="0" eaLnBrk="1" latinLnBrk="0" hangingPunct="1">
        <a:spcBef>
          <a:spcPct val="20000"/>
        </a:spcBef>
        <a:buFont typeface="Arial" pitchFamily="34" charset="0"/>
        <a:buNone/>
        <a:defRPr sz="1400" b="0" kern="1200">
          <a:solidFill>
            <a:schemeClr val="tx1"/>
          </a:solidFill>
          <a:latin typeface="+mn-lt"/>
          <a:ea typeface="+mn-ea"/>
          <a:cs typeface="+mn-cs"/>
        </a:defRPr>
      </a:lvl2pPr>
      <a:lvl3pPr marL="182880" indent="-228600" algn="l" defTabSz="914400" rtl="0" eaLnBrk="1" latinLnBrk="0" hangingPunct="1">
        <a:spcBef>
          <a:spcPct val="20000"/>
        </a:spcBef>
        <a:buClr>
          <a:schemeClr val="accent1"/>
        </a:buClr>
        <a:buSzPct val="100000"/>
        <a:buFont typeface="Arial" pitchFamily="34" charset="0"/>
        <a:buChar char="●"/>
        <a:defRPr sz="1400" kern="1200">
          <a:solidFill>
            <a:schemeClr val="tx1"/>
          </a:solidFill>
          <a:latin typeface="+mn-lt"/>
          <a:ea typeface="+mn-ea"/>
          <a:cs typeface="+mn-cs"/>
        </a:defRPr>
      </a:lvl3pPr>
      <a:lvl4pPr marL="457200" indent="-228600" algn="l" defTabSz="914400" rtl="0" eaLnBrk="1" latinLnBrk="0" hangingPunct="1">
        <a:spcBef>
          <a:spcPts val="0"/>
        </a:spcBef>
        <a:buClr>
          <a:schemeClr val="accent1"/>
        </a:buClr>
        <a:buFont typeface="Arial" pitchFamily="34" charset="0"/>
        <a:buChar char="–"/>
        <a:defRPr sz="1400" kern="1200">
          <a:solidFill>
            <a:schemeClr val="tx1"/>
          </a:solidFill>
          <a:latin typeface="+mn-lt"/>
          <a:ea typeface="+mn-ea"/>
          <a:cs typeface="+mn-cs"/>
        </a:defRPr>
      </a:lvl4pPr>
      <a:lvl5pPr marL="685800" indent="-228600" algn="l" defTabSz="914400" rtl="0" eaLnBrk="1" latinLnBrk="0" hangingPunct="1">
        <a:spcBef>
          <a:spcPts val="0"/>
        </a:spcBef>
        <a:buClr>
          <a:schemeClr val="accent1"/>
        </a:buClr>
        <a:buSzPct val="125000"/>
        <a:buFont typeface="Wingdings" pitchFamily="2" charset="2"/>
        <a:buChar char="§"/>
        <a:defRPr sz="1400" kern="1200">
          <a:solidFill>
            <a:schemeClr val="tx1"/>
          </a:solidFill>
          <a:latin typeface="+mn-lt"/>
          <a:ea typeface="+mn-ea"/>
          <a:cs typeface="+mn-cs"/>
        </a:defRPr>
      </a:lvl5pPr>
      <a:lvl6pPr marL="914400" indent="-228600" algn="l" defTabSz="914400" rtl="0" eaLnBrk="1" latinLnBrk="0" hangingPunct="1">
        <a:spcBef>
          <a:spcPts val="0"/>
        </a:spcBef>
        <a:buClr>
          <a:schemeClr val="accent1"/>
        </a:buClr>
        <a:buFont typeface="Courier New" pitchFamily="49" charset="0"/>
        <a:buChar char="o"/>
        <a:defRPr sz="1400" kern="1200" baseline="0">
          <a:solidFill>
            <a:schemeClr val="tx1"/>
          </a:solidFill>
          <a:latin typeface="+mn-lt"/>
          <a:ea typeface="+mn-ea"/>
          <a:cs typeface="+mn-cs"/>
        </a:defRPr>
      </a:lvl6pPr>
      <a:lvl7pPr marL="1143000" indent="-228600" algn="l" defTabSz="914400" rtl="0" eaLnBrk="1" latinLnBrk="0" hangingPunct="1">
        <a:spcBef>
          <a:spcPts val="0"/>
        </a:spcBef>
        <a:buClr>
          <a:schemeClr val="accent1"/>
        </a:buClr>
        <a:buSzPct val="75000"/>
        <a:buFont typeface="Wingdings" pitchFamily="2" charset="2"/>
        <a:buChar char=""/>
        <a:defRPr sz="1400" kern="1200">
          <a:solidFill>
            <a:schemeClr val="tx1"/>
          </a:solidFill>
          <a:latin typeface="+mn-lt"/>
          <a:ea typeface="+mn-ea"/>
          <a:cs typeface="+mn-cs"/>
        </a:defRPr>
      </a:lvl7pPr>
      <a:lvl8pPr marL="1371600" indent="-228600" algn="l" defTabSz="914400" rtl="0" eaLnBrk="1" latinLnBrk="0" hangingPunct="1">
        <a:spcBef>
          <a:spcPct val="20000"/>
        </a:spcBef>
        <a:buClr>
          <a:schemeClr val="accent1"/>
        </a:buClr>
        <a:buSzPct val="75000"/>
        <a:buFont typeface="Wingdings" pitchFamily="2" charset="2"/>
        <a:buChar char="q"/>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oralhealth/conditions/periodontal-disease.html" TargetMode="External"/><Relationship Id="rId7"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hyperlink" Target="http://www.midwife.org/acnm/files/ccLibraryFiles/Filename/000000006389/MillionBabiesWhitePaper112916.pdf" TargetMode="External"/><Relationship Id="rId5" Type="http://schemas.openxmlformats.org/officeDocument/2006/relationships/hyperlink" Target="https://www.heart.org/idc/groups/ahamah-public/@wcm/@sop/@smd/documents/downloadable/ucm_491265.pdf" TargetMode="External"/><Relationship Id="rId4" Type="http://schemas.openxmlformats.org/officeDocument/2006/relationships/hyperlink" Target="https://www.cdc.gov/chronicdisease/resources/publications/aag/diabetes.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0.xml"/><Relationship Id="rId5" Type="http://schemas.openxmlformats.org/officeDocument/2006/relationships/image" Target="../media/image4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6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nadp.org/PressReleases/2017/11/23/nadp-analysis-shows-adults-with-medicaid-preventive-dental-benefits-have-lower-medical-costs-for-chronic-conditions" TargetMode="Externa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hcs.org/media/Adult-Oral-Health-Fact-Sheet_112118.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familiesusa.org/state-waiver-resource-and-tracking-center" TargetMode="Externa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kff.org/other/state-indicator/annual-chip-enrollment/?activeTab=graph&amp;currentTimeframe=0&amp;startTimeframe=19&amp;selectedRows=%7B%22wrapups%22:%7B%22united-states%22:%7B%7D%7D%7D&amp;sortModel=%7B%22colId%22:%22Location%22,%22sort%22:%22asc%22%7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hyperlink" Target="https://brightfutures.aap.org/Pages/default.aspx" TargetMode="External"/><Relationship Id="rId4" Type="http://schemas.openxmlformats.org/officeDocument/2006/relationships/hyperlink" Target="https://nashp.org/state-strategies-for-promoting-childrens-preventive-servic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bo.gov/sites/default/files/recurringdata/51302-2017-01-medicare.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healthaffairs.org/blog/2016/01/21/supplemental-benefits-under-medicare-advantage/"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2.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118.xml"/><Relationship Id="rId5" Type="http://schemas.openxmlformats.org/officeDocument/2006/relationships/image" Target="../media/image1.jp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112.xml"/></Relationships>
</file>

<file path=ppt/slides/_rels/slide5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3.xml"/><Relationship Id="rId1" Type="http://schemas.openxmlformats.org/officeDocument/2006/relationships/slideLayout" Target="../slideLayouts/slideLayout10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108.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122.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122.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mailto:eireland@nadp.org" TargetMode="External"/><Relationship Id="rId2" Type="http://schemas.openxmlformats.org/officeDocument/2006/relationships/notesSlide" Target="../notesSlides/notesSlide62.xml"/><Relationship Id="rId1" Type="http://schemas.openxmlformats.org/officeDocument/2006/relationships/slideLayout" Target="../slideLayouts/slideLayout28.xml"/><Relationship Id="rId4" Type="http://schemas.openxmlformats.org/officeDocument/2006/relationships/hyperlink" Target="http://www.nadp.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E35AB-EA6A-4926-B135-55678D218A6D}"/>
              </a:ext>
            </a:extLst>
          </p:cNvPr>
          <p:cNvSpPr>
            <a:spLocks noGrp="1"/>
          </p:cNvSpPr>
          <p:nvPr>
            <p:ph type="title"/>
          </p:nvPr>
        </p:nvSpPr>
        <p:spPr/>
        <p:txBody>
          <a:bodyPr/>
          <a:lstStyle/>
          <a:p>
            <a:pPr algn="ctr"/>
            <a:r>
              <a:rPr lang="en-US" b="1" dirty="0">
                <a:solidFill>
                  <a:srgbClr val="0070C0"/>
                </a:solidFill>
                <a:effectLst>
                  <a:outerShdw blurRad="38100" dist="38100" dir="2700000" algn="tl">
                    <a:srgbClr val="000000">
                      <a:alpha val="43137"/>
                    </a:srgbClr>
                  </a:outerShdw>
                </a:effectLst>
              </a:rPr>
              <a:t>Exploring Paths for Dental Integration and Coordinated Care</a:t>
            </a:r>
          </a:p>
        </p:txBody>
      </p:sp>
      <p:sp>
        <p:nvSpPr>
          <p:cNvPr id="5" name="Text Placeholder 4">
            <a:extLst>
              <a:ext uri="{FF2B5EF4-FFF2-40B4-BE49-F238E27FC236}">
                <a16:creationId xmlns:a16="http://schemas.microsoft.com/office/drawing/2014/main" id="{AB8AD0B4-051E-493C-9FFA-89CA7C06AD74}"/>
              </a:ext>
            </a:extLst>
          </p:cNvPr>
          <p:cNvSpPr>
            <a:spLocks noGrp="1"/>
          </p:cNvSpPr>
          <p:nvPr>
            <p:ph type="body" idx="1"/>
          </p:nvPr>
        </p:nvSpPr>
        <p:spPr/>
        <p:txBody>
          <a:bodyPr/>
          <a:lstStyle/>
          <a:p>
            <a:pPr algn="ctr"/>
            <a:r>
              <a:rPr lang="en-US" sz="2800" b="1" dirty="0"/>
              <a:t>January 2019 AIDPH Colloquium</a:t>
            </a:r>
          </a:p>
          <a:p>
            <a:pPr algn="ctr"/>
            <a:r>
              <a:rPr lang="en-US" dirty="0"/>
              <a:t>Evolving the Dental Public Health Landscape</a:t>
            </a:r>
          </a:p>
          <a:p>
            <a:pPr algn="ctr"/>
            <a:r>
              <a:rPr lang="en-US" dirty="0"/>
              <a:t>Interprofessional Practice and Value-Based Care</a:t>
            </a:r>
          </a:p>
        </p:txBody>
      </p:sp>
      <p:pic>
        <p:nvPicPr>
          <p:cNvPr id="7" name="Picture 6">
            <a:extLst>
              <a:ext uri="{FF2B5EF4-FFF2-40B4-BE49-F238E27FC236}">
                <a16:creationId xmlns:a16="http://schemas.microsoft.com/office/drawing/2014/main" id="{9AFB0617-F817-46D6-B74E-3A5ACD3DD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581262"/>
            <a:ext cx="4155831" cy="1723551"/>
          </a:xfrm>
          <a:prstGeom prst="rect">
            <a:avLst/>
          </a:prstGeom>
        </p:spPr>
      </p:pic>
    </p:spTree>
    <p:extLst>
      <p:ext uri="{BB962C8B-B14F-4D97-AF65-F5344CB8AC3E}">
        <p14:creationId xmlns:p14="http://schemas.microsoft.com/office/powerpoint/2010/main" val="22726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ell phone&#10;&#10;Description automatically generated">
            <a:extLst>
              <a:ext uri="{FF2B5EF4-FFF2-40B4-BE49-F238E27FC236}">
                <a16:creationId xmlns:a16="http://schemas.microsoft.com/office/drawing/2014/main" id="{1F1B0DD2-260E-415E-9F27-2D4BBC89C16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404" y="254503"/>
            <a:ext cx="4801133" cy="6116317"/>
          </a:xfrm>
        </p:spPr>
      </p:pic>
      <p:pic>
        <p:nvPicPr>
          <p:cNvPr id="13" name="Picture 12" descr="A close up of a logo&#10;&#10;Description automatically generated">
            <a:extLst>
              <a:ext uri="{FF2B5EF4-FFF2-40B4-BE49-F238E27FC236}">
                <a16:creationId xmlns:a16="http://schemas.microsoft.com/office/drawing/2014/main" id="{C1F53DFD-DE44-4A29-95C3-D89A44117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2621">
            <a:off x="5354116" y="1113264"/>
            <a:ext cx="5913857" cy="1620859"/>
          </a:xfrm>
          <a:prstGeom prst="rect">
            <a:avLst/>
          </a:prstGeom>
        </p:spPr>
      </p:pic>
      <p:pic>
        <p:nvPicPr>
          <p:cNvPr id="18" name="Picture 17">
            <a:extLst>
              <a:ext uri="{FF2B5EF4-FFF2-40B4-BE49-F238E27FC236}">
                <a16:creationId xmlns:a16="http://schemas.microsoft.com/office/drawing/2014/main" id="{31EE3589-0F35-4801-9037-5BDFD3F5BA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8269" y="3187782"/>
            <a:ext cx="9079571" cy="407707"/>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6DD8E505-1542-4B2D-82A0-C0919B2E8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8269" y="3478885"/>
            <a:ext cx="9214656" cy="1151832"/>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081E41F9-7290-4BE4-911B-EFB8A913A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52490">
            <a:off x="4890530" y="4701698"/>
            <a:ext cx="5097742" cy="1487579"/>
          </a:xfrm>
          <a:prstGeom prst="rect">
            <a:avLst/>
          </a:prstGeom>
        </p:spPr>
      </p:pic>
    </p:spTree>
    <p:extLst>
      <p:ext uri="{BB962C8B-B14F-4D97-AF65-F5344CB8AC3E}">
        <p14:creationId xmlns:p14="http://schemas.microsoft.com/office/powerpoint/2010/main" val="361507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4508627" y="381000"/>
            <a:ext cx="3200400" cy="2743200"/>
          </a:xfrm>
          <a:custGeom>
            <a:avLst/>
            <a:gdLst>
              <a:gd name="connsiteX0" fmla="*/ 0 w 2262165"/>
              <a:gd name="connsiteY0" fmla="*/ 754053 h 1508105"/>
              <a:gd name="connsiteX1" fmla="*/ 1131083 w 2262165"/>
              <a:gd name="connsiteY1" fmla="*/ 0 h 1508105"/>
              <a:gd name="connsiteX2" fmla="*/ 2262166 w 2262165"/>
              <a:gd name="connsiteY2" fmla="*/ 754053 h 1508105"/>
              <a:gd name="connsiteX3" fmla="*/ 1131083 w 2262165"/>
              <a:gd name="connsiteY3" fmla="*/ 1508106 h 1508105"/>
              <a:gd name="connsiteX4" fmla="*/ 0 w 2262165"/>
              <a:gd name="connsiteY4" fmla="*/ 754053 h 15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65" h="1508105">
                <a:moveTo>
                  <a:pt x="0" y="754053"/>
                </a:moveTo>
                <a:cubicBezTo>
                  <a:pt x="0" y="337601"/>
                  <a:pt x="506403" y="0"/>
                  <a:pt x="1131083" y="0"/>
                </a:cubicBezTo>
                <a:cubicBezTo>
                  <a:pt x="1755763" y="0"/>
                  <a:pt x="2262166" y="337601"/>
                  <a:pt x="2262166" y="754053"/>
                </a:cubicBezTo>
                <a:cubicBezTo>
                  <a:pt x="2262166" y="1170505"/>
                  <a:pt x="1755763" y="1508106"/>
                  <a:pt x="1131083" y="1508106"/>
                </a:cubicBezTo>
                <a:cubicBezTo>
                  <a:pt x="506403" y="1508106"/>
                  <a:pt x="0" y="1170505"/>
                  <a:pt x="0" y="754053"/>
                </a:cubicBezTo>
                <a:close/>
              </a:path>
            </a:pathLst>
          </a:custGeom>
          <a:solidFill>
            <a:srgbClr val="00B0F0">
              <a:alpha val="70000"/>
            </a:srgbClr>
          </a:solidFill>
        </p:spPr>
        <p:style>
          <a:lnRef idx="3">
            <a:schemeClr val="lt1"/>
          </a:lnRef>
          <a:fillRef idx="1">
            <a:schemeClr val="accent3"/>
          </a:fillRef>
          <a:effectRef idx="1">
            <a:schemeClr val="accent3"/>
          </a:effectRef>
          <a:fontRef idx="minor">
            <a:schemeClr val="lt1"/>
          </a:fontRef>
        </p:style>
        <p:txBody>
          <a:bodyPr spcFirstLastPara="0" vert="horz" wrap="square" lIns="342716" tIns="232287" rIns="342716" bIns="232287" numCol="1" spcCol="1270" anchor="ctr" anchorCtr="0">
            <a:noAutofit/>
          </a:bodyPr>
          <a:lstStyle/>
          <a:p>
            <a:pPr algn="ctr" defTabSz="400050">
              <a:lnSpc>
                <a:spcPct val="90000"/>
              </a:lnSpc>
              <a:spcBef>
                <a:spcPct val="0"/>
              </a:spcBef>
              <a:spcAft>
                <a:spcPct val="35000"/>
              </a:spcAft>
            </a:pPr>
            <a:r>
              <a:rPr lang="en-US" sz="1600" b="1" dirty="0">
                <a:solidFill>
                  <a:srgbClr val="FF0000"/>
                </a:solidFill>
                <a:latin typeface="Calibri"/>
              </a:rPr>
              <a:t>47.2%</a:t>
            </a:r>
            <a:r>
              <a:rPr lang="en-US" sz="1600" dirty="0">
                <a:solidFill>
                  <a:prstClr val="black"/>
                </a:solidFill>
                <a:latin typeface="Calibri"/>
              </a:rPr>
              <a:t> of adults aged 30 years and older have some form of </a:t>
            </a:r>
            <a:r>
              <a:rPr lang="en-US" sz="1600" b="1" dirty="0">
                <a:solidFill>
                  <a:prstClr val="black"/>
                </a:solidFill>
                <a:latin typeface="Calibri"/>
              </a:rPr>
              <a:t>periodontal disease</a:t>
            </a:r>
            <a:r>
              <a:rPr lang="en-US" sz="1600" dirty="0">
                <a:solidFill>
                  <a:prstClr val="black"/>
                </a:solidFill>
                <a:latin typeface="Calibri"/>
              </a:rPr>
              <a:t> </a:t>
            </a:r>
            <a:r>
              <a:rPr lang="en-US" sz="1600" baseline="30000" dirty="0">
                <a:solidFill>
                  <a:prstClr val="black"/>
                </a:solidFill>
                <a:latin typeface="Calibri"/>
              </a:rPr>
              <a:t>1</a:t>
            </a:r>
            <a:r>
              <a:rPr lang="en-US" sz="1600" dirty="0">
                <a:solidFill>
                  <a:prstClr val="black"/>
                </a:solidFill>
                <a:latin typeface="Calibri"/>
              </a:rPr>
              <a:t> </a:t>
            </a:r>
          </a:p>
          <a:p>
            <a:pPr algn="ctr" defTabSz="400050">
              <a:lnSpc>
                <a:spcPct val="90000"/>
              </a:lnSpc>
              <a:spcBef>
                <a:spcPct val="0"/>
              </a:spcBef>
              <a:spcAft>
                <a:spcPct val="35000"/>
              </a:spcAft>
            </a:pPr>
            <a:r>
              <a:rPr lang="en-US" sz="1600" b="1" dirty="0">
                <a:solidFill>
                  <a:prstClr val="black"/>
                </a:solidFill>
                <a:latin typeface="Calibri"/>
              </a:rPr>
              <a:t>Periodontal disease </a:t>
            </a:r>
            <a:r>
              <a:rPr lang="en-US" sz="1600" dirty="0">
                <a:solidFill>
                  <a:prstClr val="black"/>
                </a:solidFill>
                <a:latin typeface="Calibri"/>
              </a:rPr>
              <a:t>increases with age, </a:t>
            </a:r>
            <a:r>
              <a:rPr lang="en-US" sz="1600" b="1" dirty="0">
                <a:solidFill>
                  <a:srgbClr val="FF0000"/>
                </a:solidFill>
                <a:latin typeface="Calibri"/>
              </a:rPr>
              <a:t>70.1%</a:t>
            </a:r>
            <a:r>
              <a:rPr lang="en-US" sz="1600" dirty="0">
                <a:solidFill>
                  <a:prstClr val="black"/>
                </a:solidFill>
                <a:latin typeface="Calibri"/>
              </a:rPr>
              <a:t> of adults 65 years and older have periodontal disease </a:t>
            </a:r>
            <a:r>
              <a:rPr lang="en-US" sz="1600" baseline="30000" dirty="0">
                <a:solidFill>
                  <a:prstClr val="black"/>
                </a:solidFill>
                <a:latin typeface="Calibri"/>
              </a:rPr>
              <a:t>1</a:t>
            </a:r>
          </a:p>
        </p:txBody>
      </p:sp>
      <p:sp>
        <p:nvSpPr>
          <p:cNvPr id="33" name="Freeform 32"/>
          <p:cNvSpPr/>
          <p:nvPr/>
        </p:nvSpPr>
        <p:spPr>
          <a:xfrm rot="2389955">
            <a:off x="7302594" y="2049941"/>
            <a:ext cx="353289" cy="509980"/>
          </a:xfrm>
          <a:custGeom>
            <a:avLst/>
            <a:gdLst>
              <a:gd name="connsiteX0" fmla="*/ 0 w 353289"/>
              <a:gd name="connsiteY0" fmla="*/ 101996 h 509980"/>
              <a:gd name="connsiteX1" fmla="*/ 176645 w 353289"/>
              <a:gd name="connsiteY1" fmla="*/ 101996 h 509980"/>
              <a:gd name="connsiteX2" fmla="*/ 176645 w 353289"/>
              <a:gd name="connsiteY2" fmla="*/ 0 h 509980"/>
              <a:gd name="connsiteX3" fmla="*/ 353289 w 353289"/>
              <a:gd name="connsiteY3" fmla="*/ 254990 h 509980"/>
              <a:gd name="connsiteX4" fmla="*/ 176645 w 353289"/>
              <a:gd name="connsiteY4" fmla="*/ 509980 h 509980"/>
              <a:gd name="connsiteX5" fmla="*/ 176645 w 353289"/>
              <a:gd name="connsiteY5" fmla="*/ 407984 h 509980"/>
              <a:gd name="connsiteX6" fmla="*/ 0 w 353289"/>
              <a:gd name="connsiteY6" fmla="*/ 407984 h 509980"/>
              <a:gd name="connsiteX7" fmla="*/ 0 w 353289"/>
              <a:gd name="connsiteY7" fmla="*/ 101996 h 50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289" h="509980">
                <a:moveTo>
                  <a:pt x="0" y="101996"/>
                </a:moveTo>
                <a:lnTo>
                  <a:pt x="176645" y="101996"/>
                </a:lnTo>
                <a:lnTo>
                  <a:pt x="176645" y="0"/>
                </a:lnTo>
                <a:lnTo>
                  <a:pt x="353289" y="254990"/>
                </a:lnTo>
                <a:lnTo>
                  <a:pt x="176645" y="509980"/>
                </a:lnTo>
                <a:lnTo>
                  <a:pt x="176645" y="407984"/>
                </a:lnTo>
                <a:lnTo>
                  <a:pt x="0" y="407984"/>
                </a:lnTo>
                <a:lnTo>
                  <a:pt x="0" y="101996"/>
                </a:lnTo>
                <a:close/>
              </a:path>
            </a:pathLst>
          </a:custGeom>
          <a:solidFill>
            <a:srgbClr val="C00000"/>
          </a:solidFill>
        </p:spPr>
        <p:style>
          <a:lnRef idx="3">
            <a:schemeClr val="lt1"/>
          </a:lnRef>
          <a:fillRef idx="1">
            <a:schemeClr val="accent3"/>
          </a:fillRef>
          <a:effectRef idx="1">
            <a:schemeClr val="accent3"/>
          </a:effectRef>
          <a:fontRef idx="minor">
            <a:schemeClr val="lt1"/>
          </a:fontRef>
        </p:style>
        <p:txBody>
          <a:bodyPr spcFirstLastPara="0" vert="horz" wrap="square" lIns="-1" tIns="101995" rIns="105987" bIns="101996" numCol="1" spcCol="1270" anchor="ctr" anchorCtr="0">
            <a:noAutofit/>
          </a:bodyPr>
          <a:lstStyle/>
          <a:p>
            <a:pPr algn="ctr" defTabSz="311150">
              <a:lnSpc>
                <a:spcPct val="90000"/>
              </a:lnSpc>
              <a:spcBef>
                <a:spcPct val="0"/>
              </a:spcBef>
              <a:spcAft>
                <a:spcPct val="35000"/>
              </a:spcAft>
            </a:pPr>
            <a:endParaRPr lang="en-US" sz="700">
              <a:solidFill>
                <a:prstClr val="white"/>
              </a:solidFill>
              <a:latin typeface="Calibri"/>
            </a:endParaRPr>
          </a:p>
        </p:txBody>
      </p:sp>
      <p:sp>
        <p:nvSpPr>
          <p:cNvPr id="34" name="Freeform 33"/>
          <p:cNvSpPr/>
          <p:nvPr/>
        </p:nvSpPr>
        <p:spPr>
          <a:xfrm>
            <a:off x="7345907" y="1875796"/>
            <a:ext cx="3200400" cy="2743200"/>
          </a:xfrm>
          <a:custGeom>
            <a:avLst/>
            <a:gdLst>
              <a:gd name="connsiteX0" fmla="*/ 0 w 2262165"/>
              <a:gd name="connsiteY0" fmla="*/ 755526 h 1511051"/>
              <a:gd name="connsiteX1" fmla="*/ 1131083 w 2262165"/>
              <a:gd name="connsiteY1" fmla="*/ 0 h 1511051"/>
              <a:gd name="connsiteX2" fmla="*/ 2262166 w 2262165"/>
              <a:gd name="connsiteY2" fmla="*/ 755526 h 1511051"/>
              <a:gd name="connsiteX3" fmla="*/ 1131083 w 2262165"/>
              <a:gd name="connsiteY3" fmla="*/ 1511052 h 1511051"/>
              <a:gd name="connsiteX4" fmla="*/ 0 w 2262165"/>
              <a:gd name="connsiteY4" fmla="*/ 755526 h 151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65" h="1511051">
                <a:moveTo>
                  <a:pt x="0" y="755526"/>
                </a:moveTo>
                <a:cubicBezTo>
                  <a:pt x="0" y="338261"/>
                  <a:pt x="506403" y="0"/>
                  <a:pt x="1131083" y="0"/>
                </a:cubicBezTo>
                <a:cubicBezTo>
                  <a:pt x="1755763" y="0"/>
                  <a:pt x="2262166" y="338261"/>
                  <a:pt x="2262166" y="755526"/>
                </a:cubicBezTo>
                <a:cubicBezTo>
                  <a:pt x="2262166" y="1172791"/>
                  <a:pt x="1755763" y="1511052"/>
                  <a:pt x="1131083" y="1511052"/>
                </a:cubicBezTo>
                <a:cubicBezTo>
                  <a:pt x="506403" y="1511052"/>
                  <a:pt x="0" y="1172791"/>
                  <a:pt x="0" y="755526"/>
                </a:cubicBezTo>
                <a:close/>
              </a:path>
            </a:pathLst>
          </a:custGeom>
          <a:solidFill>
            <a:srgbClr val="00B0F0">
              <a:alpha val="70000"/>
            </a:srgbClr>
          </a:solidFill>
        </p:spPr>
        <p:style>
          <a:lnRef idx="3">
            <a:schemeClr val="lt1"/>
          </a:lnRef>
          <a:fillRef idx="1">
            <a:schemeClr val="accent3"/>
          </a:fillRef>
          <a:effectRef idx="1">
            <a:schemeClr val="accent3"/>
          </a:effectRef>
          <a:fontRef idx="minor">
            <a:schemeClr val="lt1"/>
          </a:fontRef>
        </p:style>
        <p:txBody>
          <a:bodyPr spcFirstLastPara="0" vert="horz" wrap="square" lIns="342716" tIns="232718" rIns="342716" bIns="232718" numCol="1" spcCol="1270" anchor="ctr" anchorCtr="0">
            <a:noAutofit/>
          </a:bodyPr>
          <a:lstStyle/>
          <a:p>
            <a:pPr algn="ctr" defTabSz="400050">
              <a:lnSpc>
                <a:spcPct val="90000"/>
              </a:lnSpc>
              <a:spcBef>
                <a:spcPct val="0"/>
              </a:spcBef>
              <a:spcAft>
                <a:spcPct val="35000"/>
              </a:spcAft>
            </a:pPr>
            <a:r>
              <a:rPr lang="en-US" sz="1600" dirty="0">
                <a:solidFill>
                  <a:prstClr val="black"/>
                </a:solidFill>
                <a:latin typeface="Calibri"/>
              </a:rPr>
              <a:t>More than </a:t>
            </a:r>
            <a:r>
              <a:rPr lang="en-US" sz="1600" b="1" dirty="0">
                <a:solidFill>
                  <a:srgbClr val="FF0000"/>
                </a:solidFill>
                <a:latin typeface="Calibri"/>
              </a:rPr>
              <a:t>29 million </a:t>
            </a:r>
            <a:r>
              <a:rPr lang="en-US" sz="1600" dirty="0">
                <a:solidFill>
                  <a:prstClr val="black"/>
                </a:solidFill>
                <a:latin typeface="Calibri"/>
              </a:rPr>
              <a:t>Americans are living with </a:t>
            </a:r>
            <a:r>
              <a:rPr lang="en-US" sz="1600" b="1" dirty="0">
                <a:solidFill>
                  <a:prstClr val="black"/>
                </a:solidFill>
                <a:latin typeface="Calibri"/>
              </a:rPr>
              <a:t>diabetes</a:t>
            </a:r>
            <a:r>
              <a:rPr lang="en-US" sz="1600" dirty="0">
                <a:solidFill>
                  <a:prstClr val="black"/>
                </a:solidFill>
                <a:latin typeface="Calibri"/>
              </a:rPr>
              <a:t>, and </a:t>
            </a:r>
            <a:r>
              <a:rPr lang="en-US" sz="1600" b="1" dirty="0">
                <a:solidFill>
                  <a:srgbClr val="FF0000"/>
                </a:solidFill>
                <a:latin typeface="Calibri"/>
              </a:rPr>
              <a:t>86 million </a:t>
            </a:r>
            <a:r>
              <a:rPr lang="en-US" sz="1600" dirty="0">
                <a:solidFill>
                  <a:prstClr val="black"/>
                </a:solidFill>
                <a:latin typeface="Calibri"/>
              </a:rPr>
              <a:t>(more than a third of American adults) are living with </a:t>
            </a:r>
            <a:r>
              <a:rPr lang="en-US" sz="1600" b="1" dirty="0">
                <a:solidFill>
                  <a:prstClr val="black"/>
                </a:solidFill>
                <a:latin typeface="Calibri"/>
              </a:rPr>
              <a:t>prediabetes</a:t>
            </a:r>
            <a:r>
              <a:rPr lang="en-US" sz="1600" dirty="0">
                <a:solidFill>
                  <a:prstClr val="black"/>
                </a:solidFill>
                <a:latin typeface="Calibri"/>
              </a:rPr>
              <a:t>. The total estimated direct and indirect cost of diagnosed diabetes in 2012 was </a:t>
            </a:r>
            <a:r>
              <a:rPr lang="en-US" sz="1600" b="1" dirty="0">
                <a:solidFill>
                  <a:srgbClr val="FF0000"/>
                </a:solidFill>
                <a:latin typeface="Calibri"/>
              </a:rPr>
              <a:t>$245 billion </a:t>
            </a:r>
            <a:r>
              <a:rPr lang="en-US" sz="1600" baseline="30000" dirty="0">
                <a:solidFill>
                  <a:prstClr val="black"/>
                </a:solidFill>
                <a:latin typeface="Calibri"/>
              </a:rPr>
              <a:t>2</a:t>
            </a:r>
          </a:p>
        </p:txBody>
      </p:sp>
      <p:sp>
        <p:nvSpPr>
          <p:cNvPr id="35" name="Freeform 34"/>
          <p:cNvSpPr/>
          <p:nvPr/>
        </p:nvSpPr>
        <p:spPr>
          <a:xfrm rot="19209076">
            <a:off x="7830753" y="4247542"/>
            <a:ext cx="353132" cy="509981"/>
          </a:xfrm>
          <a:custGeom>
            <a:avLst/>
            <a:gdLst>
              <a:gd name="connsiteX0" fmla="*/ 0 w 353132"/>
              <a:gd name="connsiteY0" fmla="*/ 101996 h 509980"/>
              <a:gd name="connsiteX1" fmla="*/ 176566 w 353132"/>
              <a:gd name="connsiteY1" fmla="*/ 101996 h 509980"/>
              <a:gd name="connsiteX2" fmla="*/ 176566 w 353132"/>
              <a:gd name="connsiteY2" fmla="*/ 0 h 509980"/>
              <a:gd name="connsiteX3" fmla="*/ 353132 w 353132"/>
              <a:gd name="connsiteY3" fmla="*/ 254990 h 509980"/>
              <a:gd name="connsiteX4" fmla="*/ 176566 w 353132"/>
              <a:gd name="connsiteY4" fmla="*/ 509980 h 509980"/>
              <a:gd name="connsiteX5" fmla="*/ 176566 w 353132"/>
              <a:gd name="connsiteY5" fmla="*/ 407984 h 509980"/>
              <a:gd name="connsiteX6" fmla="*/ 0 w 353132"/>
              <a:gd name="connsiteY6" fmla="*/ 407984 h 509980"/>
              <a:gd name="connsiteX7" fmla="*/ 0 w 353132"/>
              <a:gd name="connsiteY7" fmla="*/ 101996 h 50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132" h="509980">
                <a:moveTo>
                  <a:pt x="353132" y="407984"/>
                </a:moveTo>
                <a:lnTo>
                  <a:pt x="176566" y="407984"/>
                </a:lnTo>
                <a:lnTo>
                  <a:pt x="176566" y="509980"/>
                </a:lnTo>
                <a:lnTo>
                  <a:pt x="0" y="254990"/>
                </a:lnTo>
                <a:lnTo>
                  <a:pt x="176566" y="0"/>
                </a:lnTo>
                <a:lnTo>
                  <a:pt x="176566" y="101996"/>
                </a:lnTo>
                <a:lnTo>
                  <a:pt x="353132" y="101996"/>
                </a:lnTo>
                <a:lnTo>
                  <a:pt x="353132" y="407984"/>
                </a:lnTo>
                <a:close/>
              </a:path>
            </a:pathLst>
          </a:custGeom>
          <a:solidFill>
            <a:srgbClr val="C00000"/>
          </a:solidFill>
        </p:spPr>
        <p:style>
          <a:lnRef idx="3">
            <a:schemeClr val="lt1"/>
          </a:lnRef>
          <a:fillRef idx="1">
            <a:schemeClr val="accent3"/>
          </a:fillRef>
          <a:effectRef idx="1">
            <a:schemeClr val="accent3"/>
          </a:effectRef>
          <a:fontRef idx="minor">
            <a:schemeClr val="lt1"/>
          </a:fontRef>
        </p:style>
        <p:txBody>
          <a:bodyPr spcFirstLastPara="0" vert="horz" wrap="square" lIns="105939" tIns="101996" rIns="0" bIns="101996" numCol="1" spcCol="1270" anchor="ctr" anchorCtr="0">
            <a:noAutofit/>
          </a:bodyPr>
          <a:lstStyle/>
          <a:p>
            <a:pPr algn="ctr" defTabSz="311150">
              <a:lnSpc>
                <a:spcPct val="90000"/>
              </a:lnSpc>
              <a:spcBef>
                <a:spcPct val="0"/>
              </a:spcBef>
              <a:spcAft>
                <a:spcPct val="35000"/>
              </a:spcAft>
            </a:pPr>
            <a:endParaRPr lang="en-US" sz="700">
              <a:solidFill>
                <a:prstClr val="white"/>
              </a:solidFill>
              <a:latin typeface="Calibri"/>
            </a:endParaRPr>
          </a:p>
        </p:txBody>
      </p:sp>
      <p:sp>
        <p:nvSpPr>
          <p:cNvPr id="36" name="Freeform 35"/>
          <p:cNvSpPr/>
          <p:nvPr/>
        </p:nvSpPr>
        <p:spPr>
          <a:xfrm>
            <a:off x="4508627" y="3284940"/>
            <a:ext cx="3200400" cy="2743200"/>
          </a:xfrm>
          <a:custGeom>
            <a:avLst/>
            <a:gdLst>
              <a:gd name="connsiteX0" fmla="*/ 0 w 2262165"/>
              <a:gd name="connsiteY0" fmla="*/ 755526 h 1511051"/>
              <a:gd name="connsiteX1" fmla="*/ 1131083 w 2262165"/>
              <a:gd name="connsiteY1" fmla="*/ 0 h 1511051"/>
              <a:gd name="connsiteX2" fmla="*/ 2262166 w 2262165"/>
              <a:gd name="connsiteY2" fmla="*/ 755526 h 1511051"/>
              <a:gd name="connsiteX3" fmla="*/ 1131083 w 2262165"/>
              <a:gd name="connsiteY3" fmla="*/ 1511052 h 1511051"/>
              <a:gd name="connsiteX4" fmla="*/ 0 w 2262165"/>
              <a:gd name="connsiteY4" fmla="*/ 755526 h 151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65" h="1511051">
                <a:moveTo>
                  <a:pt x="0" y="755526"/>
                </a:moveTo>
                <a:cubicBezTo>
                  <a:pt x="0" y="338261"/>
                  <a:pt x="506403" y="0"/>
                  <a:pt x="1131083" y="0"/>
                </a:cubicBezTo>
                <a:cubicBezTo>
                  <a:pt x="1755763" y="0"/>
                  <a:pt x="2262166" y="338261"/>
                  <a:pt x="2262166" y="755526"/>
                </a:cubicBezTo>
                <a:cubicBezTo>
                  <a:pt x="2262166" y="1172791"/>
                  <a:pt x="1755763" y="1511052"/>
                  <a:pt x="1131083" y="1511052"/>
                </a:cubicBezTo>
                <a:cubicBezTo>
                  <a:pt x="506403" y="1511052"/>
                  <a:pt x="0" y="1172791"/>
                  <a:pt x="0" y="755526"/>
                </a:cubicBezTo>
                <a:close/>
              </a:path>
            </a:pathLst>
          </a:custGeom>
          <a:solidFill>
            <a:srgbClr val="00B0F0">
              <a:alpha val="70000"/>
            </a:srgbClr>
          </a:solidFill>
        </p:spPr>
        <p:style>
          <a:lnRef idx="3">
            <a:schemeClr val="lt1"/>
          </a:lnRef>
          <a:fillRef idx="1">
            <a:schemeClr val="accent3"/>
          </a:fillRef>
          <a:effectRef idx="1">
            <a:schemeClr val="accent3"/>
          </a:effectRef>
          <a:fontRef idx="minor">
            <a:schemeClr val="lt1"/>
          </a:fontRef>
        </p:style>
        <p:txBody>
          <a:bodyPr spcFirstLastPara="0" vert="horz" wrap="square" lIns="342716" tIns="232718" rIns="342716" bIns="232718" numCol="1" spcCol="1270" anchor="ctr" anchorCtr="0">
            <a:noAutofit/>
          </a:bodyPr>
          <a:lstStyle/>
          <a:p>
            <a:pPr algn="ctr" defTabSz="400050">
              <a:lnSpc>
                <a:spcPct val="90000"/>
              </a:lnSpc>
              <a:spcBef>
                <a:spcPct val="0"/>
              </a:spcBef>
              <a:spcAft>
                <a:spcPct val="35000"/>
              </a:spcAft>
            </a:pPr>
            <a:r>
              <a:rPr lang="en-US" sz="1600" dirty="0">
                <a:solidFill>
                  <a:prstClr val="black"/>
                </a:solidFill>
                <a:latin typeface="Calibri"/>
              </a:rPr>
              <a:t>About </a:t>
            </a:r>
            <a:r>
              <a:rPr lang="en-US" sz="1600" b="1" dirty="0">
                <a:solidFill>
                  <a:srgbClr val="FF0000"/>
                </a:solidFill>
                <a:latin typeface="Calibri"/>
              </a:rPr>
              <a:t>92.1 million </a:t>
            </a:r>
            <a:r>
              <a:rPr lang="en-US" sz="1600" dirty="0">
                <a:solidFill>
                  <a:prstClr val="black"/>
                </a:solidFill>
                <a:latin typeface="Calibri"/>
              </a:rPr>
              <a:t>American adults are living with </a:t>
            </a:r>
            <a:r>
              <a:rPr lang="en-US" sz="1600" b="1" dirty="0">
                <a:solidFill>
                  <a:prstClr val="black"/>
                </a:solidFill>
                <a:latin typeface="Calibri"/>
              </a:rPr>
              <a:t>cardiovascular disease</a:t>
            </a:r>
            <a:r>
              <a:rPr lang="en-US" sz="1600" dirty="0">
                <a:solidFill>
                  <a:prstClr val="black"/>
                </a:solidFill>
                <a:latin typeface="Calibri"/>
              </a:rPr>
              <a:t> or the after-effects of </a:t>
            </a:r>
            <a:r>
              <a:rPr lang="en-US" sz="1600" b="1" dirty="0">
                <a:solidFill>
                  <a:prstClr val="black"/>
                </a:solidFill>
                <a:latin typeface="Calibri"/>
              </a:rPr>
              <a:t>stroke</a:t>
            </a:r>
            <a:r>
              <a:rPr lang="en-US" sz="1600" dirty="0">
                <a:solidFill>
                  <a:prstClr val="black"/>
                </a:solidFill>
                <a:latin typeface="Calibri"/>
              </a:rPr>
              <a:t>. Direct and indirect costs of cardiovascular diseases and stroke are estimated to total more than </a:t>
            </a:r>
            <a:r>
              <a:rPr lang="en-US" sz="1600" b="1" dirty="0">
                <a:solidFill>
                  <a:srgbClr val="FF0000"/>
                </a:solidFill>
                <a:latin typeface="Calibri"/>
              </a:rPr>
              <a:t>$316 billion </a:t>
            </a:r>
            <a:r>
              <a:rPr lang="en-US" sz="1600" baseline="30000" dirty="0">
                <a:solidFill>
                  <a:prstClr val="black"/>
                </a:solidFill>
                <a:latin typeface="Calibri"/>
              </a:rPr>
              <a:t>3</a:t>
            </a:r>
          </a:p>
        </p:txBody>
      </p:sp>
      <p:sp>
        <p:nvSpPr>
          <p:cNvPr id="37" name="Freeform 36"/>
          <p:cNvSpPr/>
          <p:nvPr/>
        </p:nvSpPr>
        <p:spPr>
          <a:xfrm rot="2458813">
            <a:off x="4310412" y="4063170"/>
            <a:ext cx="330392" cy="509981"/>
          </a:xfrm>
          <a:custGeom>
            <a:avLst/>
            <a:gdLst>
              <a:gd name="connsiteX0" fmla="*/ 0 w 330391"/>
              <a:gd name="connsiteY0" fmla="*/ 101996 h 509980"/>
              <a:gd name="connsiteX1" fmla="*/ 165196 w 330391"/>
              <a:gd name="connsiteY1" fmla="*/ 101996 h 509980"/>
              <a:gd name="connsiteX2" fmla="*/ 165196 w 330391"/>
              <a:gd name="connsiteY2" fmla="*/ 0 h 509980"/>
              <a:gd name="connsiteX3" fmla="*/ 330391 w 330391"/>
              <a:gd name="connsiteY3" fmla="*/ 254990 h 509980"/>
              <a:gd name="connsiteX4" fmla="*/ 165196 w 330391"/>
              <a:gd name="connsiteY4" fmla="*/ 509980 h 509980"/>
              <a:gd name="connsiteX5" fmla="*/ 165196 w 330391"/>
              <a:gd name="connsiteY5" fmla="*/ 407984 h 509980"/>
              <a:gd name="connsiteX6" fmla="*/ 0 w 330391"/>
              <a:gd name="connsiteY6" fmla="*/ 407984 h 509980"/>
              <a:gd name="connsiteX7" fmla="*/ 0 w 330391"/>
              <a:gd name="connsiteY7" fmla="*/ 101996 h 50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91" h="509980">
                <a:moveTo>
                  <a:pt x="330391" y="407984"/>
                </a:moveTo>
                <a:lnTo>
                  <a:pt x="165195" y="407984"/>
                </a:lnTo>
                <a:lnTo>
                  <a:pt x="165195" y="509980"/>
                </a:lnTo>
                <a:lnTo>
                  <a:pt x="0" y="254990"/>
                </a:lnTo>
                <a:lnTo>
                  <a:pt x="165195" y="0"/>
                </a:lnTo>
                <a:lnTo>
                  <a:pt x="165195" y="101996"/>
                </a:lnTo>
                <a:lnTo>
                  <a:pt x="330391" y="101996"/>
                </a:lnTo>
                <a:lnTo>
                  <a:pt x="330391" y="407984"/>
                </a:lnTo>
                <a:close/>
              </a:path>
            </a:pathLst>
          </a:custGeom>
          <a:solidFill>
            <a:srgbClr val="C00000"/>
          </a:solidFill>
        </p:spPr>
        <p:style>
          <a:lnRef idx="3">
            <a:schemeClr val="lt1"/>
          </a:lnRef>
          <a:fillRef idx="1">
            <a:schemeClr val="accent3"/>
          </a:fillRef>
          <a:effectRef idx="1">
            <a:schemeClr val="accent3"/>
          </a:effectRef>
          <a:fontRef idx="minor">
            <a:schemeClr val="lt1"/>
          </a:fontRef>
        </p:style>
        <p:txBody>
          <a:bodyPr spcFirstLastPara="0" vert="horz" wrap="square" lIns="99117" tIns="101996" rIns="0" bIns="101996" numCol="1" spcCol="1270" anchor="ctr" anchorCtr="0">
            <a:noAutofit/>
          </a:bodyPr>
          <a:lstStyle/>
          <a:p>
            <a:pPr algn="ctr" defTabSz="311150">
              <a:lnSpc>
                <a:spcPct val="90000"/>
              </a:lnSpc>
              <a:spcBef>
                <a:spcPct val="0"/>
              </a:spcBef>
              <a:spcAft>
                <a:spcPct val="35000"/>
              </a:spcAft>
            </a:pPr>
            <a:endParaRPr lang="en-US" sz="700">
              <a:solidFill>
                <a:prstClr val="white"/>
              </a:solidFill>
              <a:latin typeface="Calibri"/>
            </a:endParaRPr>
          </a:p>
        </p:txBody>
      </p:sp>
      <p:sp>
        <p:nvSpPr>
          <p:cNvPr id="38" name="Freeform 37"/>
          <p:cNvSpPr/>
          <p:nvPr/>
        </p:nvSpPr>
        <p:spPr>
          <a:xfrm>
            <a:off x="1600200" y="1759946"/>
            <a:ext cx="3200400" cy="2743200"/>
          </a:xfrm>
          <a:custGeom>
            <a:avLst/>
            <a:gdLst>
              <a:gd name="connsiteX0" fmla="*/ 0 w 2262165"/>
              <a:gd name="connsiteY0" fmla="*/ 755526 h 1511051"/>
              <a:gd name="connsiteX1" fmla="*/ 1131083 w 2262165"/>
              <a:gd name="connsiteY1" fmla="*/ 0 h 1511051"/>
              <a:gd name="connsiteX2" fmla="*/ 2262166 w 2262165"/>
              <a:gd name="connsiteY2" fmla="*/ 755526 h 1511051"/>
              <a:gd name="connsiteX3" fmla="*/ 1131083 w 2262165"/>
              <a:gd name="connsiteY3" fmla="*/ 1511052 h 1511051"/>
              <a:gd name="connsiteX4" fmla="*/ 0 w 2262165"/>
              <a:gd name="connsiteY4" fmla="*/ 755526 h 1511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165" h="1511051">
                <a:moveTo>
                  <a:pt x="0" y="755526"/>
                </a:moveTo>
                <a:cubicBezTo>
                  <a:pt x="0" y="338261"/>
                  <a:pt x="506403" y="0"/>
                  <a:pt x="1131083" y="0"/>
                </a:cubicBezTo>
                <a:cubicBezTo>
                  <a:pt x="1755763" y="0"/>
                  <a:pt x="2262166" y="338261"/>
                  <a:pt x="2262166" y="755526"/>
                </a:cubicBezTo>
                <a:cubicBezTo>
                  <a:pt x="2262166" y="1172791"/>
                  <a:pt x="1755763" y="1511052"/>
                  <a:pt x="1131083" y="1511052"/>
                </a:cubicBezTo>
                <a:cubicBezTo>
                  <a:pt x="506403" y="1511052"/>
                  <a:pt x="0" y="1172791"/>
                  <a:pt x="0" y="755526"/>
                </a:cubicBezTo>
                <a:close/>
              </a:path>
            </a:pathLst>
          </a:custGeom>
          <a:solidFill>
            <a:srgbClr val="00B0F0">
              <a:alpha val="70000"/>
            </a:srgbClr>
          </a:solidFill>
        </p:spPr>
        <p:style>
          <a:lnRef idx="3">
            <a:schemeClr val="lt1"/>
          </a:lnRef>
          <a:fillRef idx="1">
            <a:schemeClr val="accent3"/>
          </a:fillRef>
          <a:effectRef idx="1">
            <a:schemeClr val="accent3"/>
          </a:effectRef>
          <a:fontRef idx="minor">
            <a:schemeClr val="lt1"/>
          </a:fontRef>
        </p:style>
        <p:txBody>
          <a:bodyPr spcFirstLastPara="0" vert="horz" wrap="square" lIns="342716" tIns="232718" rIns="342716" bIns="232718" numCol="1" spcCol="1270" anchor="ctr" anchorCtr="0">
            <a:noAutofit/>
          </a:bodyPr>
          <a:lstStyle/>
          <a:p>
            <a:pPr algn="ctr" defTabSz="400050">
              <a:lnSpc>
                <a:spcPct val="90000"/>
              </a:lnSpc>
              <a:spcBef>
                <a:spcPct val="0"/>
              </a:spcBef>
              <a:spcAft>
                <a:spcPct val="35000"/>
              </a:spcAft>
            </a:pPr>
            <a:r>
              <a:rPr lang="en-US" sz="1600" dirty="0">
                <a:solidFill>
                  <a:prstClr val="black"/>
                </a:solidFill>
                <a:latin typeface="Calibri"/>
              </a:rPr>
              <a:t>The United States </a:t>
            </a:r>
            <a:r>
              <a:rPr lang="en-US" sz="1600" b="1" dirty="0">
                <a:solidFill>
                  <a:prstClr val="black"/>
                </a:solidFill>
                <a:latin typeface="Calibri"/>
              </a:rPr>
              <a:t>preterm birth rate</a:t>
            </a:r>
            <a:r>
              <a:rPr lang="en-US" sz="1600" dirty="0">
                <a:solidFill>
                  <a:prstClr val="black"/>
                </a:solidFill>
                <a:latin typeface="Calibri"/>
              </a:rPr>
              <a:t> of </a:t>
            </a:r>
            <a:r>
              <a:rPr lang="en-US" sz="1600" b="1" dirty="0">
                <a:solidFill>
                  <a:srgbClr val="FF0000"/>
                </a:solidFill>
                <a:latin typeface="Calibri"/>
              </a:rPr>
              <a:t>9.6% </a:t>
            </a:r>
            <a:r>
              <a:rPr lang="en-US" sz="1600" dirty="0">
                <a:solidFill>
                  <a:prstClr val="black"/>
                </a:solidFill>
                <a:latin typeface="Calibri"/>
              </a:rPr>
              <a:t>equates to an economic burden of at least </a:t>
            </a:r>
            <a:r>
              <a:rPr lang="en-US" sz="1600" b="1" dirty="0">
                <a:solidFill>
                  <a:srgbClr val="FF0000"/>
                </a:solidFill>
                <a:latin typeface="Calibri"/>
              </a:rPr>
              <a:t>$26.2 billion </a:t>
            </a:r>
            <a:r>
              <a:rPr lang="en-US" sz="1600" dirty="0">
                <a:solidFill>
                  <a:prstClr val="black"/>
                </a:solidFill>
                <a:latin typeface="Calibri"/>
              </a:rPr>
              <a:t>in direct and indirect costs. </a:t>
            </a:r>
            <a:r>
              <a:rPr lang="en-US" sz="1600" baseline="30000" dirty="0">
                <a:solidFill>
                  <a:prstClr val="black"/>
                </a:solidFill>
                <a:latin typeface="Calibri"/>
              </a:rPr>
              <a:t>4</a:t>
            </a:r>
          </a:p>
        </p:txBody>
      </p:sp>
      <p:sp>
        <p:nvSpPr>
          <p:cNvPr id="39" name="Freeform 38"/>
          <p:cNvSpPr/>
          <p:nvPr/>
        </p:nvSpPr>
        <p:spPr>
          <a:xfrm rot="19142161">
            <a:off x="4343351" y="2069948"/>
            <a:ext cx="330555" cy="509980"/>
          </a:xfrm>
          <a:custGeom>
            <a:avLst/>
            <a:gdLst>
              <a:gd name="connsiteX0" fmla="*/ 0 w 330555"/>
              <a:gd name="connsiteY0" fmla="*/ 101996 h 509980"/>
              <a:gd name="connsiteX1" fmla="*/ 165278 w 330555"/>
              <a:gd name="connsiteY1" fmla="*/ 101996 h 509980"/>
              <a:gd name="connsiteX2" fmla="*/ 165278 w 330555"/>
              <a:gd name="connsiteY2" fmla="*/ 0 h 509980"/>
              <a:gd name="connsiteX3" fmla="*/ 330555 w 330555"/>
              <a:gd name="connsiteY3" fmla="*/ 254990 h 509980"/>
              <a:gd name="connsiteX4" fmla="*/ 165278 w 330555"/>
              <a:gd name="connsiteY4" fmla="*/ 509980 h 509980"/>
              <a:gd name="connsiteX5" fmla="*/ 165278 w 330555"/>
              <a:gd name="connsiteY5" fmla="*/ 407984 h 509980"/>
              <a:gd name="connsiteX6" fmla="*/ 0 w 330555"/>
              <a:gd name="connsiteY6" fmla="*/ 407984 h 509980"/>
              <a:gd name="connsiteX7" fmla="*/ 0 w 330555"/>
              <a:gd name="connsiteY7" fmla="*/ 101996 h 50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555" h="509980">
                <a:moveTo>
                  <a:pt x="0" y="101996"/>
                </a:moveTo>
                <a:lnTo>
                  <a:pt x="165278" y="101996"/>
                </a:lnTo>
                <a:lnTo>
                  <a:pt x="165278" y="0"/>
                </a:lnTo>
                <a:lnTo>
                  <a:pt x="330555" y="254990"/>
                </a:lnTo>
                <a:lnTo>
                  <a:pt x="165278" y="509980"/>
                </a:lnTo>
                <a:lnTo>
                  <a:pt x="165278" y="407984"/>
                </a:lnTo>
                <a:lnTo>
                  <a:pt x="0" y="407984"/>
                </a:lnTo>
                <a:lnTo>
                  <a:pt x="0" y="101996"/>
                </a:lnTo>
                <a:close/>
              </a:path>
            </a:pathLst>
          </a:custGeom>
          <a:solidFill>
            <a:srgbClr val="C00000"/>
          </a:solidFill>
        </p:spPr>
        <p:style>
          <a:lnRef idx="3">
            <a:schemeClr val="lt1"/>
          </a:lnRef>
          <a:fillRef idx="1">
            <a:schemeClr val="accent3"/>
          </a:fillRef>
          <a:effectRef idx="1">
            <a:schemeClr val="accent3"/>
          </a:effectRef>
          <a:fontRef idx="minor">
            <a:schemeClr val="lt1"/>
          </a:fontRef>
        </p:style>
        <p:txBody>
          <a:bodyPr spcFirstLastPara="0" vert="horz" wrap="square" lIns="-1" tIns="101996" rIns="99166" bIns="101995" numCol="1" spcCol="1270" anchor="ctr" anchorCtr="0">
            <a:noAutofit/>
          </a:bodyPr>
          <a:lstStyle/>
          <a:p>
            <a:pPr algn="ctr" defTabSz="311150">
              <a:lnSpc>
                <a:spcPct val="90000"/>
              </a:lnSpc>
              <a:spcBef>
                <a:spcPct val="0"/>
              </a:spcBef>
              <a:spcAft>
                <a:spcPct val="35000"/>
              </a:spcAft>
            </a:pPr>
            <a:endParaRPr lang="en-US" sz="700">
              <a:solidFill>
                <a:prstClr val="white"/>
              </a:solidFill>
              <a:latin typeface="Calibri"/>
            </a:endParaRPr>
          </a:p>
        </p:txBody>
      </p:sp>
      <p:sp>
        <p:nvSpPr>
          <p:cNvPr id="4" name="Rectangle 3"/>
          <p:cNvSpPr/>
          <p:nvPr/>
        </p:nvSpPr>
        <p:spPr>
          <a:xfrm>
            <a:off x="1513764" y="6028140"/>
            <a:ext cx="8991600" cy="707886"/>
          </a:xfrm>
          <a:prstGeom prst="rect">
            <a:avLst/>
          </a:prstGeom>
        </p:spPr>
        <p:txBody>
          <a:bodyPr wrap="square">
            <a:spAutoFit/>
          </a:bodyPr>
          <a:lstStyle/>
          <a:p>
            <a:r>
              <a:rPr lang="en-US" sz="1000" baseline="30000" dirty="0">
                <a:solidFill>
                  <a:prstClr val="white">
                    <a:lumMod val="50000"/>
                  </a:prstClr>
                </a:solidFill>
                <a:latin typeface="Calibri"/>
              </a:rPr>
              <a:t>1</a:t>
            </a:r>
            <a:r>
              <a:rPr lang="en-US" sz="1000" dirty="0">
                <a:solidFill>
                  <a:prstClr val="white">
                    <a:lumMod val="50000"/>
                  </a:prstClr>
                </a:solidFill>
                <a:latin typeface="Calibri"/>
                <a:hlinkClick r:id="rId3"/>
              </a:rPr>
              <a:t>https://www.cdc.gov/oralhealth/conditions/periodontal-disease.html</a:t>
            </a:r>
            <a:r>
              <a:rPr lang="en-US" sz="1000" dirty="0">
                <a:solidFill>
                  <a:prstClr val="white">
                    <a:lumMod val="50000"/>
                  </a:prstClr>
                </a:solidFill>
                <a:latin typeface="Calibri"/>
              </a:rPr>
              <a:t> June, 2016</a:t>
            </a:r>
          </a:p>
          <a:p>
            <a:r>
              <a:rPr lang="en-US" sz="1000" baseline="30000" dirty="0">
                <a:solidFill>
                  <a:prstClr val="white">
                    <a:lumMod val="50000"/>
                  </a:prstClr>
                </a:solidFill>
                <a:latin typeface="Calibri"/>
              </a:rPr>
              <a:t>2</a:t>
            </a:r>
            <a:r>
              <a:rPr lang="en-US" sz="1000" dirty="0">
                <a:solidFill>
                  <a:prstClr val="white">
                    <a:lumMod val="50000"/>
                  </a:prstClr>
                </a:solidFill>
                <a:latin typeface="Calibri"/>
                <a:hlinkClick r:id="rId4"/>
              </a:rPr>
              <a:t>https://www.cdc.gov/chronicdisease/resources/publications/aag/diabetes.htm</a:t>
            </a:r>
            <a:r>
              <a:rPr lang="en-US" sz="1000" dirty="0">
                <a:solidFill>
                  <a:prstClr val="white">
                    <a:lumMod val="50000"/>
                  </a:prstClr>
                </a:solidFill>
                <a:latin typeface="Calibri"/>
              </a:rPr>
              <a:t> July, 2016</a:t>
            </a:r>
          </a:p>
          <a:p>
            <a:r>
              <a:rPr lang="en-US" sz="1000" baseline="30000" dirty="0">
                <a:solidFill>
                  <a:prstClr val="white">
                    <a:lumMod val="50000"/>
                  </a:prstClr>
                </a:solidFill>
                <a:latin typeface="Calibri"/>
              </a:rPr>
              <a:t>3</a:t>
            </a:r>
            <a:r>
              <a:rPr lang="en-US" sz="1000" dirty="0">
                <a:solidFill>
                  <a:prstClr val="white">
                    <a:lumMod val="50000"/>
                  </a:prstClr>
                </a:solidFill>
                <a:latin typeface="Calibri"/>
                <a:hlinkClick r:id="rId5"/>
              </a:rPr>
              <a:t>https://www.heart.org/idc/groups/ahamah-public/@wcm/@sop/@smd/documents/downloadable/ucm_491265.pdf</a:t>
            </a:r>
            <a:r>
              <a:rPr lang="en-US" sz="1000" dirty="0">
                <a:solidFill>
                  <a:prstClr val="white">
                    <a:lumMod val="50000"/>
                  </a:prstClr>
                </a:solidFill>
                <a:latin typeface="Calibri"/>
              </a:rPr>
              <a:t> January, 2017 </a:t>
            </a:r>
          </a:p>
          <a:p>
            <a:r>
              <a:rPr lang="en-US" sz="1000" baseline="30000" dirty="0">
                <a:solidFill>
                  <a:prstClr val="white">
                    <a:lumMod val="50000"/>
                  </a:prstClr>
                </a:solidFill>
                <a:latin typeface="Calibri"/>
              </a:rPr>
              <a:t>4</a:t>
            </a:r>
            <a:r>
              <a:rPr lang="en-US" sz="1000" dirty="0">
                <a:solidFill>
                  <a:prstClr val="white">
                    <a:lumMod val="50000"/>
                  </a:prstClr>
                </a:solidFill>
                <a:latin typeface="Calibri"/>
                <a:hlinkClick r:id="rId6"/>
              </a:rPr>
              <a:t>http://www.midwife.org/acnm/files/ccLibraryFiles/Filename/000000006389/MillionBabiesWhitePaper112916.pdf</a:t>
            </a:r>
            <a:r>
              <a:rPr lang="en-US" sz="1000" dirty="0">
                <a:solidFill>
                  <a:prstClr val="white">
                    <a:lumMod val="50000"/>
                  </a:prstClr>
                </a:solidFill>
                <a:latin typeface="Calibri"/>
              </a:rPr>
              <a:t>  2016</a:t>
            </a:r>
          </a:p>
        </p:txBody>
      </p:sp>
      <p:sp>
        <p:nvSpPr>
          <p:cNvPr id="5" name="Title 4"/>
          <p:cNvSpPr>
            <a:spLocks noGrp="1"/>
          </p:cNvSpPr>
          <p:nvPr>
            <p:ph type="title"/>
          </p:nvPr>
        </p:nvSpPr>
        <p:spPr>
          <a:xfrm>
            <a:off x="734903" y="226924"/>
            <a:ext cx="3503734" cy="1525676"/>
          </a:xfrm>
        </p:spPr>
        <p:txBody>
          <a:bodyPr>
            <a:noAutofit/>
          </a:bodyPr>
          <a:lstStyle/>
          <a:p>
            <a:pPr algn="l"/>
            <a:r>
              <a:rPr lang="en-US" sz="3600" b="1" dirty="0">
                <a:solidFill>
                  <a:srgbClr val="00B0F0"/>
                </a:solidFill>
                <a:effectLst>
                  <a:outerShdw blurRad="38100" dist="38100" dir="2700000" algn="tl">
                    <a:srgbClr val="000000">
                      <a:alpha val="43137"/>
                    </a:srgbClr>
                  </a:outerShdw>
                </a:effectLst>
              </a:rPr>
              <a:t>Why are the links important?</a:t>
            </a:r>
          </a:p>
        </p:txBody>
      </p:sp>
      <p:pic>
        <p:nvPicPr>
          <p:cNvPr id="14" name="Picture 13">
            <a:extLst>
              <a:ext uri="{FF2B5EF4-FFF2-40B4-BE49-F238E27FC236}">
                <a16:creationId xmlns:a16="http://schemas.microsoft.com/office/drawing/2014/main" id="{6C2CC4FA-31C9-49D1-AA07-91C47D635A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71276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Disease Study Overview</a:t>
            </a:r>
          </a:p>
        </p:txBody>
      </p:sp>
      <p:sp>
        <p:nvSpPr>
          <p:cNvPr id="3" name="TextBox 4"/>
          <p:cNvSpPr txBox="1">
            <a:spLocks noChangeArrowheads="1"/>
          </p:cNvSpPr>
          <p:nvPr/>
        </p:nvSpPr>
        <p:spPr bwMode="auto">
          <a:xfrm>
            <a:off x="1676400" y="1771651"/>
            <a:ext cx="8839200" cy="707745"/>
          </a:xfrm>
          <a:prstGeom prst="rect">
            <a:avLst/>
          </a:prstGeom>
          <a:solidFill>
            <a:srgbClr val="92D050"/>
          </a:solidFill>
          <a:ln w="9525">
            <a:solidFill>
              <a:srgbClr val="92D050"/>
            </a:solidFill>
            <a:miter lim="800000"/>
            <a:headEnd/>
            <a:tailEnd/>
          </a:ln>
          <a:effectLst>
            <a:outerShdw blurRad="50800" dist="38100" dir="5400000" algn="t" rotWithShape="0">
              <a:prstClr val="black">
                <a:alpha val="40000"/>
              </a:prstClr>
            </a:outerShdw>
          </a:effectLst>
        </p:spPr>
        <p:txBody>
          <a:bodyPr wrap="square" lIns="91304" tIns="45650" rIns="91304" bIns="45650">
            <a:spAutoFit/>
          </a:bodyPr>
          <a:lstStyle>
            <a:lvl1pPr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1pPr>
            <a:lvl2pPr marL="742950" indent="-28575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2pPr>
            <a:lvl3pPr marL="11430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3pPr>
            <a:lvl4pPr marL="16002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4pPr>
            <a:lvl5pPr marL="20574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9pPr>
          </a:lstStyle>
          <a:p>
            <a:pPr algn="ctr" defTabSz="914400" eaLnBrk="1" fontAlgn="base" hangingPunct="1">
              <a:spcBef>
                <a:spcPct val="0"/>
              </a:spcBef>
              <a:spcAft>
                <a:spcPct val="0"/>
              </a:spcAft>
              <a:buNone/>
            </a:pPr>
            <a:r>
              <a:rPr lang="en-US" altLang="en-US" dirty="0">
                <a:solidFill>
                  <a:srgbClr val="333399"/>
                </a:solidFill>
                <a:latin typeface="Eras Demi ITC" pitchFamily="34" charset="0"/>
                <a:cs typeface="+mn-cs"/>
              </a:rPr>
              <a:t>The study used data from 2005-2009 to analyze 1.7MM people,  </a:t>
            </a:r>
          </a:p>
          <a:p>
            <a:pPr algn="ctr" defTabSz="914400" eaLnBrk="1" fontAlgn="base" hangingPunct="1">
              <a:spcBef>
                <a:spcPct val="0"/>
              </a:spcBef>
              <a:spcAft>
                <a:spcPct val="0"/>
              </a:spcAft>
              <a:buNone/>
            </a:pPr>
            <a:r>
              <a:rPr lang="en-US" altLang="en-US" dirty="0">
                <a:solidFill>
                  <a:srgbClr val="333399"/>
                </a:solidFill>
                <a:latin typeface="Eras Demi ITC" pitchFamily="34" charset="0"/>
                <a:cs typeface="+mn-cs"/>
              </a:rPr>
              <a:t>~91,000 of which were diabetic patients with periodontal disease</a:t>
            </a:r>
          </a:p>
        </p:txBody>
      </p:sp>
      <p:pic>
        <p:nvPicPr>
          <p:cNvPr id="4" name="Picture 25" descr="C:\Documents and Settings\lidvj3v\Local Settings\Temporary Internet Files\Content.IE5\0D6WYU60\MP900448523[1].jpg"/>
          <p:cNvPicPr>
            <a:picLocks noChangeAspect="1" noChangeArrowheads="1"/>
          </p:cNvPicPr>
          <p:nvPr/>
        </p:nvPicPr>
        <p:blipFill>
          <a:blip r:embed="rId3">
            <a:extLst>
              <a:ext uri="{28A0092B-C50C-407E-A947-70E740481C1C}">
                <a14:useLocalDpi xmlns:a14="http://schemas.microsoft.com/office/drawing/2010/main" val="0"/>
              </a:ext>
            </a:extLst>
          </a:blip>
          <a:srcRect r="5000" b="15094"/>
          <a:stretch>
            <a:fillRect/>
          </a:stretch>
        </p:blipFill>
        <p:spPr bwMode="auto">
          <a:xfrm>
            <a:off x="7495430" y="2954906"/>
            <a:ext cx="2641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8"/>
          <p:cNvSpPr txBox="1">
            <a:spLocks/>
          </p:cNvSpPr>
          <p:nvPr/>
        </p:nvSpPr>
        <p:spPr bwMode="auto">
          <a:xfrm>
            <a:off x="2182249" y="3020262"/>
            <a:ext cx="82296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4" tIns="45650" rIns="91304" bIns="45650" numCol="1" anchor="t" anchorCtr="0" compatLnSpc="1">
            <a:prstTxWarp prst="textNoShape">
              <a:avLst/>
            </a:prstTxWarp>
          </a:bodyPr>
          <a:lstStyle>
            <a:lvl1pPr marL="342390" indent="-342390" algn="l" defTabSz="45652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4" charset="-128"/>
                <a:cs typeface="Arial"/>
              </a:defRPr>
            </a:lvl1pPr>
            <a:lvl2pPr marL="741850" indent="-285329" algn="l" defTabSz="45652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4" charset="-128"/>
                <a:cs typeface="Arial"/>
              </a:defRPr>
            </a:lvl2pPr>
            <a:lvl3pPr marL="1141310" indent="-228260" algn="l" defTabSz="45652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4" charset="-128"/>
                <a:cs typeface="Arial"/>
              </a:defRPr>
            </a:lvl3pPr>
            <a:lvl4pPr marL="1597830" indent="-228260" algn="l" defTabSz="45652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4" charset="-128"/>
                <a:cs typeface="Arial"/>
              </a:defRPr>
            </a:lvl4pPr>
            <a:lvl5pPr marL="2054352" indent="-228260" algn="l" defTabSz="45652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04" charset="-128"/>
                <a:cs typeface="Arial"/>
              </a:defRPr>
            </a:lvl5pPr>
            <a:lvl6pPr marL="2510876" indent="-228260" algn="l" defTabSz="456520" rtl="0" eaLnBrk="1" latinLnBrk="0" hangingPunct="1">
              <a:spcBef>
                <a:spcPct val="20000"/>
              </a:spcBef>
              <a:buFont typeface="Arial"/>
              <a:buChar char="•"/>
              <a:defRPr sz="2000" kern="1200">
                <a:solidFill>
                  <a:schemeClr val="tx1"/>
                </a:solidFill>
                <a:latin typeface="+mn-lt"/>
                <a:ea typeface="+mn-ea"/>
                <a:cs typeface="+mn-cs"/>
              </a:defRPr>
            </a:lvl6pPr>
            <a:lvl7pPr marL="2967400" indent="-228260" algn="l" defTabSz="456520" rtl="0" eaLnBrk="1" latinLnBrk="0" hangingPunct="1">
              <a:spcBef>
                <a:spcPct val="20000"/>
              </a:spcBef>
              <a:buFont typeface="Arial"/>
              <a:buChar char="•"/>
              <a:defRPr sz="2000" kern="1200">
                <a:solidFill>
                  <a:schemeClr val="tx1"/>
                </a:solidFill>
                <a:latin typeface="+mn-lt"/>
                <a:ea typeface="+mn-ea"/>
                <a:cs typeface="+mn-cs"/>
              </a:defRPr>
            </a:lvl7pPr>
            <a:lvl8pPr marL="3423921" indent="-228260" algn="l" defTabSz="456520" rtl="0" eaLnBrk="1" latinLnBrk="0" hangingPunct="1">
              <a:spcBef>
                <a:spcPct val="20000"/>
              </a:spcBef>
              <a:buFont typeface="Arial"/>
              <a:buChar char="•"/>
              <a:defRPr sz="2000" kern="1200">
                <a:solidFill>
                  <a:schemeClr val="tx1"/>
                </a:solidFill>
                <a:latin typeface="+mn-lt"/>
                <a:ea typeface="+mn-ea"/>
                <a:cs typeface="+mn-cs"/>
              </a:defRPr>
            </a:lvl8pPr>
            <a:lvl9pPr marL="3880446" indent="-228260" algn="l" defTabSz="45652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Aft>
                <a:spcPts val="1200"/>
              </a:spcAft>
            </a:pPr>
            <a:r>
              <a:rPr lang="en-US" altLang="en-US" sz="1800" dirty="0">
                <a:latin typeface="Arial" charset="0"/>
                <a:ea typeface="ＭＳ Ｐゴシック" pitchFamily="34" charset="-128"/>
                <a:cs typeface="Arial" charset="0"/>
              </a:rPr>
              <a:t>In patients with periodontal disease, the study compared </a:t>
            </a:r>
            <a:br>
              <a:rPr lang="en-US" altLang="en-US" sz="1800" dirty="0">
                <a:latin typeface="Arial" charset="0"/>
                <a:ea typeface="ＭＳ Ｐゴシック" pitchFamily="34" charset="-128"/>
                <a:cs typeface="Arial" charset="0"/>
              </a:rPr>
            </a:br>
            <a:r>
              <a:rPr lang="en-US" altLang="en-US" sz="1800" dirty="0">
                <a:latin typeface="Arial" charset="0"/>
                <a:ea typeface="ＭＳ Ｐゴシック" pitchFamily="34" charset="-128"/>
                <a:cs typeface="Arial" charset="0"/>
              </a:rPr>
              <a:t>primary outcomes including:</a:t>
            </a:r>
          </a:p>
          <a:p>
            <a:pPr lvl="1" eaLnBrk="1" hangingPunct="1">
              <a:spcBef>
                <a:spcPct val="0"/>
              </a:spcBef>
            </a:pPr>
            <a:r>
              <a:rPr lang="en-US" altLang="en-US" sz="1600" dirty="0">
                <a:latin typeface="Arial" charset="0"/>
                <a:ea typeface="ＭＳ Ｐゴシック" pitchFamily="34" charset="-128"/>
                <a:cs typeface="Arial" charset="0"/>
              </a:rPr>
              <a:t>Medical costs</a:t>
            </a:r>
          </a:p>
          <a:p>
            <a:pPr lvl="1" eaLnBrk="1" hangingPunct="1">
              <a:spcBef>
                <a:spcPct val="0"/>
              </a:spcBef>
            </a:pPr>
            <a:r>
              <a:rPr lang="en-US" altLang="en-US" sz="1600" dirty="0">
                <a:latin typeface="Arial" charset="0"/>
                <a:ea typeface="ＭＳ Ｐゴシック" pitchFamily="34" charset="-128"/>
                <a:cs typeface="Arial" charset="0"/>
              </a:rPr>
              <a:t>Number of Medical Visits</a:t>
            </a:r>
          </a:p>
          <a:p>
            <a:pPr lvl="1" eaLnBrk="1" hangingPunct="1">
              <a:spcBef>
                <a:spcPct val="0"/>
              </a:spcBef>
            </a:pPr>
            <a:r>
              <a:rPr lang="en-US" altLang="en-US" sz="1600" dirty="0">
                <a:latin typeface="Arial" charset="0"/>
                <a:ea typeface="ＭＳ Ｐゴシック" pitchFamily="34" charset="-128"/>
                <a:cs typeface="Arial" charset="0"/>
              </a:rPr>
              <a:t>Number of Hospital Admissions</a:t>
            </a:r>
          </a:p>
        </p:txBody>
      </p:sp>
      <p:pic>
        <p:nvPicPr>
          <p:cNvPr id="6" name="Picture 4" descr="C:\Documents and Settings\lidtnzt\Local Settings\Temporary Internet Files\Content.IE5\KZJW1KN5\MP9004243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928" y="4850370"/>
            <a:ext cx="16303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678384" y="5432797"/>
            <a:ext cx="2514600" cy="584634"/>
          </a:xfrm>
          <a:prstGeom prst="rect">
            <a:avLst/>
          </a:prstGeom>
          <a:noFill/>
        </p:spPr>
        <p:txBody>
          <a:bodyPr lIns="91304" tIns="45650" rIns="91304" bIns="45650">
            <a:spAutoFit/>
          </a:bodyPr>
          <a:lstStyle/>
          <a:p>
            <a:pPr algn="ctr" defTabSz="456520" fontAlgn="base">
              <a:spcBef>
                <a:spcPct val="0"/>
              </a:spcBef>
              <a:spcAft>
                <a:spcPct val="0"/>
              </a:spcAft>
              <a:defRPr/>
            </a:pPr>
            <a:r>
              <a:rPr lang="en-US" sz="1600" b="1" dirty="0">
                <a:solidFill>
                  <a:srgbClr val="1F497D"/>
                </a:solidFill>
                <a:effectLst>
                  <a:outerShdw blurRad="38100" dist="38100" dir="2700000" algn="tl">
                    <a:srgbClr val="000000">
                      <a:alpha val="43137"/>
                    </a:srgbClr>
                  </a:outerShdw>
                </a:effectLst>
                <a:latin typeface="Calibri"/>
                <a:ea typeface="ＭＳ Ｐゴシック" charset="0"/>
                <a:cs typeface="ＭＳ Ｐゴシック" charset="0"/>
              </a:rPr>
              <a:t>Patients who </a:t>
            </a:r>
            <a:br>
              <a:rPr lang="en-US" sz="1600" b="1" dirty="0">
                <a:solidFill>
                  <a:srgbClr val="1F497D"/>
                </a:solidFill>
                <a:effectLst>
                  <a:outerShdw blurRad="38100" dist="38100" dir="2700000" algn="tl">
                    <a:srgbClr val="000000">
                      <a:alpha val="43137"/>
                    </a:srgbClr>
                  </a:outerShdw>
                </a:effectLst>
                <a:latin typeface="Calibri"/>
                <a:ea typeface="ＭＳ Ｐゴシック" charset="0"/>
                <a:cs typeface="ＭＳ Ｐゴシック" charset="0"/>
              </a:rPr>
            </a:br>
            <a:r>
              <a:rPr lang="en-US" sz="1600" b="1" dirty="0">
                <a:solidFill>
                  <a:srgbClr val="1F497D"/>
                </a:solidFill>
                <a:effectLst>
                  <a:outerShdw blurRad="38100" dist="38100" dir="2700000" algn="tl">
                    <a:srgbClr val="000000">
                      <a:alpha val="43137"/>
                    </a:srgbClr>
                  </a:outerShdw>
                </a:effectLst>
                <a:latin typeface="Calibri"/>
                <a:ea typeface="ＭＳ Ｐゴシック" charset="0"/>
                <a:cs typeface="ＭＳ Ｐゴシック" charset="0"/>
              </a:rPr>
              <a:t>remained untreated</a:t>
            </a:r>
          </a:p>
        </p:txBody>
      </p:sp>
      <p:sp>
        <p:nvSpPr>
          <p:cNvPr id="8" name="TextBox 14"/>
          <p:cNvSpPr txBox="1">
            <a:spLocks noChangeArrowheads="1"/>
          </p:cNvSpPr>
          <p:nvPr/>
        </p:nvSpPr>
        <p:spPr bwMode="auto">
          <a:xfrm>
            <a:off x="6332543" y="4714885"/>
            <a:ext cx="525447" cy="39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4" tIns="45650" rIns="91304" bIns="45650">
            <a:spAutoFit/>
          </a:bodyPr>
          <a:lstStyle>
            <a:lvl1pPr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1pPr>
            <a:lvl2pPr marL="742950" indent="-28575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2pPr>
            <a:lvl3pPr marL="11430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3pPr>
            <a:lvl4pPr marL="16002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4pPr>
            <a:lvl5pPr marL="20574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9pPr>
          </a:lstStyle>
          <a:p>
            <a:pPr eaLnBrk="1" fontAlgn="base" hangingPunct="1">
              <a:spcBef>
                <a:spcPct val="0"/>
              </a:spcBef>
              <a:spcAft>
                <a:spcPct val="0"/>
              </a:spcAft>
              <a:buFontTx/>
              <a:buNone/>
            </a:pPr>
            <a:r>
              <a:rPr lang="en-US" altLang="en-US" b="1" dirty="0">
                <a:solidFill>
                  <a:srgbClr val="000000"/>
                </a:solidFill>
                <a:latin typeface="Calibri" pitchFamily="34" charset="0"/>
              </a:rPr>
              <a:t>VS.</a:t>
            </a:r>
          </a:p>
        </p:txBody>
      </p:sp>
      <p:sp>
        <p:nvSpPr>
          <p:cNvPr id="9" name="TextBox 8"/>
          <p:cNvSpPr txBox="1"/>
          <p:nvPr/>
        </p:nvSpPr>
        <p:spPr>
          <a:xfrm>
            <a:off x="6186766" y="3634628"/>
            <a:ext cx="2590800" cy="830855"/>
          </a:xfrm>
          <a:prstGeom prst="rect">
            <a:avLst/>
          </a:prstGeom>
          <a:noFill/>
        </p:spPr>
        <p:txBody>
          <a:bodyPr lIns="91304" tIns="45650" rIns="91304" bIns="45650">
            <a:spAutoFit/>
          </a:bodyPr>
          <a:lstStyle/>
          <a:p>
            <a:pPr algn="ctr" defTabSz="456520" fontAlgn="base">
              <a:spcBef>
                <a:spcPct val="0"/>
              </a:spcBef>
              <a:spcAft>
                <a:spcPct val="0"/>
              </a:spcAft>
              <a:defRPr/>
            </a:pPr>
            <a:r>
              <a:rPr lang="en-US" sz="1600" b="1" dirty="0">
                <a:solidFill>
                  <a:srgbClr val="97D502"/>
                </a:solidFill>
                <a:effectLst>
                  <a:outerShdw blurRad="38100" dist="38100" dir="2700000" algn="tl">
                    <a:srgbClr val="000000">
                      <a:alpha val="43137"/>
                    </a:srgbClr>
                  </a:outerShdw>
                </a:effectLst>
                <a:latin typeface="Calibri"/>
                <a:ea typeface="ＭＳ Ｐゴシック" charset="0"/>
                <a:cs typeface="ＭＳ Ｐゴシック" charset="0"/>
              </a:rPr>
              <a:t>Patients who received treatment and were maintained</a:t>
            </a:r>
          </a:p>
        </p:txBody>
      </p:sp>
    </p:spTree>
    <p:extLst>
      <p:ext uri="{BB962C8B-B14F-4D97-AF65-F5344CB8AC3E}">
        <p14:creationId xmlns:p14="http://schemas.microsoft.com/office/powerpoint/2010/main" val="300687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Total Medical Costs</a:t>
            </a:r>
          </a:p>
        </p:txBody>
      </p:sp>
      <p:graphicFrame>
        <p:nvGraphicFramePr>
          <p:cNvPr id="3" name="Content Placeholder 7"/>
          <p:cNvGraphicFramePr>
            <a:graphicFrameLocks/>
          </p:cNvGraphicFramePr>
          <p:nvPr>
            <p:extLst/>
          </p:nvPr>
        </p:nvGraphicFramePr>
        <p:xfrm>
          <a:off x="2044711" y="1824323"/>
          <a:ext cx="8077199" cy="3338514"/>
        </p:xfrm>
        <a:graphic>
          <a:graphicData uri="http://schemas.openxmlformats.org/drawingml/2006/table">
            <a:tbl>
              <a:tblPr firstRow="1" bandRow="1"/>
              <a:tblGrid>
                <a:gridCol w="1164771">
                  <a:extLst>
                    <a:ext uri="{9D8B030D-6E8A-4147-A177-3AD203B41FA5}">
                      <a16:colId xmlns:a16="http://schemas.microsoft.com/office/drawing/2014/main" val="20000"/>
                    </a:ext>
                  </a:extLst>
                </a:gridCol>
                <a:gridCol w="1402040">
                  <a:extLst>
                    <a:ext uri="{9D8B030D-6E8A-4147-A177-3AD203B41FA5}">
                      <a16:colId xmlns:a16="http://schemas.microsoft.com/office/drawing/2014/main" val="20001"/>
                    </a:ext>
                  </a:extLst>
                </a:gridCol>
                <a:gridCol w="1207911">
                  <a:extLst>
                    <a:ext uri="{9D8B030D-6E8A-4147-A177-3AD203B41FA5}">
                      <a16:colId xmlns:a16="http://schemas.microsoft.com/office/drawing/2014/main" val="20002"/>
                    </a:ext>
                  </a:extLst>
                </a:gridCol>
                <a:gridCol w="1207911">
                  <a:extLst>
                    <a:ext uri="{9D8B030D-6E8A-4147-A177-3AD203B41FA5}">
                      <a16:colId xmlns:a16="http://schemas.microsoft.com/office/drawing/2014/main" val="20003"/>
                    </a:ext>
                  </a:extLst>
                </a:gridCol>
                <a:gridCol w="897906">
                  <a:extLst>
                    <a:ext uri="{9D8B030D-6E8A-4147-A177-3AD203B41FA5}">
                      <a16:colId xmlns:a16="http://schemas.microsoft.com/office/drawing/2014/main" val="20004"/>
                    </a:ext>
                  </a:extLst>
                </a:gridCol>
                <a:gridCol w="913961">
                  <a:extLst>
                    <a:ext uri="{9D8B030D-6E8A-4147-A177-3AD203B41FA5}">
                      <a16:colId xmlns:a16="http://schemas.microsoft.com/office/drawing/2014/main" val="20005"/>
                    </a:ext>
                  </a:extLst>
                </a:gridCol>
                <a:gridCol w="1282699">
                  <a:extLst>
                    <a:ext uri="{9D8B030D-6E8A-4147-A177-3AD203B41FA5}">
                      <a16:colId xmlns:a16="http://schemas.microsoft.com/office/drawing/2014/main" val="20006"/>
                    </a:ext>
                  </a:extLst>
                </a:gridCol>
              </a:tblGrid>
              <a:tr h="370946">
                <a:tc rowSpan="3"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Condition</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rowSpan="3" hMerge="1">
                  <a:txBody>
                    <a:bodyPr/>
                    <a:lstStyle/>
                    <a:p>
                      <a:endParaRPr lang="en-US" dirty="0"/>
                    </a:p>
                  </a:txBody>
                  <a:tcPr/>
                </a:tc>
                <a:tc gridSpan="5">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Annual Total Medical Costs Per Subject</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946">
                <a:tc gridSpan="2" vMerge="1">
                  <a:txBody>
                    <a:bodyPr/>
                    <a:lstStyle/>
                    <a:p>
                      <a:endParaRPr lang="en-US"/>
                    </a:p>
                  </a:txBody>
                  <a:tcPr/>
                </a:tc>
                <a:tc hMerge="1" vMerge="1">
                  <a:txBody>
                    <a:bodyPr/>
                    <a:lstStyle/>
                    <a:p>
                      <a:endParaRPr lang="en-US" dirty="0"/>
                    </a:p>
                  </a:txBody>
                  <a:tcPr/>
                </a:tc>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Periodontal Disease</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en-US" dirty="0"/>
                    </a:p>
                  </a:txBody>
                  <a:tcPr/>
                </a:tc>
                <a:tc rowSpan="2"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Difference</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rowSpan="2" hMerge="1">
                  <a:txBody>
                    <a:bodyPr/>
                    <a:lstStyle/>
                    <a:p>
                      <a:endParaRPr lang="en-US" dirty="0"/>
                    </a:p>
                  </a:txBody>
                  <a:tcPr/>
                </a:tc>
                <a:tc row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Significance</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1"/>
                  </a:ext>
                </a:extLst>
              </a:tr>
              <a:tr h="370946">
                <a:tc gridSpan="2" vMerge="1">
                  <a:txBody>
                    <a:bodyPr/>
                    <a:lstStyle/>
                    <a:p>
                      <a:endParaRPr lang="en-US"/>
                    </a:p>
                  </a:txBody>
                  <a:tcPr/>
                </a:tc>
                <a:tc hMerge="1" v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Untreated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Treated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gridSpan="2" vMerge="1">
                  <a:txBody>
                    <a:bodyPr/>
                    <a:lstStyle/>
                    <a:p>
                      <a:endParaRPr lang="en-US"/>
                    </a:p>
                  </a:txBody>
                  <a:tcPr/>
                </a:tc>
                <a:tc hMerge="1"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Type 2 Diabetes (T2D)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$7,056</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$4,216</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$2,840</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(40.2%)</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P&lt;0.04</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Cerebral Vascular</a:t>
                      </a:r>
                      <a:r>
                        <a:rPr lang="en-US" sz="1200" baseline="0" dirty="0">
                          <a:latin typeface="Arial" panose="020B0604020202020204" pitchFamily="34" charset="0"/>
                          <a:cs typeface="Arial" panose="020B0604020202020204" pitchFamily="34" charset="0"/>
                        </a:rPr>
                        <a:t> Disease (CVD)</a:t>
                      </a:r>
                      <a:endParaRPr lang="en-US" sz="1200" dirty="0">
                        <a:latin typeface="Arial" panose="020B0604020202020204" pitchFamily="34" charset="0"/>
                        <a:cs typeface="Arial" panose="020B0604020202020204" pitchFamily="34" charset="0"/>
                      </a:endParaRP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$13,895</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$8,214</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$5,681</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(40.9%)</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P&lt;0.04</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Coronary Artery Disease (CAD)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$10,222</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$9,133</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$1,089</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(10.7%)</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Varies by Year</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Rheumatoid Arthritis (RA)</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$9,218</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$8,637</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$581</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(6.3%)</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No</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969"/>
                    </a:solidFill>
                  </a:tcPr>
                </a:tc>
                <a:extLst>
                  <a:ext uri="{0D108BD9-81ED-4DB2-BD59-A6C34878D82A}">
                    <a16:rowId xmlns:a16="http://schemas.microsoft.com/office/drawing/2014/main" val="10006"/>
                  </a:ext>
                </a:extLst>
              </a:tr>
              <a:tr h="370946">
                <a:tc row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Pregnancy and Delivery</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First Instance</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$3, 299</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$866</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$2,433</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(73.7%)</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P&lt;0.001</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7"/>
                  </a:ext>
                </a:extLst>
              </a:tr>
              <a:tr h="370946">
                <a:tc v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Second</a:t>
                      </a:r>
                      <a:r>
                        <a:rPr lang="en-US" sz="1200" baseline="0" dirty="0">
                          <a:latin typeface="Arial" panose="020B0604020202020204" pitchFamily="34" charset="0"/>
                          <a:cs typeface="Arial" panose="020B0604020202020204" pitchFamily="34" charset="0"/>
                        </a:rPr>
                        <a:t> Instance</a:t>
                      </a:r>
                      <a:endParaRPr lang="en-US" sz="1200" dirty="0">
                        <a:latin typeface="Arial" panose="020B0604020202020204" pitchFamily="34" charset="0"/>
                        <a:cs typeface="Arial" panose="020B0604020202020204" pitchFamily="34" charset="0"/>
                      </a:endParaRP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$3,301</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$1,754</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$1,547</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(46.9%)</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No</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6969"/>
                    </a:solidFill>
                  </a:tcPr>
                </a:tc>
                <a:extLst>
                  <a:ext uri="{0D108BD9-81ED-4DB2-BD59-A6C34878D82A}">
                    <a16:rowId xmlns:a16="http://schemas.microsoft.com/office/drawing/2014/main" val="10008"/>
                  </a:ext>
                </a:extLst>
              </a:tr>
            </a:tbl>
          </a:graphicData>
        </a:graphic>
      </p:graphicFrame>
      <p:sp>
        <p:nvSpPr>
          <p:cNvPr id="4" name="Footer Placeholder 1"/>
          <p:cNvSpPr txBox="1">
            <a:spLocks/>
          </p:cNvSpPr>
          <p:nvPr/>
        </p:nvSpPr>
        <p:spPr bwMode="auto">
          <a:xfrm>
            <a:off x="1828800" y="5298283"/>
            <a:ext cx="8534400" cy="681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1pPr>
            <a:lvl2pPr marL="741850" indent="-285329"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2pPr>
            <a:lvl3pPr marL="1141310" indent="-22826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3pPr>
            <a:lvl4pPr marL="1597830" indent="-22826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4pPr>
            <a:lvl5pPr marL="2054352" indent="-22826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5pPr>
            <a:lvl6pPr marL="2510876"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6pPr>
            <a:lvl7pPr marL="2967400"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7pPr>
            <a:lvl8pPr marL="3423921"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8pPr>
            <a:lvl9pPr marL="3880446"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9pPr>
          </a:lstStyle>
          <a:p>
            <a:pPr eaLnBrk="1" hangingPunct="1">
              <a:spcBef>
                <a:spcPct val="0"/>
              </a:spcBef>
              <a:buFont typeface="Wingdings" pitchFamily="2" charset="2"/>
              <a:buNone/>
            </a:pPr>
            <a:r>
              <a:rPr lang="en-US" altLang="en-US" sz="900" dirty="0">
                <a:solidFill>
                  <a:srgbClr val="0B4878"/>
                </a:solidFill>
              </a:rPr>
              <a:t>Source: Jeffcoat, M., et. al., Periodontal Therapy May Improve Outcomes in Specific Systemic Conditions;  Evidence From Insurance Claims.  Abstract, American Association of Dental Research, March 22, 2014</a:t>
            </a:r>
          </a:p>
          <a:p>
            <a:pPr eaLnBrk="1" hangingPunct="1">
              <a:spcBef>
                <a:spcPct val="0"/>
              </a:spcBef>
              <a:buFont typeface="Wingdings" pitchFamily="2" charset="2"/>
              <a:buNone/>
            </a:pPr>
            <a:endParaRPr lang="en-US" altLang="en-US" sz="500" dirty="0">
              <a:solidFill>
                <a:srgbClr val="0B4878"/>
              </a:solidFill>
            </a:endParaRPr>
          </a:p>
          <a:p>
            <a:pPr eaLnBrk="1" hangingPunct="1">
              <a:spcBef>
                <a:spcPct val="0"/>
              </a:spcBef>
              <a:buFont typeface="Wingdings" pitchFamily="2" charset="2"/>
              <a:buNone/>
            </a:pPr>
            <a:r>
              <a:rPr lang="en-US" altLang="en-US" sz="900" dirty="0">
                <a:solidFill>
                  <a:srgbClr val="0B4878"/>
                </a:solidFill>
              </a:rPr>
              <a:t>Jeffcoat MK, Jeffcoat RL, </a:t>
            </a:r>
            <a:r>
              <a:rPr lang="en-US" altLang="en-US" sz="900" dirty="0" err="1">
                <a:solidFill>
                  <a:srgbClr val="0B4878"/>
                </a:solidFill>
              </a:rPr>
              <a:t>Gladkowski</a:t>
            </a:r>
            <a:r>
              <a:rPr lang="en-US" altLang="en-US" sz="900" dirty="0">
                <a:solidFill>
                  <a:srgbClr val="0B4878"/>
                </a:solidFill>
              </a:rPr>
              <a:t> PA, Bramson JB, Blum JJ</a:t>
            </a:r>
            <a:r>
              <a:rPr lang="en-US" altLang="en-US" sz="900" i="1" dirty="0">
                <a:solidFill>
                  <a:srgbClr val="0B4878"/>
                </a:solidFill>
              </a:rPr>
              <a:t>. Impact of Periodontal Therapy on General Health:  Evidence from Insurance Data for Five Systemic Conditions</a:t>
            </a:r>
            <a:r>
              <a:rPr lang="en-US" altLang="en-US" sz="900" dirty="0">
                <a:solidFill>
                  <a:srgbClr val="0B4878"/>
                </a:solidFill>
              </a:rPr>
              <a:t>, American Journal of Preventive Medicine, 47(2014) pp. 166-174.  DOI: 10.1016/j.amepre.2014.04.001</a:t>
            </a:r>
          </a:p>
        </p:txBody>
      </p:sp>
    </p:spTree>
    <p:extLst>
      <p:ext uri="{BB962C8B-B14F-4D97-AF65-F5344CB8AC3E}">
        <p14:creationId xmlns:p14="http://schemas.microsoft.com/office/powerpoint/2010/main" val="362514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Inpatient Hospital Admissions</a:t>
            </a:r>
          </a:p>
        </p:txBody>
      </p:sp>
      <p:graphicFrame>
        <p:nvGraphicFramePr>
          <p:cNvPr id="4" name="Content Placeholder 7"/>
          <p:cNvGraphicFramePr>
            <a:graphicFrameLocks/>
          </p:cNvGraphicFramePr>
          <p:nvPr>
            <p:extLst/>
          </p:nvPr>
        </p:nvGraphicFramePr>
        <p:xfrm>
          <a:off x="2044711" y="1819282"/>
          <a:ext cx="8077199" cy="3338514"/>
        </p:xfrm>
        <a:graphic>
          <a:graphicData uri="http://schemas.openxmlformats.org/drawingml/2006/table">
            <a:tbl>
              <a:tblPr firstRow="1" bandRow="1"/>
              <a:tblGrid>
                <a:gridCol w="1164771">
                  <a:extLst>
                    <a:ext uri="{9D8B030D-6E8A-4147-A177-3AD203B41FA5}">
                      <a16:colId xmlns:a16="http://schemas.microsoft.com/office/drawing/2014/main" val="20000"/>
                    </a:ext>
                  </a:extLst>
                </a:gridCol>
                <a:gridCol w="1402040">
                  <a:extLst>
                    <a:ext uri="{9D8B030D-6E8A-4147-A177-3AD203B41FA5}">
                      <a16:colId xmlns:a16="http://schemas.microsoft.com/office/drawing/2014/main" val="20001"/>
                    </a:ext>
                  </a:extLst>
                </a:gridCol>
                <a:gridCol w="1207911">
                  <a:extLst>
                    <a:ext uri="{9D8B030D-6E8A-4147-A177-3AD203B41FA5}">
                      <a16:colId xmlns:a16="http://schemas.microsoft.com/office/drawing/2014/main" val="20002"/>
                    </a:ext>
                  </a:extLst>
                </a:gridCol>
                <a:gridCol w="1207911">
                  <a:extLst>
                    <a:ext uri="{9D8B030D-6E8A-4147-A177-3AD203B41FA5}">
                      <a16:colId xmlns:a16="http://schemas.microsoft.com/office/drawing/2014/main" val="20003"/>
                    </a:ext>
                  </a:extLst>
                </a:gridCol>
                <a:gridCol w="897906">
                  <a:extLst>
                    <a:ext uri="{9D8B030D-6E8A-4147-A177-3AD203B41FA5}">
                      <a16:colId xmlns:a16="http://schemas.microsoft.com/office/drawing/2014/main" val="20004"/>
                    </a:ext>
                  </a:extLst>
                </a:gridCol>
                <a:gridCol w="913961">
                  <a:extLst>
                    <a:ext uri="{9D8B030D-6E8A-4147-A177-3AD203B41FA5}">
                      <a16:colId xmlns:a16="http://schemas.microsoft.com/office/drawing/2014/main" val="20005"/>
                    </a:ext>
                  </a:extLst>
                </a:gridCol>
                <a:gridCol w="1282699">
                  <a:extLst>
                    <a:ext uri="{9D8B030D-6E8A-4147-A177-3AD203B41FA5}">
                      <a16:colId xmlns:a16="http://schemas.microsoft.com/office/drawing/2014/main" val="20006"/>
                    </a:ext>
                  </a:extLst>
                </a:gridCol>
              </a:tblGrid>
              <a:tr h="370946">
                <a:tc rowSpan="3"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Condition</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rowSpan="3" hMerge="1">
                  <a:txBody>
                    <a:bodyPr/>
                    <a:lstStyle/>
                    <a:p>
                      <a:endParaRPr lang="en-US" dirty="0"/>
                    </a:p>
                  </a:txBody>
                  <a:tcPr/>
                </a:tc>
                <a:tc gridSpan="5">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Annual Inpatient Admissions per 1000 Subjects</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946">
                <a:tc gridSpan="2" vMerge="1">
                  <a:txBody>
                    <a:bodyPr/>
                    <a:lstStyle/>
                    <a:p>
                      <a:endParaRPr lang="en-US"/>
                    </a:p>
                  </a:txBody>
                  <a:tcPr/>
                </a:tc>
                <a:tc hMerge="1" vMerge="1">
                  <a:txBody>
                    <a:bodyPr/>
                    <a:lstStyle/>
                    <a:p>
                      <a:endParaRPr lang="en-US" dirty="0"/>
                    </a:p>
                  </a:txBody>
                  <a:tcPr/>
                </a:tc>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Periodontal Disease</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en-US" dirty="0"/>
                    </a:p>
                  </a:txBody>
                  <a:tcPr/>
                </a:tc>
                <a:tc rowSpan="2"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Difference</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rowSpan="2" hMerge="1">
                  <a:txBody>
                    <a:bodyPr/>
                    <a:lstStyle/>
                    <a:p>
                      <a:endParaRPr lang="en-US" dirty="0"/>
                    </a:p>
                  </a:txBody>
                  <a:tcPr/>
                </a:tc>
                <a:tc row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Significance</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1"/>
                  </a:ext>
                </a:extLst>
              </a:tr>
              <a:tr h="370946">
                <a:tc gridSpan="2" vMerge="1">
                  <a:txBody>
                    <a:bodyPr/>
                    <a:lstStyle/>
                    <a:p>
                      <a:endParaRPr lang="en-US"/>
                    </a:p>
                  </a:txBody>
                  <a:tcPr/>
                </a:tc>
                <a:tc hMerge="1" v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Untreated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400" b="1" dirty="0">
                          <a:latin typeface="Arial" panose="020B0604020202020204" pitchFamily="34" charset="0"/>
                          <a:cs typeface="Arial" panose="020B0604020202020204" pitchFamily="34" charset="0"/>
                        </a:rPr>
                        <a:t>Treated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40000"/>
                        <a:lumOff val="60000"/>
                      </a:srgbClr>
                    </a:solidFill>
                  </a:tcPr>
                </a:tc>
                <a:tc gridSpan="2" vMerge="1">
                  <a:txBody>
                    <a:bodyPr/>
                    <a:lstStyle/>
                    <a:p>
                      <a:endParaRPr lang="en-US"/>
                    </a:p>
                  </a:txBody>
                  <a:tcPr/>
                </a:tc>
                <a:tc hMerge="1"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Type 2 Diabetes (T2D)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66.625</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40.350</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26.283</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(39.4%)</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P&lt;0.05</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Cerebral Vascular</a:t>
                      </a:r>
                      <a:r>
                        <a:rPr lang="en-US" sz="1200" b="0" baseline="0" dirty="0">
                          <a:latin typeface="Arial" panose="020B0604020202020204" pitchFamily="34" charset="0"/>
                          <a:cs typeface="Arial" panose="020B0604020202020204" pitchFamily="34" charset="0"/>
                        </a:rPr>
                        <a:t> Disease (CVD)</a:t>
                      </a:r>
                      <a:endParaRPr lang="en-US" sz="1200" b="0" dirty="0">
                        <a:latin typeface="Arial" panose="020B0604020202020204" pitchFamily="34" charset="0"/>
                        <a:cs typeface="Arial" panose="020B0604020202020204" pitchFamily="34" charset="0"/>
                      </a:endParaRP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444.425</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350.000</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94.433</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(21.2%)</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P&lt;0.02</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Coronary Artery Disease (CAD)</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65.225</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46.575</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18.653</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(28.6%)</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P&lt;0.001</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370946">
                <a:tc grid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Rheumatoid Arthritis (RA)</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h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142.650</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136.275</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r"/>
                      <a:r>
                        <a:rPr lang="en-US" sz="1200" dirty="0">
                          <a:latin typeface="Arial" panose="020B0604020202020204" pitchFamily="34" charset="0"/>
                          <a:cs typeface="Arial" panose="020B0604020202020204" pitchFamily="34" charset="0"/>
                        </a:rPr>
                        <a:t>6.383</a:t>
                      </a:r>
                    </a:p>
                  </a:txBody>
                  <a:tcPr marT="45733" marB="45733" anchor="ctr">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l"/>
                      <a:r>
                        <a:rPr lang="en-US" sz="1200" dirty="0">
                          <a:latin typeface="Arial" panose="020B0604020202020204" pitchFamily="34" charset="0"/>
                          <a:cs typeface="Arial" panose="020B0604020202020204" pitchFamily="34" charset="0"/>
                        </a:rPr>
                        <a:t>(4.5%)</a:t>
                      </a:r>
                    </a:p>
                  </a:txBody>
                  <a:tcPr marT="45733" marB="45733" anchor="ctr">
                    <a:lnL w="12700" cmpd="sng">
                      <a:noFill/>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No</a:t>
                      </a:r>
                    </a:p>
                  </a:txBody>
                  <a:tcPr marT="45733" marB="45733"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6969"/>
                    </a:solidFill>
                  </a:tcPr>
                </a:tc>
                <a:extLst>
                  <a:ext uri="{0D108BD9-81ED-4DB2-BD59-A6C34878D82A}">
                    <a16:rowId xmlns:a16="http://schemas.microsoft.com/office/drawing/2014/main" val="10006"/>
                  </a:ext>
                </a:extLst>
              </a:tr>
              <a:tr h="370946">
                <a:tc rowSpan="2">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Pregnancy and Delivery</a:t>
                      </a:r>
                    </a:p>
                  </a:txBody>
                  <a:tcPr marT="45733" marB="45733"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First Instance</a:t>
                      </a: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rowSpan="2" gridSpan="5">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dirty="0">
                          <a:latin typeface="Arial" panose="020B0604020202020204" pitchFamily="34" charset="0"/>
                          <a:cs typeface="Arial" panose="020B0604020202020204" pitchFamily="34" charset="0"/>
                        </a:rPr>
                        <a:t>Not Applicable</a:t>
                      </a:r>
                    </a:p>
                  </a:txBody>
                  <a:tcPr marT="45733" marB="4573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rowSpan="2" hMerge="1">
                  <a:txBody>
                    <a:bodyPr/>
                    <a:lstStyle/>
                    <a:p>
                      <a:pPr algn="ctr"/>
                      <a:endParaRPr lang="en-US" sz="12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noFill/>
                  </a:tcPr>
                </a:tc>
                <a:tc rowSpan="2" hMerge="1">
                  <a:txBody>
                    <a:bodyPr/>
                    <a:lstStyle/>
                    <a:p>
                      <a:pPr algn="ct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rowSpan="2" hMerge="1">
                  <a:txBody>
                    <a:bodyPr/>
                    <a:lstStyle/>
                    <a:p>
                      <a:pPr algn="ctr"/>
                      <a:endParaRPr lang="en-US" sz="1200"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2" hMerge="1">
                  <a:txBody>
                    <a:bodyPr/>
                    <a:lstStyle/>
                    <a:p>
                      <a:pPr algn="ct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370946">
                <a:tc vMerge="1">
                  <a:txBody>
                    <a:bodyPr/>
                    <a:lstStyle/>
                    <a:p>
                      <a:endParaRPr lang="en-US" dirty="0"/>
                    </a:p>
                  </a:txBody>
                  <a:tcPr/>
                </a:tc>
                <a:tc>
                  <a:txBody>
                    <a:bodyPr/>
                    <a:lstStyle>
                      <a:lvl1pPr marL="0" algn="l" defTabSz="861617" rtl="0" eaLnBrk="1" latinLnBrk="0" hangingPunct="1">
                        <a:defRPr sz="1700" kern="1200">
                          <a:solidFill>
                            <a:schemeClr val="tx1"/>
                          </a:solidFill>
                          <a:latin typeface="Calibri"/>
                        </a:defRPr>
                      </a:lvl1pPr>
                      <a:lvl2pPr marL="430809" algn="l" defTabSz="861617" rtl="0" eaLnBrk="1" latinLnBrk="0" hangingPunct="1">
                        <a:defRPr sz="1700" kern="1200">
                          <a:solidFill>
                            <a:schemeClr val="tx1"/>
                          </a:solidFill>
                          <a:latin typeface="Calibri"/>
                        </a:defRPr>
                      </a:lvl2pPr>
                      <a:lvl3pPr marL="861617" algn="l" defTabSz="861617" rtl="0" eaLnBrk="1" latinLnBrk="0" hangingPunct="1">
                        <a:defRPr sz="1700" kern="1200">
                          <a:solidFill>
                            <a:schemeClr val="tx1"/>
                          </a:solidFill>
                          <a:latin typeface="Calibri"/>
                        </a:defRPr>
                      </a:lvl3pPr>
                      <a:lvl4pPr marL="1292427" algn="l" defTabSz="861617" rtl="0" eaLnBrk="1" latinLnBrk="0" hangingPunct="1">
                        <a:defRPr sz="1700" kern="1200">
                          <a:solidFill>
                            <a:schemeClr val="tx1"/>
                          </a:solidFill>
                          <a:latin typeface="Calibri"/>
                        </a:defRPr>
                      </a:lvl4pPr>
                      <a:lvl5pPr marL="1723238" algn="l" defTabSz="861617" rtl="0" eaLnBrk="1" latinLnBrk="0" hangingPunct="1">
                        <a:defRPr sz="1700" kern="1200">
                          <a:solidFill>
                            <a:schemeClr val="tx1"/>
                          </a:solidFill>
                          <a:latin typeface="Calibri"/>
                        </a:defRPr>
                      </a:lvl5pPr>
                      <a:lvl6pPr marL="2154049" algn="l" defTabSz="861617" rtl="0" eaLnBrk="1" latinLnBrk="0" hangingPunct="1">
                        <a:defRPr sz="1700" kern="1200">
                          <a:solidFill>
                            <a:schemeClr val="tx1"/>
                          </a:solidFill>
                          <a:latin typeface="Calibri"/>
                        </a:defRPr>
                      </a:lvl6pPr>
                      <a:lvl7pPr marL="2584859" algn="l" defTabSz="861617" rtl="0" eaLnBrk="1" latinLnBrk="0" hangingPunct="1">
                        <a:defRPr sz="1700" kern="1200">
                          <a:solidFill>
                            <a:schemeClr val="tx1"/>
                          </a:solidFill>
                          <a:latin typeface="Calibri"/>
                        </a:defRPr>
                      </a:lvl7pPr>
                      <a:lvl8pPr marL="3015667" algn="l" defTabSz="861617" rtl="0" eaLnBrk="1" latinLnBrk="0" hangingPunct="1">
                        <a:defRPr sz="1700" kern="1200">
                          <a:solidFill>
                            <a:schemeClr val="tx1"/>
                          </a:solidFill>
                          <a:latin typeface="Calibri"/>
                        </a:defRPr>
                      </a:lvl8pPr>
                      <a:lvl9pPr marL="3446478" algn="l" defTabSz="861617" rtl="0" eaLnBrk="1" latinLnBrk="0" hangingPunct="1">
                        <a:defRPr sz="1700" kern="1200">
                          <a:solidFill>
                            <a:schemeClr val="tx1"/>
                          </a:solidFill>
                          <a:latin typeface="Calibri"/>
                        </a:defRPr>
                      </a:lvl9pPr>
                    </a:lstStyle>
                    <a:p>
                      <a:pPr algn="ctr"/>
                      <a:r>
                        <a:rPr lang="en-US" sz="1200" b="0" dirty="0">
                          <a:latin typeface="Arial" panose="020B0604020202020204" pitchFamily="34" charset="0"/>
                          <a:cs typeface="Arial" panose="020B0604020202020204" pitchFamily="34" charset="0"/>
                        </a:rPr>
                        <a:t>Second</a:t>
                      </a:r>
                      <a:r>
                        <a:rPr lang="en-US" sz="1200" b="0" baseline="0" dirty="0">
                          <a:latin typeface="Arial" panose="020B0604020202020204" pitchFamily="34" charset="0"/>
                          <a:cs typeface="Arial" panose="020B0604020202020204" pitchFamily="34" charset="0"/>
                        </a:rPr>
                        <a:t> Instance</a:t>
                      </a:r>
                      <a:endParaRPr lang="en-US" sz="1200" b="0" dirty="0">
                        <a:latin typeface="Arial" panose="020B0604020202020204" pitchFamily="34" charset="0"/>
                        <a:cs typeface="Arial" panose="020B0604020202020204" pitchFamily="34" charset="0"/>
                      </a:endParaRPr>
                    </a:p>
                  </a:txBody>
                  <a:tcPr marT="45733" marB="45733"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EF4EC"/>
                    </a:solidFill>
                  </a:tcPr>
                </a:tc>
                <a:tc gridSpan="5" vMerge="1">
                  <a:txBody>
                    <a:bodyPr/>
                    <a:lstStyle/>
                    <a:p>
                      <a:pPr algn="ctr"/>
                      <a:endParaRPr lang="en-US" sz="1200" dirty="0">
                        <a:latin typeface="Arial" panose="020B0604020202020204" pitchFamily="34" charset="0"/>
                        <a:cs typeface="Arial" panose="020B0604020202020204" pitchFamily="34" charset="0"/>
                      </a:endParaRPr>
                    </a:p>
                  </a:txBody>
                  <a:tcPr anchor="ctr">
                    <a:noFill/>
                  </a:tcPr>
                </a:tc>
                <a:tc hMerge="1" vMerge="1">
                  <a:txBody>
                    <a:bodyPr/>
                    <a:lstStyle/>
                    <a:p>
                      <a:pPr algn="ctr"/>
                      <a:endParaRPr lang="en-US" sz="1200" dirty="0">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noFill/>
                  </a:tcPr>
                </a:tc>
                <a:tc hMerge="1" vMerge="1">
                  <a:txBody>
                    <a:bodyPr/>
                    <a:lstStyle/>
                    <a:p>
                      <a:pPr algn="ct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en-US" sz="1200"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a:endParaRPr lang="en-U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bl>
          </a:graphicData>
        </a:graphic>
      </p:graphicFrame>
      <p:sp>
        <p:nvSpPr>
          <p:cNvPr id="5" name="Footer Placeholder 1"/>
          <p:cNvSpPr txBox="1">
            <a:spLocks/>
          </p:cNvSpPr>
          <p:nvPr/>
        </p:nvSpPr>
        <p:spPr bwMode="auto">
          <a:xfrm>
            <a:off x="1828800" y="5568871"/>
            <a:ext cx="8534400" cy="681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1pPr>
            <a:lvl2pPr marL="741850" indent="-285329"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2pPr>
            <a:lvl3pPr marL="1141310" indent="-22826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3pPr>
            <a:lvl4pPr marL="1597830" indent="-22826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4pPr>
            <a:lvl5pPr marL="2054352" indent="-228260" algn="l" defTabSz="914400" rtl="0" eaLnBrk="0" latinLnBrk="0" hangingPunct="0">
              <a:spcBef>
                <a:spcPct val="20000"/>
              </a:spcBef>
              <a:buFont typeface="Arial" charset="0"/>
              <a:buChar char="»"/>
              <a:defRPr sz="2000" kern="1200">
                <a:solidFill>
                  <a:schemeClr val="tx1"/>
                </a:solidFill>
                <a:latin typeface="Arial" charset="0"/>
                <a:ea typeface="ＭＳ Ｐゴシック" pitchFamily="34" charset="-128"/>
                <a:cs typeface="Arial" charset="0"/>
              </a:defRPr>
            </a:lvl5pPr>
            <a:lvl6pPr marL="2510876"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6pPr>
            <a:lvl7pPr marL="2967400"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7pPr>
            <a:lvl8pPr marL="3423921"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8pPr>
            <a:lvl9pPr marL="3880446" indent="-228260" algn="l" defTabSz="914400" rtl="0" eaLnBrk="0" fontAlgn="base" latinLnBrk="0" hangingPunct="0">
              <a:spcBef>
                <a:spcPct val="20000"/>
              </a:spcBef>
              <a:spcAft>
                <a:spcPct val="0"/>
              </a:spcAft>
              <a:buFont typeface="Arial" charset="0"/>
              <a:buChar char="»"/>
              <a:defRPr sz="2000" kern="1200">
                <a:solidFill>
                  <a:schemeClr val="tx1"/>
                </a:solidFill>
                <a:latin typeface="Arial" charset="0"/>
                <a:ea typeface="ＭＳ Ｐゴシック" pitchFamily="34" charset="-128"/>
                <a:cs typeface="Arial" charset="0"/>
              </a:defRPr>
            </a:lvl9pPr>
          </a:lstStyle>
          <a:p>
            <a:pPr eaLnBrk="1" hangingPunct="1">
              <a:spcBef>
                <a:spcPct val="0"/>
              </a:spcBef>
              <a:buFont typeface="Wingdings" pitchFamily="2" charset="2"/>
              <a:buNone/>
            </a:pPr>
            <a:r>
              <a:rPr lang="en-US" altLang="en-US" sz="900" dirty="0">
                <a:solidFill>
                  <a:srgbClr val="0B4878"/>
                </a:solidFill>
              </a:rPr>
              <a:t>Source: Jeffcoat, M., et. al., Periodontal Therapy May Improve Outcomes in Specific Systemic Conditions;  Evidence From Insurance Claims.  Abstract, American Association of Dental Research, March 22, 2014</a:t>
            </a:r>
          </a:p>
          <a:p>
            <a:pPr eaLnBrk="1" hangingPunct="1">
              <a:spcBef>
                <a:spcPct val="0"/>
              </a:spcBef>
              <a:buFont typeface="Wingdings" pitchFamily="2" charset="2"/>
              <a:buNone/>
            </a:pPr>
            <a:endParaRPr lang="en-US" altLang="en-US" sz="500" dirty="0">
              <a:solidFill>
                <a:srgbClr val="0B4878"/>
              </a:solidFill>
            </a:endParaRPr>
          </a:p>
          <a:p>
            <a:pPr eaLnBrk="1" hangingPunct="1">
              <a:spcBef>
                <a:spcPct val="0"/>
              </a:spcBef>
              <a:buFont typeface="Wingdings" pitchFamily="2" charset="2"/>
              <a:buNone/>
            </a:pPr>
            <a:r>
              <a:rPr lang="en-US" altLang="en-US" sz="900" dirty="0">
                <a:solidFill>
                  <a:srgbClr val="0B4878"/>
                </a:solidFill>
              </a:rPr>
              <a:t>Jeffcoat MK, Jeffcoat RL, </a:t>
            </a:r>
            <a:r>
              <a:rPr lang="en-US" altLang="en-US" sz="900" dirty="0" err="1">
                <a:solidFill>
                  <a:srgbClr val="0B4878"/>
                </a:solidFill>
              </a:rPr>
              <a:t>Gladkowski</a:t>
            </a:r>
            <a:r>
              <a:rPr lang="en-US" altLang="en-US" sz="900" dirty="0">
                <a:solidFill>
                  <a:srgbClr val="0B4878"/>
                </a:solidFill>
              </a:rPr>
              <a:t> PA, Bramson JB, Blum JJ</a:t>
            </a:r>
            <a:r>
              <a:rPr lang="en-US" altLang="en-US" sz="900" i="1" dirty="0">
                <a:solidFill>
                  <a:srgbClr val="0B4878"/>
                </a:solidFill>
              </a:rPr>
              <a:t>. Impact of Periodontal Therapy on General Health:  Evidence from Insurance Data for Five Systemic Conditions</a:t>
            </a:r>
            <a:r>
              <a:rPr lang="en-US" altLang="en-US" sz="900" dirty="0">
                <a:solidFill>
                  <a:srgbClr val="0B4878"/>
                </a:solidFill>
              </a:rPr>
              <a:t>, American Journal of Preventive Medicine, 47(2014) pp. 166-174.  DOI: 10.1016/j.amepre.2014.04.001</a:t>
            </a:r>
          </a:p>
        </p:txBody>
      </p:sp>
    </p:spTree>
    <p:extLst>
      <p:ext uri="{BB962C8B-B14F-4D97-AF65-F5344CB8AC3E}">
        <p14:creationId xmlns:p14="http://schemas.microsoft.com/office/powerpoint/2010/main" val="336933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Disease Savings </a:t>
            </a:r>
          </a:p>
        </p:txBody>
      </p:sp>
      <p:sp>
        <p:nvSpPr>
          <p:cNvPr id="3" name="Content Placeholder 2"/>
          <p:cNvSpPr txBox="1">
            <a:spLocks/>
          </p:cNvSpPr>
          <p:nvPr/>
        </p:nvSpPr>
        <p:spPr bwMode="auto">
          <a:xfrm>
            <a:off x="8382000" y="3151099"/>
            <a:ext cx="21336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0" rIns="91304" bIns="45650"/>
          <a:lstStyle>
            <a:lvl1pPr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1pPr>
            <a:lvl2pPr marL="742950" indent="-28575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2pPr>
            <a:lvl3pPr marL="11430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3pPr>
            <a:lvl4pPr marL="16002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4pPr>
            <a:lvl5pPr marL="2057400" indent="-228600" defTabSz="457200" eaLnBrk="0" hangingPunct="0">
              <a:spcBef>
                <a:spcPct val="20000"/>
              </a:spcBef>
              <a:buFont typeface="Arial" charset="0"/>
              <a:buChar char="»"/>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cs typeface="Arial" charset="0"/>
              </a:defRPr>
            </a:lvl9pPr>
          </a:lstStyle>
          <a:p>
            <a:pPr>
              <a:buFont typeface="Arial" charset="0"/>
              <a:buNone/>
            </a:pPr>
            <a:r>
              <a:rPr lang="en-US" altLang="en-US" sz="1800" b="1" dirty="0">
                <a:solidFill>
                  <a:srgbClr val="73B632"/>
                </a:solidFill>
              </a:rPr>
              <a:t>$2,433 </a:t>
            </a:r>
            <a:r>
              <a:rPr lang="en-US" altLang="en-US" sz="1800" dirty="0">
                <a:solidFill>
                  <a:srgbClr val="000000"/>
                </a:solidFill>
              </a:rPr>
              <a:t>on costs associated with the mother’</a:t>
            </a:r>
            <a:r>
              <a:rPr lang="en-US" altLang="ja-JP" sz="1800" dirty="0">
                <a:solidFill>
                  <a:srgbClr val="000000"/>
                </a:solidFill>
              </a:rPr>
              <a:t>s medical treatment prior to delivery of her </a:t>
            </a:r>
            <a:br>
              <a:rPr lang="en-US" altLang="ja-JP" sz="1800" dirty="0">
                <a:solidFill>
                  <a:srgbClr val="000000"/>
                </a:solidFill>
              </a:rPr>
            </a:br>
            <a:r>
              <a:rPr lang="en-US" altLang="ja-JP" sz="1800" dirty="0">
                <a:solidFill>
                  <a:srgbClr val="000000"/>
                </a:solidFill>
              </a:rPr>
              <a:t>first baby.</a:t>
            </a:r>
          </a:p>
          <a:p>
            <a:pPr>
              <a:buFont typeface="Calibri" pitchFamily="34" charset="0"/>
              <a:buAutoNum type="arabicPeriod"/>
            </a:pPr>
            <a:endParaRPr lang="en-US" altLang="en-US" dirty="0">
              <a:solidFill>
                <a:srgbClr val="000000"/>
              </a:solidFill>
            </a:endParaRPr>
          </a:p>
        </p:txBody>
      </p:sp>
      <p:grpSp>
        <p:nvGrpSpPr>
          <p:cNvPr id="4" name="Group 3"/>
          <p:cNvGrpSpPr/>
          <p:nvPr/>
        </p:nvGrpSpPr>
        <p:grpSpPr>
          <a:xfrm>
            <a:off x="1926519" y="1703297"/>
            <a:ext cx="6182976" cy="4593020"/>
            <a:chOff x="402519" y="1828800"/>
            <a:chExt cx="6182976" cy="4593020"/>
          </a:xfrm>
        </p:grpSpPr>
        <p:pic>
          <p:nvPicPr>
            <p:cNvPr id="5" name="Picture 5" descr="Diebetes_Tod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939" y="2155450"/>
              <a:ext cx="2192556" cy="418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19" y="1828800"/>
              <a:ext cx="4138092" cy="4593020"/>
            </a:xfrm>
            <a:prstGeom prst="rect">
              <a:avLst/>
            </a:prstGeom>
          </p:spPr>
        </p:pic>
      </p:grpSp>
    </p:spTree>
    <p:extLst>
      <p:ext uri="{BB962C8B-B14F-4D97-AF65-F5344CB8AC3E}">
        <p14:creationId xmlns:p14="http://schemas.microsoft.com/office/powerpoint/2010/main" val="71655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8"/>
          <p:cNvSpPr>
            <a:spLocks noGrp="1" noChangeArrowheads="1"/>
          </p:cNvSpPr>
          <p:nvPr>
            <p:ph type="title"/>
          </p:nvPr>
        </p:nvSpPr>
        <p:spPr>
          <a:noFill/>
          <a:ln/>
        </p:spPr>
        <p:txBody>
          <a:bodyPr>
            <a:normAutofit/>
          </a:bodyPr>
          <a:lstStyle/>
          <a:p>
            <a:r>
              <a:rPr lang="en-US" sz="3200" dirty="0">
                <a:solidFill>
                  <a:schemeClr val="bg1"/>
                </a:solidFill>
              </a:rPr>
              <a:t> </a:t>
            </a:r>
            <a:r>
              <a:rPr lang="en-US" sz="2800" b="1" dirty="0"/>
              <a:t>Aetna-Columbia Study Results:</a:t>
            </a:r>
            <a:br>
              <a:rPr lang="en-US" sz="2800" b="1" dirty="0"/>
            </a:br>
            <a:r>
              <a:rPr lang="en-US" sz="2800" b="1" dirty="0"/>
              <a:t> </a:t>
            </a:r>
            <a:r>
              <a:rPr lang="en-US" sz="2800" b="1" i="1" dirty="0"/>
              <a:t>Retrospective Claim Analysis, Chronic Conditions</a:t>
            </a:r>
          </a:p>
        </p:txBody>
      </p:sp>
      <p:graphicFrame>
        <p:nvGraphicFramePr>
          <p:cNvPr id="56329" name="Group 9"/>
          <p:cNvGraphicFramePr>
            <a:graphicFrameLocks noGrp="1"/>
          </p:cNvGraphicFramePr>
          <p:nvPr>
            <p:ph idx="1"/>
            <p:extLst/>
          </p:nvPr>
        </p:nvGraphicFramePr>
        <p:xfrm>
          <a:off x="2590800" y="2829758"/>
          <a:ext cx="7490012" cy="2199443"/>
        </p:xfrm>
        <a:graphic>
          <a:graphicData uri="http://schemas.openxmlformats.org/drawingml/2006/table">
            <a:tbl>
              <a:tblPr/>
              <a:tblGrid>
                <a:gridCol w="2943088">
                  <a:extLst>
                    <a:ext uri="{9D8B030D-6E8A-4147-A177-3AD203B41FA5}">
                      <a16:colId xmlns:a16="http://schemas.microsoft.com/office/drawing/2014/main" val="20000"/>
                    </a:ext>
                  </a:extLst>
                </a:gridCol>
                <a:gridCol w="1437246">
                  <a:extLst>
                    <a:ext uri="{9D8B030D-6E8A-4147-A177-3AD203B41FA5}">
                      <a16:colId xmlns:a16="http://schemas.microsoft.com/office/drawing/2014/main" val="20001"/>
                    </a:ext>
                  </a:extLst>
                </a:gridCol>
                <a:gridCol w="1646300">
                  <a:extLst>
                    <a:ext uri="{9D8B030D-6E8A-4147-A177-3AD203B41FA5}">
                      <a16:colId xmlns:a16="http://schemas.microsoft.com/office/drawing/2014/main" val="20002"/>
                    </a:ext>
                  </a:extLst>
                </a:gridCol>
                <a:gridCol w="1463378">
                  <a:extLst>
                    <a:ext uri="{9D8B030D-6E8A-4147-A177-3AD203B41FA5}">
                      <a16:colId xmlns:a16="http://schemas.microsoft.com/office/drawing/2014/main" val="20003"/>
                    </a:ext>
                  </a:extLst>
                </a:gridCol>
              </a:tblGrid>
              <a:tr h="69737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800" b="1" i="1" u="none" strike="noStrike" cap="none" normalizeH="0" baseline="0" dirty="0">
                          <a:ln>
                            <a:noFill/>
                          </a:ln>
                          <a:solidFill>
                            <a:schemeClr val="tx1"/>
                          </a:solidFill>
                          <a:effectLst/>
                          <a:latin typeface="Arial" pitchFamily="34" charset="0"/>
                        </a:rPr>
                        <a:t>ERG™</a:t>
                      </a:r>
                      <a:r>
                        <a:rPr kumimoji="0" lang="en-US" sz="1800" b="1" i="0" u="none" strike="noStrike" cap="none" normalizeH="0" baseline="0" dirty="0">
                          <a:ln>
                            <a:noFill/>
                          </a:ln>
                          <a:solidFill>
                            <a:schemeClr val="tx1"/>
                          </a:solidFill>
                          <a:effectLst/>
                          <a:latin typeface="Arial" pitchFamily="34" charset="0"/>
                        </a:rPr>
                        <a:t> Risk Scores</a:t>
                      </a:r>
                      <a:r>
                        <a:rPr kumimoji="0" lang="en-US" sz="1200" b="1" i="0" u="none" strike="noStrike" cap="none" normalizeH="0" baseline="0" dirty="0">
                          <a:ln>
                            <a:noFill/>
                          </a:ln>
                          <a:solidFill>
                            <a:schemeClr val="tx1"/>
                          </a:solidFill>
                          <a:effectLst/>
                          <a:latin typeface="Arial" pitchFamily="34" charset="0"/>
                        </a:rPr>
                        <a:t> </a:t>
                      </a:r>
                    </a:p>
                  </a:txBody>
                  <a:tcPr marL="105574" marR="1055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rPr>
                        <a:t>Periodontal </a:t>
                      </a:r>
                      <a:r>
                        <a:rPr kumimoji="0" lang="en-US" sz="1200" b="1" i="0" u="none" strike="noStrike" cap="none" normalizeH="0" baseline="0" dirty="0">
                          <a:ln>
                            <a:noFill/>
                          </a:ln>
                          <a:solidFill>
                            <a:srgbClr val="FF0000"/>
                          </a:solidFill>
                          <a:effectLst/>
                          <a:latin typeface="Arial" pitchFamily="34" charset="0"/>
                        </a:rPr>
                        <a:t>Services </a:t>
                      </a:r>
                    </a:p>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rPr>
                        <a:t> Risk Score</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200" b="1" i="0" u="none" strike="noStrike" cap="none" normalizeH="0" baseline="0">
                          <a:ln>
                            <a:noFill/>
                          </a:ln>
                          <a:solidFill>
                            <a:schemeClr val="tx1"/>
                          </a:solidFill>
                          <a:effectLst/>
                          <a:latin typeface="Arial" pitchFamily="34" charset="0"/>
                        </a:rPr>
                        <a:t>No Dental Services Risk Score</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200" b="1" i="0" u="none" strike="noStrike" cap="none" normalizeH="0" baseline="0">
                          <a:ln>
                            <a:noFill/>
                          </a:ln>
                          <a:solidFill>
                            <a:schemeClr val="tx1"/>
                          </a:solidFill>
                          <a:effectLst/>
                          <a:latin typeface="Arial" pitchFamily="34" charset="0"/>
                        </a:rPr>
                        <a:t>Reduction in Risk Score</a:t>
                      </a:r>
                    </a:p>
                  </a:txBody>
                  <a:tcPr marL="105574" marR="1055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7054">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Diabetes</a:t>
                      </a:r>
                    </a:p>
                  </a:txBody>
                  <a:tcPr marL="105574" marR="1055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3.39</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4.79</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        29.2%</a:t>
                      </a:r>
                    </a:p>
                  </a:txBody>
                  <a:tcPr marL="105574" marR="1055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1"/>
                  </a:ext>
                </a:extLst>
              </a:tr>
              <a:tr h="471619">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Coronary Artery Disease </a:t>
                      </a:r>
                      <a:r>
                        <a:rPr kumimoji="0" lang="en-US" sz="1200" b="1" i="0" u="none" strike="noStrike" cap="none" normalizeH="0" baseline="0" dirty="0">
                          <a:ln>
                            <a:noFill/>
                          </a:ln>
                          <a:solidFill>
                            <a:schemeClr val="tx1"/>
                          </a:solidFill>
                          <a:effectLst/>
                          <a:latin typeface="Arial" pitchFamily="34" charset="0"/>
                        </a:rPr>
                        <a:t>(CAD)</a:t>
                      </a:r>
                    </a:p>
                  </a:txBody>
                  <a:tcPr marL="105574" marR="1055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4.68</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6.49</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        27.9% </a:t>
                      </a:r>
                    </a:p>
                  </a:txBody>
                  <a:tcPr marL="105574" marR="1055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Cerebrovascular Disease </a:t>
                      </a:r>
                      <a:r>
                        <a:rPr kumimoji="0" lang="en-US" sz="1200" b="1" i="0" u="none" strike="noStrike" cap="none" normalizeH="0" baseline="0" dirty="0">
                          <a:ln>
                            <a:noFill/>
                          </a:ln>
                          <a:solidFill>
                            <a:schemeClr val="tx1"/>
                          </a:solidFill>
                          <a:effectLst/>
                          <a:latin typeface="Arial" pitchFamily="34" charset="0"/>
                        </a:rPr>
                        <a:t>(CVD)</a:t>
                      </a:r>
                    </a:p>
                  </a:txBody>
                  <a:tcPr marL="105574" marR="1055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6.23</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8.26</a:t>
                      </a:r>
                    </a:p>
                  </a:txBody>
                  <a:tcPr marL="105574" marR="1055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rPr>
                        <a:t>        24.6%</a:t>
                      </a:r>
                    </a:p>
                  </a:txBody>
                  <a:tcPr marL="105574" marR="1055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val="10003"/>
                  </a:ext>
                </a:extLst>
              </a:tr>
            </a:tbl>
          </a:graphicData>
        </a:graphic>
      </p:graphicFrame>
      <p:sp>
        <p:nvSpPr>
          <p:cNvPr id="56356" name="Rectangle 36"/>
          <p:cNvSpPr>
            <a:spLocks noChangeArrowheads="1"/>
          </p:cNvSpPr>
          <p:nvPr/>
        </p:nvSpPr>
        <p:spPr bwMode="auto">
          <a:xfrm>
            <a:off x="2708953" y="1746757"/>
            <a:ext cx="7356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lgn="ctr" fontAlgn="base">
              <a:spcBef>
                <a:spcPct val="0"/>
              </a:spcBef>
              <a:spcAft>
                <a:spcPct val="0"/>
              </a:spcAft>
              <a:buSzPct val="75000"/>
            </a:pPr>
            <a:r>
              <a:rPr lang="en-US" sz="1600" b="1" dirty="0">
                <a:solidFill>
                  <a:srgbClr val="000000"/>
                </a:solidFill>
                <a:latin typeface="Arial" charset="0"/>
              </a:rPr>
              <a:t>Episode Risk Group™ (ERG) scores for Diabetes, CAD &amp; CVD participants</a:t>
            </a:r>
            <a:endParaRPr lang="en-US" sz="1400" dirty="0">
              <a:solidFill>
                <a:srgbClr val="000000"/>
              </a:solidFill>
              <a:latin typeface="Arial" charset="0"/>
            </a:endParaRPr>
          </a:p>
        </p:txBody>
      </p:sp>
      <p:sp>
        <p:nvSpPr>
          <p:cNvPr id="56358" name="AutoShape 38"/>
          <p:cNvSpPr>
            <a:spLocks noChangeArrowheads="1"/>
          </p:cNvSpPr>
          <p:nvPr/>
        </p:nvSpPr>
        <p:spPr bwMode="auto">
          <a:xfrm>
            <a:off x="9662203" y="3588510"/>
            <a:ext cx="403225" cy="266700"/>
          </a:xfrm>
          <a:prstGeom prst="downArrow">
            <a:avLst>
              <a:gd name="adj1" fmla="val 50000"/>
              <a:gd name="adj2" fmla="val 25000"/>
            </a:avLst>
          </a:prstGeom>
          <a:solidFill>
            <a:srgbClr val="C00000"/>
          </a:solidFill>
          <a:ln w="9525">
            <a:solidFill>
              <a:schemeClr val="tx1"/>
            </a:solidFill>
            <a:miter lim="800000"/>
            <a:headEnd/>
            <a:tailEnd/>
          </a:ln>
          <a:effectLs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56359" name="Rectangle 39"/>
          <p:cNvSpPr>
            <a:spLocks noChangeArrowheads="1"/>
          </p:cNvSpPr>
          <p:nvPr/>
        </p:nvSpPr>
        <p:spPr bwMode="auto">
          <a:xfrm>
            <a:off x="1536086" y="2876904"/>
            <a:ext cx="10547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1200" b="1" i="1" dirty="0">
                <a:solidFill>
                  <a:prstClr val="black"/>
                </a:solidFill>
                <a:latin typeface="Calibri"/>
              </a:rPr>
              <a:t>ERG™ is a </a:t>
            </a:r>
          </a:p>
          <a:p>
            <a:pPr fontAlgn="base">
              <a:spcBef>
                <a:spcPct val="0"/>
              </a:spcBef>
              <a:spcAft>
                <a:spcPct val="0"/>
              </a:spcAft>
            </a:pPr>
            <a:r>
              <a:rPr lang="en-US" sz="1200" b="1" i="1" dirty="0">
                <a:solidFill>
                  <a:prstClr val="black"/>
                </a:solidFill>
                <a:latin typeface="Calibri"/>
              </a:rPr>
              <a:t>Modeling tool</a:t>
            </a:r>
          </a:p>
          <a:p>
            <a:pPr fontAlgn="base">
              <a:spcBef>
                <a:spcPct val="0"/>
              </a:spcBef>
              <a:spcAft>
                <a:spcPct val="0"/>
              </a:spcAft>
            </a:pPr>
            <a:r>
              <a:rPr lang="en-US" sz="1200" b="1" i="1" dirty="0">
                <a:solidFill>
                  <a:prstClr val="black"/>
                </a:solidFill>
                <a:latin typeface="Calibri"/>
              </a:rPr>
              <a:t>to predict </a:t>
            </a:r>
          </a:p>
          <a:p>
            <a:pPr fontAlgn="base">
              <a:spcBef>
                <a:spcPct val="0"/>
              </a:spcBef>
              <a:spcAft>
                <a:spcPct val="0"/>
              </a:spcAft>
            </a:pPr>
            <a:r>
              <a:rPr lang="en-US" sz="1200" b="1" i="1" dirty="0">
                <a:solidFill>
                  <a:prstClr val="black"/>
                </a:solidFill>
                <a:latin typeface="Calibri"/>
              </a:rPr>
              <a:t>current and </a:t>
            </a:r>
          </a:p>
          <a:p>
            <a:pPr fontAlgn="base">
              <a:spcBef>
                <a:spcPct val="0"/>
              </a:spcBef>
              <a:spcAft>
                <a:spcPct val="0"/>
              </a:spcAft>
            </a:pPr>
            <a:r>
              <a:rPr lang="en-US" sz="1200" b="1" i="1" dirty="0">
                <a:solidFill>
                  <a:prstClr val="black"/>
                </a:solidFill>
                <a:latin typeface="Calibri"/>
              </a:rPr>
              <a:t>future health care utilization </a:t>
            </a:r>
          </a:p>
        </p:txBody>
      </p:sp>
      <p:sp>
        <p:nvSpPr>
          <p:cNvPr id="56389" name="AutoShape 69"/>
          <p:cNvSpPr>
            <a:spLocks noChangeArrowheads="1"/>
          </p:cNvSpPr>
          <p:nvPr/>
        </p:nvSpPr>
        <p:spPr bwMode="auto">
          <a:xfrm>
            <a:off x="9662203" y="4096883"/>
            <a:ext cx="377825" cy="279400"/>
          </a:xfrm>
          <a:prstGeom prst="downArrow">
            <a:avLst>
              <a:gd name="adj1" fmla="val 50000"/>
              <a:gd name="adj2" fmla="val 25000"/>
            </a:avLst>
          </a:prstGeom>
          <a:solidFill>
            <a:srgbClr val="C00000"/>
          </a:solidFill>
          <a:ln w="9525">
            <a:solidFill>
              <a:schemeClr val="tx1"/>
            </a:solidFill>
            <a:miter lim="800000"/>
            <a:headEnd/>
            <a:tailEnd/>
          </a:ln>
          <a:effectLs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56390" name="AutoShape 70"/>
          <p:cNvSpPr>
            <a:spLocks noChangeArrowheads="1"/>
          </p:cNvSpPr>
          <p:nvPr/>
        </p:nvSpPr>
        <p:spPr bwMode="auto">
          <a:xfrm>
            <a:off x="9662203" y="4542069"/>
            <a:ext cx="403225" cy="266700"/>
          </a:xfrm>
          <a:prstGeom prst="downArrow">
            <a:avLst>
              <a:gd name="adj1" fmla="val 50000"/>
              <a:gd name="adj2" fmla="val 25000"/>
            </a:avLst>
          </a:prstGeom>
          <a:solidFill>
            <a:srgbClr val="C00000"/>
          </a:solidFill>
          <a:ln w="9525">
            <a:solidFill>
              <a:schemeClr val="tx1"/>
            </a:solidFill>
            <a:miter lim="800000"/>
            <a:headEnd/>
            <a:tailEnd/>
          </a:ln>
          <a:effectLst/>
          <a:extLst/>
        </p:spPr>
        <p:txBody>
          <a:bodyPr wrap="none" anchor="ctr"/>
          <a:lstStyle/>
          <a:p>
            <a:pPr fontAlgn="base">
              <a:spcBef>
                <a:spcPct val="0"/>
              </a:spcBef>
              <a:spcAft>
                <a:spcPct val="0"/>
              </a:spcAft>
            </a:pPr>
            <a:endParaRPr lang="en-US">
              <a:solidFill>
                <a:srgbClr val="000000"/>
              </a:solidFill>
              <a:latin typeface="Arial"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6352040"/>
            <a:ext cx="1421586" cy="365760"/>
          </a:xfrm>
          <a:prstGeom prst="rect">
            <a:avLst/>
          </a:prstGeom>
        </p:spPr>
      </p:pic>
      <p:sp>
        <p:nvSpPr>
          <p:cNvPr id="2" name="TextBox 1"/>
          <p:cNvSpPr txBox="1"/>
          <p:nvPr/>
        </p:nvSpPr>
        <p:spPr>
          <a:xfrm>
            <a:off x="1752600" y="5920100"/>
            <a:ext cx="6781800" cy="830997"/>
          </a:xfrm>
          <a:prstGeom prst="rect">
            <a:avLst/>
          </a:prstGeom>
          <a:noFill/>
        </p:spPr>
        <p:txBody>
          <a:bodyPr wrap="square" rtlCol="0">
            <a:spAutoFit/>
          </a:bodyPr>
          <a:lstStyle/>
          <a:p>
            <a:r>
              <a:rPr lang="en-US" sz="1200" b="1" dirty="0">
                <a:solidFill>
                  <a:prstClr val="black">
                    <a:lumMod val="50000"/>
                    <a:lumOff val="50000"/>
                  </a:prstClr>
                </a:solidFill>
                <a:latin typeface="Calibri"/>
              </a:rPr>
              <a:t>An examination of periodontal treatment and per member per month (PMPM) medical costs in an insured population </a:t>
            </a:r>
            <a:r>
              <a:rPr lang="en-US" sz="1200" dirty="0">
                <a:solidFill>
                  <a:prstClr val="black">
                    <a:lumMod val="50000"/>
                    <a:lumOff val="50000"/>
                  </a:prstClr>
                </a:solidFill>
                <a:latin typeface="Calibri"/>
              </a:rPr>
              <a:t>BMC Health Services Research, David Albert, Donald </a:t>
            </a:r>
            <a:r>
              <a:rPr lang="en-US" sz="1200" dirty="0" err="1">
                <a:solidFill>
                  <a:prstClr val="black">
                    <a:lumMod val="50000"/>
                    <a:lumOff val="50000"/>
                  </a:prstClr>
                </a:solidFill>
                <a:latin typeface="Calibri"/>
              </a:rPr>
              <a:t>Sadowsky</a:t>
            </a:r>
            <a:r>
              <a:rPr lang="en-US" sz="1200" dirty="0">
                <a:solidFill>
                  <a:prstClr val="black">
                    <a:lumMod val="50000"/>
                    <a:lumOff val="50000"/>
                  </a:prstClr>
                </a:solidFill>
                <a:latin typeface="Calibri"/>
              </a:rPr>
              <a:t>, </a:t>
            </a:r>
            <a:r>
              <a:rPr lang="en-US" sz="1200" dirty="0" err="1">
                <a:solidFill>
                  <a:prstClr val="black">
                    <a:lumMod val="50000"/>
                    <a:lumOff val="50000"/>
                  </a:prstClr>
                </a:solidFill>
                <a:latin typeface="Calibri"/>
              </a:rPr>
              <a:t>Panos</a:t>
            </a:r>
            <a:r>
              <a:rPr lang="en-US" sz="1200" dirty="0">
                <a:solidFill>
                  <a:prstClr val="black">
                    <a:lumMod val="50000"/>
                    <a:lumOff val="50000"/>
                  </a:prstClr>
                </a:solidFill>
                <a:latin typeface="Calibri"/>
              </a:rPr>
              <a:t> </a:t>
            </a:r>
            <a:r>
              <a:rPr lang="en-US" sz="1200" dirty="0" err="1">
                <a:solidFill>
                  <a:prstClr val="black">
                    <a:lumMod val="50000"/>
                    <a:lumOff val="50000"/>
                  </a:prstClr>
                </a:solidFill>
                <a:latin typeface="Calibri"/>
              </a:rPr>
              <a:t>Papapanou</a:t>
            </a:r>
            <a:r>
              <a:rPr lang="en-US" sz="1200" dirty="0">
                <a:solidFill>
                  <a:prstClr val="black">
                    <a:lumMod val="50000"/>
                    <a:lumOff val="50000"/>
                  </a:prstClr>
                </a:solidFill>
                <a:latin typeface="Calibri"/>
              </a:rPr>
              <a:t> Mary Conicella, Angela Ward BMC Health Services Research 2006 DOI: 10.1186/1472-6963-6-103</a:t>
            </a:r>
          </a:p>
          <a:p>
            <a:endParaRPr lang="en-US" sz="1200" dirty="0">
              <a:solidFill>
                <a:prstClr val="black">
                  <a:lumMod val="50000"/>
                  <a:lumOff val="50000"/>
                </a:prstClr>
              </a:solidFill>
              <a:latin typeface="Calibri"/>
            </a:endParaRPr>
          </a:p>
        </p:txBody>
      </p:sp>
    </p:spTree>
    <p:extLst>
      <p:ext uri="{BB962C8B-B14F-4D97-AF65-F5344CB8AC3E}">
        <p14:creationId xmlns:p14="http://schemas.microsoft.com/office/powerpoint/2010/main" val="5128781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a:t>Aetna-Columbia Study Results:</a:t>
            </a:r>
            <a:br>
              <a:rPr lang="en-US" sz="2800" b="1" dirty="0"/>
            </a:br>
            <a:r>
              <a:rPr lang="en-US" sz="2800" b="1" i="1" dirty="0"/>
              <a:t>Retrospective Claim Analysis, Pregnancy</a:t>
            </a:r>
            <a:endParaRPr lang="en-US" sz="2800" b="1" dirty="0"/>
          </a:p>
        </p:txBody>
      </p:sp>
      <p:pic>
        <p:nvPicPr>
          <p:cNvPr id="2050"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aturation sat="90000"/>
                    </a14:imgEffect>
                  </a14:imgLayer>
                </a14:imgProps>
              </a:ext>
              <a:ext uri="{28A0092B-C50C-407E-A947-70E740481C1C}">
                <a14:useLocalDpi xmlns:a14="http://schemas.microsoft.com/office/drawing/2010/main" val="0"/>
              </a:ext>
            </a:extLst>
          </a:blip>
          <a:stretch>
            <a:fillRect/>
          </a:stretch>
        </p:blipFill>
        <p:spPr bwMode="auto">
          <a:xfrm>
            <a:off x="2338647" y="1489585"/>
            <a:ext cx="75395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24001" y="5888589"/>
            <a:ext cx="742511" cy="253916"/>
          </a:xfrm>
          <a:prstGeom prst="rect">
            <a:avLst/>
          </a:prstGeom>
        </p:spPr>
        <p:txBody>
          <a:bodyPr wrap="none">
            <a:spAutoFit/>
          </a:bodyPr>
          <a:lstStyle/>
          <a:p>
            <a:pPr fontAlgn="base">
              <a:spcBef>
                <a:spcPct val="0"/>
              </a:spcBef>
              <a:spcAft>
                <a:spcPct val="0"/>
              </a:spcAft>
            </a:pPr>
            <a:r>
              <a:rPr lang="en-US" sz="1050" dirty="0">
                <a:solidFill>
                  <a:srgbClr val="000000"/>
                </a:solidFill>
                <a:latin typeface="Arial" charset="0"/>
              </a:rPr>
              <a:t>*P &lt; .001</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400" y="6352040"/>
            <a:ext cx="1421586" cy="365760"/>
          </a:xfrm>
          <a:prstGeom prst="rect">
            <a:avLst/>
          </a:prstGeom>
        </p:spPr>
      </p:pic>
      <p:sp>
        <p:nvSpPr>
          <p:cNvPr id="6" name="TextBox 5"/>
          <p:cNvSpPr txBox="1"/>
          <p:nvPr/>
        </p:nvSpPr>
        <p:spPr>
          <a:xfrm>
            <a:off x="1554707" y="6195750"/>
            <a:ext cx="7193666" cy="646331"/>
          </a:xfrm>
          <a:prstGeom prst="rect">
            <a:avLst/>
          </a:prstGeom>
          <a:noFill/>
        </p:spPr>
        <p:txBody>
          <a:bodyPr wrap="square" rtlCol="0">
            <a:spAutoFit/>
          </a:bodyPr>
          <a:lstStyle/>
          <a:p>
            <a:r>
              <a:rPr lang="en-US" sz="1200" b="1" dirty="0">
                <a:solidFill>
                  <a:prstClr val="black">
                    <a:lumMod val="50000"/>
                    <a:lumOff val="50000"/>
                  </a:prstClr>
                </a:solidFill>
                <a:latin typeface="Calibri"/>
              </a:rPr>
              <a:t>Examination of Periodontal Treatment, Dental Care, and Pregnancy Outcomes in an Insured Population in the United States</a:t>
            </a:r>
            <a:r>
              <a:rPr lang="en-US" sz="1200" dirty="0">
                <a:solidFill>
                  <a:prstClr val="black">
                    <a:lumMod val="50000"/>
                    <a:lumOff val="50000"/>
                  </a:prstClr>
                </a:solidFill>
                <a:latin typeface="Calibri"/>
              </a:rPr>
              <a:t>. Albert, D. A., </a:t>
            </a:r>
            <a:r>
              <a:rPr lang="en-US" sz="1200" dirty="0" err="1">
                <a:solidFill>
                  <a:prstClr val="black">
                    <a:lumMod val="50000"/>
                    <a:lumOff val="50000"/>
                  </a:prstClr>
                </a:solidFill>
                <a:latin typeface="Calibri"/>
              </a:rPr>
              <a:t>Begg</a:t>
            </a:r>
            <a:r>
              <a:rPr lang="en-US" sz="1200" dirty="0">
                <a:solidFill>
                  <a:prstClr val="black">
                    <a:lumMod val="50000"/>
                    <a:lumOff val="50000"/>
                  </a:prstClr>
                </a:solidFill>
                <a:latin typeface="Calibri"/>
              </a:rPr>
              <a:t>, M. D., Andrews, H. F., Williams, S. Z., Ward, A., Conicella, M., … </a:t>
            </a:r>
            <a:r>
              <a:rPr lang="en-US" sz="1200" dirty="0" err="1">
                <a:solidFill>
                  <a:prstClr val="black">
                    <a:lumMod val="50000"/>
                    <a:lumOff val="50000"/>
                  </a:prstClr>
                </a:solidFill>
                <a:latin typeface="Calibri"/>
              </a:rPr>
              <a:t>Papapanou</a:t>
            </a:r>
            <a:r>
              <a:rPr lang="en-US" sz="1200" dirty="0">
                <a:solidFill>
                  <a:prstClr val="black">
                    <a:lumMod val="50000"/>
                    <a:lumOff val="50000"/>
                  </a:prstClr>
                </a:solidFill>
                <a:latin typeface="Calibri"/>
              </a:rPr>
              <a:t>, P.  (2011). An American Journal of Public Health, 101(1), 151–156. http://doi.org/10.2105/</a:t>
            </a:r>
          </a:p>
        </p:txBody>
      </p:sp>
    </p:spTree>
    <p:extLst>
      <p:ext uri="{BB962C8B-B14F-4D97-AF65-F5344CB8AC3E}">
        <p14:creationId xmlns:p14="http://schemas.microsoft.com/office/powerpoint/2010/main" val="21249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934" y="228600"/>
            <a:ext cx="8229600" cy="1143000"/>
          </a:xfrm>
        </p:spPr>
        <p:txBody>
          <a:bodyPr>
            <a:normAutofit/>
          </a:bodyPr>
          <a:lstStyle/>
          <a:p>
            <a:r>
              <a:rPr lang="en-US" sz="2800" b="1" dirty="0"/>
              <a:t>Aetna 2017 Study Results</a:t>
            </a:r>
            <a:br>
              <a:rPr lang="en-US" sz="2800" b="1" dirty="0"/>
            </a:br>
            <a:r>
              <a:rPr lang="en-US" sz="2800" b="1" dirty="0"/>
              <a:t>Heart Disease/Hypertension &amp; Diabetes</a:t>
            </a:r>
            <a:endParaRPr lang="en-US" sz="2800" dirty="0"/>
          </a:p>
        </p:txBody>
      </p:sp>
      <p:sp>
        <p:nvSpPr>
          <p:cNvPr id="4" name="TextBox 3"/>
          <p:cNvSpPr txBox="1"/>
          <p:nvPr/>
        </p:nvSpPr>
        <p:spPr>
          <a:xfrm>
            <a:off x="1801868" y="5965449"/>
            <a:ext cx="8713732" cy="430887"/>
          </a:xfrm>
          <a:prstGeom prst="rect">
            <a:avLst/>
          </a:prstGeom>
          <a:noFill/>
        </p:spPr>
        <p:txBody>
          <a:bodyPr wrap="square" rtlCol="0">
            <a:spAutoFit/>
          </a:bodyPr>
          <a:lstStyle/>
          <a:p>
            <a:r>
              <a:rPr lang="en-US" sz="1100" baseline="50000" dirty="0">
                <a:solidFill>
                  <a:prstClr val="black">
                    <a:lumMod val="50000"/>
                    <a:lumOff val="50000"/>
                  </a:prstClr>
                </a:solidFill>
                <a:latin typeface="Calibri"/>
              </a:rPr>
              <a:t>2 </a:t>
            </a:r>
            <a:r>
              <a:rPr lang="en-US" sz="1100" dirty="0">
                <a:solidFill>
                  <a:prstClr val="black">
                    <a:lumMod val="50000"/>
                    <a:lumOff val="50000"/>
                  </a:prstClr>
                </a:solidFill>
                <a:latin typeface="Calibri"/>
              </a:rPr>
              <a:t>2017 Statistically valid study of Aetna clients with continuous dental coverage from 2013 through 2015 with and without Dental Care. Client demographics in age, gender, geography, risk score, dental  &amp; medical plan design and comorbidities were nearly identical.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6352040"/>
            <a:ext cx="1421586" cy="365760"/>
          </a:xfrm>
          <a:prstGeom prst="rect">
            <a:avLst/>
          </a:prstGeom>
        </p:spPr>
      </p:pic>
      <p:sp>
        <p:nvSpPr>
          <p:cNvPr id="9" name="Isosceles Triangle 8"/>
          <p:cNvSpPr/>
          <p:nvPr/>
        </p:nvSpPr>
        <p:spPr>
          <a:xfrm>
            <a:off x="3714368" y="1447800"/>
            <a:ext cx="4064000" cy="4064000"/>
          </a:xfrm>
          <a:prstGeom prst="triangle">
            <a:avLst/>
          </a:prstGeom>
          <a:solidFill>
            <a:srgbClr val="00B0F0">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wrap="none" lIns="0" rIns="1188720" bIns="0" anchor="b" anchorCtr="1"/>
          <a:lstStyle/>
          <a:p>
            <a:endParaRPr lang="en-US" dirty="0">
              <a:solidFill>
                <a:prstClr val="white"/>
              </a:solidFill>
              <a:latin typeface="Calibri"/>
            </a:endParaRPr>
          </a:p>
          <a:p>
            <a:endParaRPr lang="en-US" dirty="0">
              <a:solidFill>
                <a:prstClr val="white"/>
              </a:solidFill>
              <a:latin typeface="Calibri"/>
            </a:endParaRPr>
          </a:p>
          <a:p>
            <a:endParaRPr lang="en-US" dirty="0">
              <a:solidFill>
                <a:prstClr val="white"/>
              </a:solidFill>
              <a:latin typeface="Calibri"/>
            </a:endParaRPr>
          </a:p>
          <a:p>
            <a:r>
              <a:rPr lang="en-US" sz="1600" dirty="0">
                <a:solidFill>
                  <a:prstClr val="black"/>
                </a:solidFill>
                <a:latin typeface="Calibri"/>
              </a:rPr>
              <a:t>        Members with dental care have…</a:t>
            </a:r>
          </a:p>
          <a:p>
            <a:endParaRPr lang="en-US" dirty="0">
              <a:solidFill>
                <a:prstClr val="white"/>
              </a:solidFill>
              <a:latin typeface="Calibri"/>
            </a:endParaRPr>
          </a:p>
        </p:txBody>
      </p:sp>
      <p:sp>
        <p:nvSpPr>
          <p:cNvPr id="10" name="Freeform 9"/>
          <p:cNvSpPr/>
          <p:nvPr/>
        </p:nvSpPr>
        <p:spPr>
          <a:xfrm>
            <a:off x="5531237" y="1856383"/>
            <a:ext cx="3071863" cy="962025"/>
          </a:xfrm>
          <a:custGeom>
            <a:avLst/>
            <a:gdLst>
              <a:gd name="connsiteX0" fmla="*/ 0 w 3071863"/>
              <a:gd name="connsiteY0" fmla="*/ 160341 h 962025"/>
              <a:gd name="connsiteX1" fmla="*/ 160341 w 3071863"/>
              <a:gd name="connsiteY1" fmla="*/ 0 h 962025"/>
              <a:gd name="connsiteX2" fmla="*/ 2911522 w 3071863"/>
              <a:gd name="connsiteY2" fmla="*/ 0 h 962025"/>
              <a:gd name="connsiteX3" fmla="*/ 3071863 w 3071863"/>
              <a:gd name="connsiteY3" fmla="*/ 160341 h 962025"/>
              <a:gd name="connsiteX4" fmla="*/ 3071863 w 3071863"/>
              <a:gd name="connsiteY4" fmla="*/ 801684 h 962025"/>
              <a:gd name="connsiteX5" fmla="*/ 2911522 w 3071863"/>
              <a:gd name="connsiteY5" fmla="*/ 962025 h 962025"/>
              <a:gd name="connsiteX6" fmla="*/ 160341 w 3071863"/>
              <a:gd name="connsiteY6" fmla="*/ 962025 h 962025"/>
              <a:gd name="connsiteX7" fmla="*/ 0 w 3071863"/>
              <a:gd name="connsiteY7" fmla="*/ 801684 h 962025"/>
              <a:gd name="connsiteX8" fmla="*/ 0 w 3071863"/>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1863" h="962025">
                <a:moveTo>
                  <a:pt x="0" y="160341"/>
                </a:moveTo>
                <a:cubicBezTo>
                  <a:pt x="0" y="71787"/>
                  <a:pt x="71787" y="0"/>
                  <a:pt x="160341" y="0"/>
                </a:cubicBezTo>
                <a:lnTo>
                  <a:pt x="2911522" y="0"/>
                </a:lnTo>
                <a:cubicBezTo>
                  <a:pt x="3000076" y="0"/>
                  <a:pt x="3071863" y="71787"/>
                  <a:pt x="3071863" y="160341"/>
                </a:cubicBezTo>
                <a:lnTo>
                  <a:pt x="3071863" y="801684"/>
                </a:lnTo>
                <a:cubicBezTo>
                  <a:pt x="3071863" y="890238"/>
                  <a:pt x="3000076" y="962025"/>
                  <a:pt x="2911522" y="962025"/>
                </a:cubicBezTo>
                <a:lnTo>
                  <a:pt x="160341" y="962025"/>
                </a:lnTo>
                <a:cubicBezTo>
                  <a:pt x="71787" y="962025"/>
                  <a:pt x="0" y="890238"/>
                  <a:pt x="0" y="801684"/>
                </a:cubicBezTo>
                <a:lnTo>
                  <a:pt x="0" y="1603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62" tIns="123162" rIns="123162" bIns="123162" numCol="1" spcCol="1270" anchor="ctr" anchorCtr="0">
            <a:noAutofit/>
          </a:bodyPr>
          <a:lstStyle/>
          <a:p>
            <a:pPr algn="ctr" defTabSz="889000">
              <a:lnSpc>
                <a:spcPct val="90000"/>
              </a:lnSpc>
              <a:spcBef>
                <a:spcPct val="0"/>
              </a:spcBef>
              <a:spcAft>
                <a:spcPct val="35000"/>
              </a:spcAft>
            </a:pPr>
            <a:r>
              <a:rPr lang="en-US" sz="2000" b="1" dirty="0">
                <a:solidFill>
                  <a:prstClr val="black">
                    <a:hueOff val="0"/>
                    <a:satOff val="0"/>
                    <a:lumOff val="0"/>
                    <a:alphaOff val="0"/>
                  </a:prstClr>
                </a:solidFill>
                <a:latin typeface="Calibri"/>
              </a:rPr>
              <a:t>5% lower medical claim costs</a:t>
            </a:r>
          </a:p>
        </p:txBody>
      </p:sp>
      <p:sp>
        <p:nvSpPr>
          <p:cNvPr id="11" name="Freeform 10"/>
          <p:cNvSpPr/>
          <p:nvPr/>
        </p:nvSpPr>
        <p:spPr>
          <a:xfrm>
            <a:off x="5562606" y="2938661"/>
            <a:ext cx="3009125" cy="962025"/>
          </a:xfrm>
          <a:custGeom>
            <a:avLst/>
            <a:gdLst>
              <a:gd name="connsiteX0" fmla="*/ 0 w 3009125"/>
              <a:gd name="connsiteY0" fmla="*/ 160341 h 962025"/>
              <a:gd name="connsiteX1" fmla="*/ 160341 w 3009125"/>
              <a:gd name="connsiteY1" fmla="*/ 0 h 962025"/>
              <a:gd name="connsiteX2" fmla="*/ 2848784 w 3009125"/>
              <a:gd name="connsiteY2" fmla="*/ 0 h 962025"/>
              <a:gd name="connsiteX3" fmla="*/ 3009125 w 3009125"/>
              <a:gd name="connsiteY3" fmla="*/ 160341 h 962025"/>
              <a:gd name="connsiteX4" fmla="*/ 3009125 w 3009125"/>
              <a:gd name="connsiteY4" fmla="*/ 801684 h 962025"/>
              <a:gd name="connsiteX5" fmla="*/ 2848784 w 3009125"/>
              <a:gd name="connsiteY5" fmla="*/ 962025 h 962025"/>
              <a:gd name="connsiteX6" fmla="*/ 160341 w 3009125"/>
              <a:gd name="connsiteY6" fmla="*/ 962025 h 962025"/>
              <a:gd name="connsiteX7" fmla="*/ 0 w 3009125"/>
              <a:gd name="connsiteY7" fmla="*/ 801684 h 962025"/>
              <a:gd name="connsiteX8" fmla="*/ 0 w 3009125"/>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125" h="962025">
                <a:moveTo>
                  <a:pt x="0" y="160341"/>
                </a:moveTo>
                <a:cubicBezTo>
                  <a:pt x="0" y="71787"/>
                  <a:pt x="71787" y="0"/>
                  <a:pt x="160341" y="0"/>
                </a:cubicBezTo>
                <a:lnTo>
                  <a:pt x="2848784" y="0"/>
                </a:lnTo>
                <a:cubicBezTo>
                  <a:pt x="2937338" y="0"/>
                  <a:pt x="3009125" y="71787"/>
                  <a:pt x="3009125" y="160341"/>
                </a:cubicBezTo>
                <a:lnTo>
                  <a:pt x="3009125" y="801684"/>
                </a:lnTo>
                <a:cubicBezTo>
                  <a:pt x="3009125" y="890238"/>
                  <a:pt x="2937338" y="962025"/>
                  <a:pt x="2848784" y="962025"/>
                </a:cubicBezTo>
                <a:lnTo>
                  <a:pt x="160341" y="962025"/>
                </a:lnTo>
                <a:cubicBezTo>
                  <a:pt x="71787" y="962025"/>
                  <a:pt x="0" y="890238"/>
                  <a:pt x="0" y="801684"/>
                </a:cubicBezTo>
                <a:lnTo>
                  <a:pt x="0" y="1603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62" tIns="123162" rIns="123162" bIns="123162" numCol="1" spcCol="1270" anchor="ctr" anchorCtr="0">
            <a:noAutofit/>
          </a:bodyPr>
          <a:lstStyle/>
          <a:p>
            <a:pPr algn="ctr" defTabSz="889000">
              <a:lnSpc>
                <a:spcPct val="90000"/>
              </a:lnSpc>
              <a:spcBef>
                <a:spcPct val="0"/>
              </a:spcBef>
              <a:spcAft>
                <a:spcPct val="35000"/>
              </a:spcAft>
            </a:pPr>
            <a:r>
              <a:rPr lang="en-US" sz="2000" b="1" dirty="0">
                <a:solidFill>
                  <a:prstClr val="black">
                    <a:hueOff val="0"/>
                    <a:satOff val="0"/>
                    <a:lumOff val="0"/>
                    <a:alphaOff val="0"/>
                  </a:prstClr>
                </a:solidFill>
                <a:latin typeface="Calibri"/>
              </a:rPr>
              <a:t>20% fewer inpatient admissions</a:t>
            </a:r>
          </a:p>
        </p:txBody>
      </p:sp>
      <p:sp>
        <p:nvSpPr>
          <p:cNvPr id="12" name="Freeform 11"/>
          <p:cNvSpPr/>
          <p:nvPr/>
        </p:nvSpPr>
        <p:spPr>
          <a:xfrm>
            <a:off x="5562606" y="4020940"/>
            <a:ext cx="3009125" cy="962025"/>
          </a:xfrm>
          <a:custGeom>
            <a:avLst/>
            <a:gdLst>
              <a:gd name="connsiteX0" fmla="*/ 0 w 3009125"/>
              <a:gd name="connsiteY0" fmla="*/ 160341 h 962025"/>
              <a:gd name="connsiteX1" fmla="*/ 160341 w 3009125"/>
              <a:gd name="connsiteY1" fmla="*/ 0 h 962025"/>
              <a:gd name="connsiteX2" fmla="*/ 2848784 w 3009125"/>
              <a:gd name="connsiteY2" fmla="*/ 0 h 962025"/>
              <a:gd name="connsiteX3" fmla="*/ 3009125 w 3009125"/>
              <a:gd name="connsiteY3" fmla="*/ 160341 h 962025"/>
              <a:gd name="connsiteX4" fmla="*/ 3009125 w 3009125"/>
              <a:gd name="connsiteY4" fmla="*/ 801684 h 962025"/>
              <a:gd name="connsiteX5" fmla="*/ 2848784 w 3009125"/>
              <a:gd name="connsiteY5" fmla="*/ 962025 h 962025"/>
              <a:gd name="connsiteX6" fmla="*/ 160341 w 3009125"/>
              <a:gd name="connsiteY6" fmla="*/ 962025 h 962025"/>
              <a:gd name="connsiteX7" fmla="*/ 0 w 3009125"/>
              <a:gd name="connsiteY7" fmla="*/ 801684 h 962025"/>
              <a:gd name="connsiteX8" fmla="*/ 0 w 3009125"/>
              <a:gd name="connsiteY8" fmla="*/ 160341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125" h="962025">
                <a:moveTo>
                  <a:pt x="0" y="160341"/>
                </a:moveTo>
                <a:cubicBezTo>
                  <a:pt x="0" y="71787"/>
                  <a:pt x="71787" y="0"/>
                  <a:pt x="160341" y="0"/>
                </a:cubicBezTo>
                <a:lnTo>
                  <a:pt x="2848784" y="0"/>
                </a:lnTo>
                <a:cubicBezTo>
                  <a:pt x="2937338" y="0"/>
                  <a:pt x="3009125" y="71787"/>
                  <a:pt x="3009125" y="160341"/>
                </a:cubicBezTo>
                <a:lnTo>
                  <a:pt x="3009125" y="801684"/>
                </a:lnTo>
                <a:cubicBezTo>
                  <a:pt x="3009125" y="890238"/>
                  <a:pt x="2937338" y="962025"/>
                  <a:pt x="2848784" y="962025"/>
                </a:cubicBezTo>
                <a:lnTo>
                  <a:pt x="160341" y="962025"/>
                </a:lnTo>
                <a:cubicBezTo>
                  <a:pt x="71787" y="962025"/>
                  <a:pt x="0" y="890238"/>
                  <a:pt x="0" y="801684"/>
                </a:cubicBezTo>
                <a:lnTo>
                  <a:pt x="0" y="1603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162" tIns="123162" rIns="123162" bIns="123162" numCol="1" spcCol="1270" anchor="ctr" anchorCtr="0">
            <a:noAutofit/>
          </a:bodyPr>
          <a:lstStyle/>
          <a:p>
            <a:pPr algn="ctr" defTabSz="889000">
              <a:lnSpc>
                <a:spcPct val="90000"/>
              </a:lnSpc>
              <a:spcBef>
                <a:spcPct val="0"/>
              </a:spcBef>
              <a:spcAft>
                <a:spcPct val="35000"/>
              </a:spcAft>
            </a:pPr>
            <a:r>
              <a:rPr lang="en-US" sz="2000" b="1" dirty="0">
                <a:solidFill>
                  <a:prstClr val="black">
                    <a:hueOff val="0"/>
                    <a:satOff val="0"/>
                    <a:lumOff val="0"/>
                    <a:alphaOff val="0"/>
                  </a:prstClr>
                </a:solidFill>
                <a:latin typeface="Calibri"/>
              </a:rPr>
              <a:t>Better HbA1c, Cholesterol and Triglyceride results </a:t>
            </a:r>
          </a:p>
        </p:txBody>
      </p:sp>
    </p:spTree>
    <p:extLst>
      <p:ext uri="{BB962C8B-B14F-4D97-AF65-F5344CB8AC3E}">
        <p14:creationId xmlns:p14="http://schemas.microsoft.com/office/powerpoint/2010/main" val="33623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771896" y="963168"/>
            <a:ext cx="6172200" cy="10287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342900"/>
            <a:r>
              <a:rPr lang="en-US" sz="2400" dirty="0">
                <a:solidFill>
                  <a:srgbClr val="3DB5E6"/>
                </a:solidFill>
                <a:latin typeface="Arial" charset="0"/>
                <a:ea typeface="Arial" charset="0"/>
                <a:cs typeface="Arial" charset="0"/>
              </a:rPr>
              <a:t>Kaiser Permanente </a:t>
            </a:r>
            <a:r>
              <a:rPr lang="en-US" sz="2400" b="1" dirty="0">
                <a:solidFill>
                  <a:srgbClr val="002F6D"/>
                </a:solidFill>
                <a:latin typeface="Arial" charset="0"/>
                <a:ea typeface="Arial" charset="0"/>
                <a:cs typeface="Arial" charset="0"/>
              </a:rPr>
              <a:t>Research: Description  </a:t>
            </a:r>
            <a:endParaRPr lang="en-US" sz="2100" dirty="0">
              <a:solidFill>
                <a:srgbClr val="005867"/>
              </a:solidFill>
              <a:latin typeface="Calibri Light" panose="020F0302020204030204"/>
            </a:endParaRPr>
          </a:p>
        </p:txBody>
      </p:sp>
      <p:sp>
        <p:nvSpPr>
          <p:cNvPr id="9" name="TextBox 8"/>
          <p:cNvSpPr txBox="1"/>
          <p:nvPr/>
        </p:nvSpPr>
        <p:spPr>
          <a:xfrm>
            <a:off x="3436789" y="1818745"/>
            <a:ext cx="3557611" cy="646331"/>
          </a:xfrm>
          <a:prstGeom prst="rect">
            <a:avLst/>
          </a:prstGeom>
          <a:noFill/>
        </p:spPr>
        <p:txBody>
          <a:bodyPr wrap="square" rtlCol="0">
            <a:spAutoFit/>
          </a:bodyPr>
          <a:lstStyle/>
          <a:p>
            <a:pPr defTabSz="342900"/>
            <a:r>
              <a:rPr lang="en-US" b="1" dirty="0">
                <a:solidFill>
                  <a:prstClr val="white"/>
                </a:solidFill>
                <a:latin typeface="Calibri" panose="020F0502020204030204"/>
                <a:cs typeface="Arial"/>
              </a:rPr>
              <a:t>Disease Management/Care Delivery</a:t>
            </a:r>
          </a:p>
        </p:txBody>
      </p:sp>
      <p:sp>
        <p:nvSpPr>
          <p:cNvPr id="10" name="TextBox 9"/>
          <p:cNvSpPr txBox="1"/>
          <p:nvPr/>
        </p:nvSpPr>
        <p:spPr>
          <a:xfrm>
            <a:off x="5867401" y="4270957"/>
            <a:ext cx="3189562" cy="369332"/>
          </a:xfrm>
          <a:prstGeom prst="rect">
            <a:avLst/>
          </a:prstGeom>
          <a:noFill/>
        </p:spPr>
        <p:txBody>
          <a:bodyPr wrap="square" rtlCol="0">
            <a:spAutoFit/>
          </a:bodyPr>
          <a:lstStyle/>
          <a:p>
            <a:pPr defTabSz="342900"/>
            <a:r>
              <a:rPr lang="en-US" b="1" dirty="0">
                <a:solidFill>
                  <a:prstClr val="white"/>
                </a:solidFill>
                <a:latin typeface="Calibri" panose="020F0502020204030204"/>
                <a:cs typeface="Arial"/>
              </a:rPr>
              <a:t>Health/Wellness Prevention</a:t>
            </a:r>
          </a:p>
        </p:txBody>
      </p:sp>
      <p:sp>
        <p:nvSpPr>
          <p:cNvPr id="8" name="Content Placeholder 7"/>
          <p:cNvSpPr>
            <a:spLocks noGrp="1"/>
          </p:cNvSpPr>
          <p:nvPr>
            <p:ph sz="half" idx="1"/>
          </p:nvPr>
        </p:nvSpPr>
        <p:spPr>
          <a:xfrm>
            <a:off x="1901578" y="1818745"/>
            <a:ext cx="4137273" cy="3435485"/>
          </a:xfrm>
          <a:ln w="19050">
            <a:solidFill>
              <a:schemeClr val="tx1"/>
            </a:solidFill>
          </a:ln>
        </p:spPr>
        <p:txBody>
          <a:bodyPr>
            <a:normAutofit/>
          </a:bodyPr>
          <a:lstStyle/>
          <a:p>
            <a:pPr marL="0" indent="0">
              <a:buNone/>
            </a:pPr>
            <a:r>
              <a:rPr lang="en-US" b="1" dirty="0">
                <a:solidFill>
                  <a:srgbClr val="002F6D"/>
                </a:solidFill>
              </a:rPr>
              <a:t>Results</a:t>
            </a:r>
            <a:r>
              <a:rPr lang="en-US" dirty="0"/>
              <a:t>:</a:t>
            </a:r>
          </a:p>
          <a:p>
            <a:pPr marL="0" indent="0">
              <a:buNone/>
            </a:pPr>
            <a:r>
              <a:rPr lang="en-US" dirty="0"/>
              <a:t>Compared to those who did not receive regular dental care, those who did, were statistically significantly more likely to have:</a:t>
            </a:r>
          </a:p>
          <a:p>
            <a:r>
              <a:rPr lang="en-US" dirty="0"/>
              <a:t>Good control of HbA1C levels</a:t>
            </a:r>
          </a:p>
          <a:p>
            <a:r>
              <a:rPr lang="en-US" dirty="0"/>
              <a:t>Lower diabetes-specific ED utilization </a:t>
            </a:r>
          </a:p>
          <a:p>
            <a:r>
              <a:rPr lang="en-US" dirty="0"/>
              <a:t>Lower diabetes-specific hospital admissions</a:t>
            </a:r>
          </a:p>
        </p:txBody>
      </p:sp>
      <p:sp>
        <p:nvSpPr>
          <p:cNvPr id="11" name="Content Placeholder 10"/>
          <p:cNvSpPr>
            <a:spLocks noGrp="1"/>
          </p:cNvSpPr>
          <p:nvPr>
            <p:ph sz="half" idx="2"/>
          </p:nvPr>
        </p:nvSpPr>
        <p:spPr>
          <a:xfrm>
            <a:off x="6168531" y="1818745"/>
            <a:ext cx="4006346" cy="3435485"/>
          </a:xfrm>
          <a:ln w="19050">
            <a:solidFill>
              <a:schemeClr val="tx1"/>
            </a:solidFill>
          </a:ln>
        </p:spPr>
        <p:txBody>
          <a:bodyPr>
            <a:normAutofit/>
          </a:bodyPr>
          <a:lstStyle/>
          <a:p>
            <a:pPr marL="0" indent="0">
              <a:buNone/>
            </a:pPr>
            <a:r>
              <a:rPr lang="en-US" b="1" dirty="0">
                <a:solidFill>
                  <a:srgbClr val="002F6D"/>
                </a:solidFill>
              </a:rPr>
              <a:t>Population Characteristics:</a:t>
            </a:r>
            <a:endParaRPr lang="en-US" dirty="0"/>
          </a:p>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821" y="5683202"/>
            <a:ext cx="1736765" cy="194596"/>
          </a:xfrm>
          <a:prstGeom prst="rect">
            <a:avLst/>
          </a:prstGeom>
        </p:spPr>
      </p:pic>
      <p:sp>
        <p:nvSpPr>
          <p:cNvPr id="13" name="Rectangle 12"/>
          <p:cNvSpPr/>
          <p:nvPr/>
        </p:nvSpPr>
        <p:spPr>
          <a:xfrm>
            <a:off x="1901579" y="5618918"/>
            <a:ext cx="2257745" cy="323165"/>
          </a:xfrm>
          <a:prstGeom prst="rect">
            <a:avLst/>
          </a:prstGeom>
        </p:spPr>
        <p:txBody>
          <a:bodyPr wrap="square" anchor="ctr">
            <a:spAutoFit/>
          </a:bodyPr>
          <a:lstStyle/>
          <a:p>
            <a:pPr defTabSz="342900"/>
            <a:r>
              <a:rPr lang="en-US" sz="750" b="1" dirty="0">
                <a:solidFill>
                  <a:srgbClr val="005867"/>
                </a:solidFill>
                <a:latin typeface="Calibri" panose="020F0502020204030204"/>
              </a:rPr>
              <a:t>Medical </a:t>
            </a:r>
            <a:r>
              <a:rPr lang="en-US" sz="750" b="1" dirty="0">
                <a:solidFill>
                  <a:srgbClr val="00B0F0"/>
                </a:solidFill>
                <a:latin typeface="Calibri" panose="020F0502020204030204"/>
              </a:rPr>
              <a:t>+ </a:t>
            </a:r>
            <a:r>
              <a:rPr lang="en-US" sz="750" b="1" dirty="0">
                <a:solidFill>
                  <a:srgbClr val="005867"/>
                </a:solidFill>
                <a:latin typeface="Calibri" panose="020F0502020204030204"/>
              </a:rPr>
              <a:t>Dental</a:t>
            </a:r>
          </a:p>
          <a:p>
            <a:pPr defTabSz="342900"/>
            <a:r>
              <a:rPr lang="en-US" sz="750" b="1" dirty="0">
                <a:solidFill>
                  <a:srgbClr val="00B0F0"/>
                </a:solidFill>
                <a:latin typeface="Calibri" panose="020F0502020204030204"/>
              </a:rPr>
              <a:t>BETTER TOGETHER</a:t>
            </a:r>
            <a:endParaRPr lang="en-US" sz="750" dirty="0">
              <a:solidFill>
                <a:prstClr val="black">
                  <a:lumMod val="50000"/>
                  <a:lumOff val="50000"/>
                </a:prstClr>
              </a:solidFill>
              <a:latin typeface="Calibri" panose="020F0502020204030204"/>
              <a:ea typeface="Arial" charset="0"/>
              <a:cs typeface="Arial" charset="0"/>
            </a:endParaRPr>
          </a:p>
        </p:txBody>
      </p:sp>
      <p:graphicFrame>
        <p:nvGraphicFramePr>
          <p:cNvPr id="17" name="Table 16"/>
          <p:cNvGraphicFramePr>
            <a:graphicFrameLocks noGrp="1"/>
          </p:cNvGraphicFramePr>
          <p:nvPr>
            <p:extLst/>
          </p:nvPr>
        </p:nvGraphicFramePr>
        <p:xfrm>
          <a:off x="6176695" y="2316353"/>
          <a:ext cx="3998183" cy="2630226"/>
        </p:xfrm>
        <a:graphic>
          <a:graphicData uri="http://schemas.openxmlformats.org/drawingml/2006/table">
            <a:tbl>
              <a:tblPr firstRow="1" bandRow="1">
                <a:tableStyleId>{93296810-A885-4BE3-A3E7-6D5BEEA58F35}</a:tableStyleId>
              </a:tblPr>
              <a:tblGrid>
                <a:gridCol w="1607681">
                  <a:extLst>
                    <a:ext uri="{9D8B030D-6E8A-4147-A177-3AD203B41FA5}">
                      <a16:colId xmlns:a16="http://schemas.microsoft.com/office/drawing/2014/main" val="1268083102"/>
                    </a:ext>
                  </a:extLst>
                </a:gridCol>
                <a:gridCol w="709792">
                  <a:extLst>
                    <a:ext uri="{9D8B030D-6E8A-4147-A177-3AD203B41FA5}">
                      <a16:colId xmlns:a16="http://schemas.microsoft.com/office/drawing/2014/main" val="3432250352"/>
                    </a:ext>
                  </a:extLst>
                </a:gridCol>
                <a:gridCol w="1014346">
                  <a:extLst>
                    <a:ext uri="{9D8B030D-6E8A-4147-A177-3AD203B41FA5}">
                      <a16:colId xmlns:a16="http://schemas.microsoft.com/office/drawing/2014/main" val="3436948173"/>
                    </a:ext>
                  </a:extLst>
                </a:gridCol>
                <a:gridCol w="666364">
                  <a:extLst>
                    <a:ext uri="{9D8B030D-6E8A-4147-A177-3AD203B41FA5}">
                      <a16:colId xmlns:a16="http://schemas.microsoft.com/office/drawing/2014/main" val="1128923043"/>
                    </a:ext>
                  </a:extLst>
                </a:gridCol>
              </a:tblGrid>
              <a:tr h="448634">
                <a:tc>
                  <a:txBody>
                    <a:bodyPr/>
                    <a:lstStyle/>
                    <a:p>
                      <a:r>
                        <a:rPr lang="en-US" sz="1000" dirty="0"/>
                        <a:t>Population Characteristics</a:t>
                      </a:r>
                      <a:endParaRPr lang="en-US" sz="1000" b="1" dirty="0"/>
                    </a:p>
                  </a:txBody>
                  <a:tcPr marL="68580" marR="68580" marT="34290" marB="34290"/>
                </a:tc>
                <a:tc>
                  <a:txBody>
                    <a:bodyPr/>
                    <a:lstStyle/>
                    <a:p>
                      <a:pPr algn="ctr"/>
                      <a:r>
                        <a:rPr lang="en-US" sz="1000" dirty="0"/>
                        <a:t>Dental</a:t>
                      </a:r>
                    </a:p>
                    <a:p>
                      <a:pPr algn="ctr"/>
                      <a:r>
                        <a:rPr lang="en-US" sz="1000" dirty="0"/>
                        <a:t>(N=493)</a:t>
                      </a:r>
                    </a:p>
                  </a:txBody>
                  <a:tcPr marL="68580" marR="68580" marT="34290" marB="34290"/>
                </a:tc>
                <a:tc>
                  <a:txBody>
                    <a:bodyPr/>
                    <a:lstStyle/>
                    <a:p>
                      <a:pPr algn="ctr"/>
                      <a:r>
                        <a:rPr lang="en-US" sz="1000" dirty="0"/>
                        <a:t>Non-Dental</a:t>
                      </a:r>
                    </a:p>
                    <a:p>
                      <a:pPr algn="ctr"/>
                      <a:r>
                        <a:rPr lang="en-US" sz="1000" dirty="0"/>
                        <a:t>(N=493)</a:t>
                      </a:r>
                    </a:p>
                  </a:txBody>
                  <a:tcPr marL="68580" marR="68580" marT="34290" marB="34290"/>
                </a:tc>
                <a:tc>
                  <a:txBody>
                    <a:bodyPr/>
                    <a:lstStyle/>
                    <a:p>
                      <a:pPr algn="ctr"/>
                      <a:r>
                        <a:rPr lang="en-US" sz="1000" dirty="0"/>
                        <a:t>P-value </a:t>
                      </a:r>
                    </a:p>
                  </a:txBody>
                  <a:tcPr marL="68580" marR="68580" marT="34290" marB="34290"/>
                </a:tc>
                <a:extLst>
                  <a:ext uri="{0D108BD9-81ED-4DB2-BD59-A6C34878D82A}">
                    <a16:rowId xmlns:a16="http://schemas.microsoft.com/office/drawing/2014/main" val="238390712"/>
                  </a:ext>
                </a:extLst>
              </a:tr>
              <a:tr h="328228">
                <a:tc>
                  <a:txBody>
                    <a:bodyPr/>
                    <a:lstStyle/>
                    <a:p>
                      <a:r>
                        <a:rPr lang="en-US" sz="1200" b="0" dirty="0"/>
                        <a:t>Age (Mean)</a:t>
                      </a:r>
                    </a:p>
                  </a:txBody>
                  <a:tcPr marL="68580" marR="68580" marT="34290" marB="34290" anchor="ctr"/>
                </a:tc>
                <a:tc>
                  <a:txBody>
                    <a:bodyPr/>
                    <a:lstStyle/>
                    <a:p>
                      <a:pPr marL="0" marR="0" algn="ctr">
                        <a:lnSpc>
                          <a:spcPct val="115000"/>
                        </a:lnSpc>
                        <a:spcBef>
                          <a:spcPts val="600"/>
                        </a:spcBef>
                        <a:spcAft>
                          <a:spcPts val="600"/>
                        </a:spcAft>
                      </a:pPr>
                      <a:r>
                        <a:rPr lang="en-US" sz="1200" b="0" dirty="0">
                          <a:effectLst/>
                        </a:rPr>
                        <a:t>61.4</a:t>
                      </a:r>
                      <a:endParaRPr lang="en-US" sz="1200" b="0" dirty="0">
                        <a:effectLst/>
                        <a:latin typeface="Calibri"/>
                        <a:ea typeface="Calibri"/>
                        <a:cs typeface="Times New Roman"/>
                      </a:endParaRPr>
                    </a:p>
                  </a:txBody>
                  <a:tcPr marL="6668" marR="6668" marT="0" marB="0" anchor="ctr"/>
                </a:tc>
                <a:tc>
                  <a:txBody>
                    <a:bodyPr/>
                    <a:lstStyle/>
                    <a:p>
                      <a:pPr marL="0" marR="0" algn="ctr">
                        <a:lnSpc>
                          <a:spcPct val="115000"/>
                        </a:lnSpc>
                        <a:spcBef>
                          <a:spcPts val="600"/>
                        </a:spcBef>
                        <a:spcAft>
                          <a:spcPts val="600"/>
                        </a:spcAft>
                      </a:pPr>
                      <a:r>
                        <a:rPr lang="en-US" sz="1200" b="0" dirty="0">
                          <a:effectLst/>
                        </a:rPr>
                        <a:t>61.3</a:t>
                      </a:r>
                      <a:endParaRPr lang="en-US" sz="1200" b="0" dirty="0">
                        <a:effectLst/>
                        <a:latin typeface="Calibri"/>
                        <a:ea typeface="Calibri"/>
                        <a:cs typeface="Times New Roman"/>
                      </a:endParaRPr>
                    </a:p>
                  </a:txBody>
                  <a:tcPr marL="6668" marR="6668" marT="0" marB="0" anchor="ctr"/>
                </a:tc>
                <a:tc>
                  <a:txBody>
                    <a:bodyPr/>
                    <a:lstStyle/>
                    <a:p>
                      <a:pPr marL="0" marR="0" algn="ctr">
                        <a:lnSpc>
                          <a:spcPct val="115000"/>
                        </a:lnSpc>
                        <a:spcBef>
                          <a:spcPts val="600"/>
                        </a:spcBef>
                        <a:spcAft>
                          <a:spcPts val="600"/>
                        </a:spcAft>
                      </a:pPr>
                      <a:r>
                        <a:rPr lang="en-US" sz="1200" b="0" dirty="0">
                          <a:effectLst/>
                          <a:latin typeface="Calibri"/>
                          <a:ea typeface="Calibri"/>
                          <a:cs typeface="Times New Roman"/>
                        </a:rPr>
                        <a:t>0.94</a:t>
                      </a:r>
                    </a:p>
                  </a:txBody>
                  <a:tcPr marL="6668" marR="6668" marT="0" marB="0" anchor="ctr"/>
                </a:tc>
                <a:extLst>
                  <a:ext uri="{0D108BD9-81ED-4DB2-BD59-A6C34878D82A}">
                    <a16:rowId xmlns:a16="http://schemas.microsoft.com/office/drawing/2014/main" val="2916008913"/>
                  </a:ext>
                </a:extLst>
              </a:tr>
              <a:tr h="328228">
                <a:tc>
                  <a:txBody>
                    <a:bodyPr/>
                    <a:lstStyle/>
                    <a:p>
                      <a:r>
                        <a:rPr lang="en-US" sz="1200" b="0" dirty="0"/>
                        <a:t>White (%)</a:t>
                      </a:r>
                    </a:p>
                  </a:txBody>
                  <a:tcPr marL="68580" marR="68580" marT="34290" marB="34290" anchor="ctr"/>
                </a:tc>
                <a:tc>
                  <a:txBody>
                    <a:bodyPr/>
                    <a:lstStyle/>
                    <a:p>
                      <a:pPr marL="0" marR="0" algn="ctr">
                        <a:lnSpc>
                          <a:spcPct val="115000"/>
                        </a:lnSpc>
                        <a:spcBef>
                          <a:spcPts val="600"/>
                        </a:spcBef>
                        <a:spcAft>
                          <a:spcPts val="600"/>
                        </a:spcAft>
                      </a:pPr>
                      <a:r>
                        <a:rPr lang="en-US" sz="1200" b="0" dirty="0">
                          <a:effectLst/>
                        </a:rPr>
                        <a:t>86.0</a:t>
                      </a:r>
                      <a:endParaRPr lang="en-US" sz="1200" b="0" dirty="0">
                        <a:effectLst/>
                        <a:latin typeface="Calibri"/>
                        <a:ea typeface="Calibri"/>
                        <a:cs typeface="Times New Roman"/>
                      </a:endParaRPr>
                    </a:p>
                  </a:txBody>
                  <a:tcPr marL="6668" marR="6668" marT="0" marB="0" anchor="ctr"/>
                </a:tc>
                <a:tc>
                  <a:txBody>
                    <a:bodyPr/>
                    <a:lstStyle/>
                    <a:p>
                      <a:pPr marL="0" marR="0" algn="ctr">
                        <a:lnSpc>
                          <a:spcPct val="115000"/>
                        </a:lnSpc>
                        <a:spcBef>
                          <a:spcPts val="600"/>
                        </a:spcBef>
                        <a:spcAft>
                          <a:spcPts val="600"/>
                        </a:spcAft>
                      </a:pPr>
                      <a:r>
                        <a:rPr lang="en-US" sz="1200" b="0" dirty="0">
                          <a:effectLst/>
                        </a:rPr>
                        <a:t>88.0</a:t>
                      </a:r>
                      <a:endParaRPr lang="en-US" sz="1200" b="0" dirty="0">
                        <a:effectLst/>
                        <a:latin typeface="Calibri"/>
                        <a:ea typeface="Calibri"/>
                        <a:cs typeface="Times New Roman"/>
                      </a:endParaRPr>
                    </a:p>
                  </a:txBody>
                  <a:tcPr marL="6668" marR="6668" marT="0" marB="0" anchor="ctr"/>
                </a:tc>
                <a:tc>
                  <a:txBody>
                    <a:bodyPr/>
                    <a:lstStyle/>
                    <a:p>
                      <a:pPr marL="0" marR="0" algn="ctr">
                        <a:lnSpc>
                          <a:spcPct val="115000"/>
                        </a:lnSpc>
                        <a:spcBef>
                          <a:spcPts val="600"/>
                        </a:spcBef>
                        <a:spcAft>
                          <a:spcPts val="600"/>
                        </a:spcAft>
                      </a:pPr>
                      <a:r>
                        <a:rPr lang="en-US" sz="1200" b="0" dirty="0">
                          <a:effectLst/>
                          <a:latin typeface="Calibri"/>
                          <a:ea typeface="Calibri"/>
                          <a:cs typeface="Times New Roman"/>
                        </a:rPr>
                        <a:t>0.53</a:t>
                      </a:r>
                    </a:p>
                  </a:txBody>
                  <a:tcPr marL="6668" marR="6668" marT="0" marB="0" anchor="ctr"/>
                </a:tc>
                <a:extLst>
                  <a:ext uri="{0D108BD9-81ED-4DB2-BD59-A6C34878D82A}">
                    <a16:rowId xmlns:a16="http://schemas.microsoft.com/office/drawing/2014/main" val="2034556747"/>
                  </a:ext>
                </a:extLst>
              </a:tr>
              <a:tr h="328228">
                <a:tc>
                  <a:txBody>
                    <a:bodyPr/>
                    <a:lstStyle/>
                    <a:p>
                      <a:r>
                        <a:rPr lang="en-US" sz="1200" b="0" dirty="0"/>
                        <a:t>Diabetes</a:t>
                      </a:r>
                      <a:r>
                        <a:rPr lang="en-US" sz="1200" b="0" baseline="0" dirty="0"/>
                        <a:t> Control (%)</a:t>
                      </a:r>
                      <a:endParaRPr lang="en-US" sz="1200" b="0" dirty="0"/>
                    </a:p>
                  </a:txBody>
                  <a:tcPr marL="68580" marR="68580" marT="34290" marB="34290" anchor="ctr"/>
                </a:tc>
                <a:tc>
                  <a:txBody>
                    <a:bodyPr/>
                    <a:lstStyle/>
                    <a:p>
                      <a:pPr algn="ctr"/>
                      <a:r>
                        <a:rPr lang="en-US" sz="1200" b="0" dirty="0"/>
                        <a:t>54.8</a:t>
                      </a:r>
                    </a:p>
                  </a:txBody>
                  <a:tcPr marL="68580" marR="68580" marT="34290" marB="34290" anchor="ctr"/>
                </a:tc>
                <a:tc>
                  <a:txBody>
                    <a:bodyPr/>
                    <a:lstStyle/>
                    <a:p>
                      <a:pPr algn="ctr"/>
                      <a:r>
                        <a:rPr lang="en-US" sz="1200" b="0" dirty="0"/>
                        <a:t>43.2</a:t>
                      </a:r>
                    </a:p>
                  </a:txBody>
                  <a:tcPr marL="68580" marR="68580" marT="34290" marB="34290" anchor="ctr"/>
                </a:tc>
                <a:tc>
                  <a:txBody>
                    <a:bodyPr/>
                    <a:lstStyle/>
                    <a:p>
                      <a:pPr algn="ctr"/>
                      <a:r>
                        <a:rPr lang="en-US" sz="1200" b="1" dirty="0"/>
                        <a:t>&lt;0.001</a:t>
                      </a:r>
                    </a:p>
                  </a:txBody>
                  <a:tcPr marL="68580" marR="68580" marT="34290" marB="34290" anchor="ctr"/>
                </a:tc>
                <a:extLst>
                  <a:ext uri="{0D108BD9-81ED-4DB2-BD59-A6C34878D82A}">
                    <a16:rowId xmlns:a16="http://schemas.microsoft.com/office/drawing/2014/main" val="2199545551"/>
                  </a:ext>
                </a:extLst>
              </a:tr>
              <a:tr h="434340">
                <a:tc>
                  <a:txBody>
                    <a:bodyPr/>
                    <a:lstStyle/>
                    <a:p>
                      <a:r>
                        <a:rPr lang="en-US" sz="1200" b="0" dirty="0" err="1"/>
                        <a:t>Perio</a:t>
                      </a:r>
                      <a:r>
                        <a:rPr lang="en-US" sz="1200" b="0" baseline="0" dirty="0"/>
                        <a:t> Risk (Elevated) (%)</a:t>
                      </a:r>
                      <a:endParaRPr lang="en-US" sz="1200" b="0" dirty="0"/>
                    </a:p>
                  </a:txBody>
                  <a:tcPr marL="68580" marR="68580" marT="34290" marB="34290" anchor="ctr"/>
                </a:tc>
                <a:tc>
                  <a:txBody>
                    <a:bodyPr/>
                    <a:lstStyle/>
                    <a:p>
                      <a:pPr algn="ctr"/>
                      <a:r>
                        <a:rPr lang="en-US" sz="1200" b="0" dirty="0"/>
                        <a:t>20.7</a:t>
                      </a:r>
                    </a:p>
                  </a:txBody>
                  <a:tcPr marL="68580" marR="68580" marT="34290" marB="34290" anchor="ctr"/>
                </a:tc>
                <a:tc>
                  <a:txBody>
                    <a:bodyPr/>
                    <a:lstStyle/>
                    <a:p>
                      <a:pPr algn="ctr"/>
                      <a:r>
                        <a:rPr lang="en-US" sz="1200" b="0" dirty="0"/>
                        <a:t>25.8</a:t>
                      </a:r>
                    </a:p>
                  </a:txBody>
                  <a:tcPr marL="68580" marR="68580" marT="34290" marB="34290" anchor="ctr"/>
                </a:tc>
                <a:tc>
                  <a:txBody>
                    <a:bodyPr/>
                    <a:lstStyle/>
                    <a:p>
                      <a:pPr algn="ctr"/>
                      <a:r>
                        <a:rPr lang="en-US" sz="1200" b="0" dirty="0"/>
                        <a:t>0.06</a:t>
                      </a:r>
                    </a:p>
                  </a:txBody>
                  <a:tcPr marL="68580" marR="68580" marT="34290" marB="34290" anchor="ctr"/>
                </a:tc>
                <a:extLst>
                  <a:ext uri="{0D108BD9-81ED-4DB2-BD59-A6C34878D82A}">
                    <a16:rowId xmlns:a16="http://schemas.microsoft.com/office/drawing/2014/main" val="1443319827"/>
                  </a:ext>
                </a:extLst>
              </a:tr>
              <a:tr h="328228">
                <a:tc>
                  <a:txBody>
                    <a:bodyPr/>
                    <a:lstStyle/>
                    <a:p>
                      <a:r>
                        <a:rPr lang="en-US" sz="1200" b="0" dirty="0"/>
                        <a:t>1+ ED visit in 2007 (%)</a:t>
                      </a:r>
                    </a:p>
                  </a:txBody>
                  <a:tcPr marL="68580" marR="68580" marT="34290" marB="34290" anchor="ctr"/>
                </a:tc>
                <a:tc>
                  <a:txBody>
                    <a:bodyPr/>
                    <a:lstStyle/>
                    <a:p>
                      <a:pPr algn="ctr"/>
                      <a:r>
                        <a:rPr lang="en-US" sz="1200" b="0" dirty="0"/>
                        <a:t>10.1</a:t>
                      </a:r>
                    </a:p>
                  </a:txBody>
                  <a:tcPr marL="68580" marR="68580" marT="34290" marB="34290" anchor="ctr"/>
                </a:tc>
                <a:tc>
                  <a:txBody>
                    <a:bodyPr/>
                    <a:lstStyle/>
                    <a:p>
                      <a:pPr algn="ctr"/>
                      <a:r>
                        <a:rPr lang="en-US" sz="1200" b="0" dirty="0"/>
                        <a:t>16.2</a:t>
                      </a:r>
                    </a:p>
                  </a:txBody>
                  <a:tcPr marL="68580" marR="68580" marT="34290" marB="34290" anchor="ctr"/>
                </a:tc>
                <a:tc>
                  <a:txBody>
                    <a:bodyPr/>
                    <a:lstStyle/>
                    <a:p>
                      <a:pPr algn="ctr"/>
                      <a:r>
                        <a:rPr lang="en-US" sz="1200" b="1" dirty="0"/>
                        <a:t>0.005</a:t>
                      </a:r>
                    </a:p>
                  </a:txBody>
                  <a:tcPr marL="68580" marR="68580" marT="34290" marB="34290" anchor="ctr"/>
                </a:tc>
                <a:extLst>
                  <a:ext uri="{0D108BD9-81ED-4DB2-BD59-A6C34878D82A}">
                    <a16:rowId xmlns:a16="http://schemas.microsoft.com/office/drawing/2014/main" val="787824408"/>
                  </a:ext>
                </a:extLst>
              </a:tr>
              <a:tr h="434340">
                <a:tc>
                  <a:txBody>
                    <a:bodyPr/>
                    <a:lstStyle/>
                    <a:p>
                      <a:r>
                        <a:rPr lang="en-US" sz="1200" b="0" dirty="0"/>
                        <a:t>1+ Hospital</a:t>
                      </a:r>
                      <a:r>
                        <a:rPr lang="en-US" sz="1200" b="0" baseline="0" dirty="0"/>
                        <a:t> admission in 2007 </a:t>
                      </a:r>
                      <a:r>
                        <a:rPr lang="en-US" sz="1200" b="0" dirty="0"/>
                        <a:t>(%)</a:t>
                      </a:r>
                    </a:p>
                  </a:txBody>
                  <a:tcPr marL="68580" marR="68580" marT="34290" marB="34290" anchor="ctr"/>
                </a:tc>
                <a:tc>
                  <a:txBody>
                    <a:bodyPr/>
                    <a:lstStyle/>
                    <a:p>
                      <a:pPr algn="ctr"/>
                      <a:r>
                        <a:rPr lang="en-US" sz="1200" b="0" dirty="0"/>
                        <a:t>8.3</a:t>
                      </a:r>
                    </a:p>
                  </a:txBody>
                  <a:tcPr marL="68580" marR="68580" marT="34290" marB="34290" anchor="ctr"/>
                </a:tc>
                <a:tc>
                  <a:txBody>
                    <a:bodyPr/>
                    <a:lstStyle/>
                    <a:p>
                      <a:pPr algn="ctr"/>
                      <a:r>
                        <a:rPr lang="en-US" sz="1200" b="0" dirty="0"/>
                        <a:t>14.8</a:t>
                      </a:r>
                    </a:p>
                  </a:txBody>
                  <a:tcPr marL="68580" marR="68580" marT="34290" marB="34290" anchor="ctr"/>
                </a:tc>
                <a:tc>
                  <a:txBody>
                    <a:bodyPr/>
                    <a:lstStyle/>
                    <a:p>
                      <a:pPr algn="ctr"/>
                      <a:r>
                        <a:rPr lang="en-US" sz="1200" b="1" dirty="0"/>
                        <a:t>0.001</a:t>
                      </a:r>
                    </a:p>
                  </a:txBody>
                  <a:tcPr marL="68580" marR="68580" marT="34290" marB="34290" anchor="ctr"/>
                </a:tc>
                <a:extLst>
                  <a:ext uri="{0D108BD9-81ED-4DB2-BD59-A6C34878D82A}">
                    <a16:rowId xmlns:a16="http://schemas.microsoft.com/office/drawing/2014/main" val="3079228910"/>
                  </a:ext>
                </a:extLst>
              </a:tr>
            </a:tbl>
          </a:graphicData>
        </a:graphic>
      </p:graphicFrame>
      <p:sp>
        <p:nvSpPr>
          <p:cNvPr id="19" name="Slide Number Placeholder 18"/>
          <p:cNvSpPr>
            <a:spLocks noGrp="1"/>
          </p:cNvSpPr>
          <p:nvPr>
            <p:ph type="sldNum" sz="quarter" idx="12"/>
          </p:nvPr>
        </p:nvSpPr>
        <p:spPr>
          <a:xfrm>
            <a:off x="4857996" y="5645928"/>
            <a:ext cx="2057400" cy="273844"/>
          </a:xfrm>
        </p:spPr>
        <p:txBody>
          <a:bodyPr/>
          <a:lstStyle/>
          <a:p>
            <a:pPr algn="ctr"/>
            <a:fld id="{3692FA8D-AFEE-4C79-B774-A171E7C23AD5}" type="slidenum">
              <a:rPr lang="en-US">
                <a:solidFill>
                  <a:prstClr val="black">
                    <a:tint val="75000"/>
                  </a:prstClr>
                </a:solidFill>
                <a:latin typeface="Calibri" panose="020F0502020204030204"/>
              </a:rPr>
              <a:pPr algn="ctr"/>
              <a:t>19</a:t>
            </a:fld>
            <a:endParaRPr lang="en-US" dirty="0">
              <a:solidFill>
                <a:prstClr val="black">
                  <a:tint val="75000"/>
                </a:prstClr>
              </a:solidFill>
              <a:latin typeface="Calibri" panose="020F0502020204030204"/>
            </a:endParaRPr>
          </a:p>
        </p:txBody>
      </p:sp>
      <p:sp>
        <p:nvSpPr>
          <p:cNvPr id="2" name="TextBox 1"/>
          <p:cNvSpPr txBox="1"/>
          <p:nvPr/>
        </p:nvSpPr>
        <p:spPr>
          <a:xfrm>
            <a:off x="7795259" y="3467382"/>
            <a:ext cx="1753688" cy="300082"/>
          </a:xfrm>
          <a:prstGeom prst="rect">
            <a:avLst/>
          </a:prstGeom>
          <a:noFill/>
          <a:ln>
            <a:solidFill>
              <a:srgbClr val="FF0000"/>
            </a:solidFill>
          </a:ln>
        </p:spPr>
        <p:txBody>
          <a:bodyPr wrap="square" rtlCol="0">
            <a:spAutoFit/>
          </a:bodyPr>
          <a:lstStyle/>
          <a:p>
            <a:pPr defTabSz="342900"/>
            <a:endParaRPr lang="en-US" sz="1350" dirty="0">
              <a:solidFill>
                <a:prstClr val="black"/>
              </a:solidFill>
              <a:latin typeface="Calibri" panose="020F0502020204030204"/>
            </a:endParaRPr>
          </a:p>
        </p:txBody>
      </p:sp>
      <p:sp>
        <p:nvSpPr>
          <p:cNvPr id="15" name="TextBox 14"/>
          <p:cNvSpPr txBox="1"/>
          <p:nvPr/>
        </p:nvSpPr>
        <p:spPr>
          <a:xfrm>
            <a:off x="7795258" y="4227967"/>
            <a:ext cx="1753688" cy="300082"/>
          </a:xfrm>
          <a:prstGeom prst="rect">
            <a:avLst/>
          </a:prstGeom>
          <a:noFill/>
          <a:ln>
            <a:solidFill>
              <a:srgbClr val="FF0000"/>
            </a:solidFill>
          </a:ln>
        </p:spPr>
        <p:txBody>
          <a:bodyPr wrap="square" rtlCol="0">
            <a:spAutoFit/>
          </a:bodyPr>
          <a:lstStyle/>
          <a:p>
            <a:pPr defTabSz="342900"/>
            <a:endParaRPr lang="en-US" sz="1350" dirty="0">
              <a:solidFill>
                <a:prstClr val="black"/>
              </a:solidFill>
              <a:latin typeface="Calibri" panose="020F0502020204030204"/>
            </a:endParaRPr>
          </a:p>
        </p:txBody>
      </p:sp>
      <p:sp>
        <p:nvSpPr>
          <p:cNvPr id="16" name="TextBox 15"/>
          <p:cNvSpPr txBox="1"/>
          <p:nvPr/>
        </p:nvSpPr>
        <p:spPr>
          <a:xfrm>
            <a:off x="7792933" y="4588766"/>
            <a:ext cx="1753688" cy="300082"/>
          </a:xfrm>
          <a:prstGeom prst="rect">
            <a:avLst/>
          </a:prstGeom>
          <a:noFill/>
          <a:ln>
            <a:solidFill>
              <a:srgbClr val="FF0000"/>
            </a:solidFill>
          </a:ln>
        </p:spPr>
        <p:txBody>
          <a:bodyPr wrap="square" rtlCol="0">
            <a:spAutoFit/>
          </a:bodyPr>
          <a:lstStyle/>
          <a:p>
            <a:pPr defTabSz="3429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95824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ED60C-6D1C-453B-A2E6-50674423820B}"/>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NADP’s Mission </a:t>
            </a:r>
          </a:p>
        </p:txBody>
      </p:sp>
      <p:sp>
        <p:nvSpPr>
          <p:cNvPr id="7" name="Content Placeholder 6">
            <a:extLst>
              <a:ext uri="{FF2B5EF4-FFF2-40B4-BE49-F238E27FC236}">
                <a16:creationId xmlns:a16="http://schemas.microsoft.com/office/drawing/2014/main" id="{FDF959BB-AE76-4B38-A938-517BACF8934E}"/>
              </a:ext>
            </a:extLst>
          </p:cNvPr>
          <p:cNvSpPr>
            <a:spLocks noGrp="1"/>
          </p:cNvSpPr>
          <p:nvPr>
            <p:ph idx="1"/>
          </p:nvPr>
        </p:nvSpPr>
        <p:spPr/>
        <p:txBody>
          <a:bodyPr anchor="ctr">
            <a:normAutofit/>
          </a:bodyPr>
          <a:lstStyle/>
          <a:p>
            <a:pPr marL="0" indent="0" algn="ctr">
              <a:buNone/>
            </a:pPr>
            <a:r>
              <a:rPr lang="en-US" sz="5400" dirty="0">
                <a:solidFill>
                  <a:srgbClr val="7030A0"/>
                </a:solidFill>
              </a:rPr>
              <a:t>To promote </a:t>
            </a:r>
            <a:r>
              <a:rPr lang="en-US" sz="5400" u="sng" dirty="0">
                <a:solidFill>
                  <a:srgbClr val="7030A0"/>
                </a:solidFill>
              </a:rPr>
              <a:t>and advance </a:t>
            </a:r>
            <a:r>
              <a:rPr lang="en-US" sz="5400" dirty="0">
                <a:solidFill>
                  <a:srgbClr val="7030A0"/>
                </a:solidFill>
              </a:rPr>
              <a:t>the dental benefits industry to provide access to affordable, quality dental care</a:t>
            </a:r>
          </a:p>
        </p:txBody>
      </p:sp>
      <p:sp>
        <p:nvSpPr>
          <p:cNvPr id="4" name="Date Placeholder 3">
            <a:extLst>
              <a:ext uri="{FF2B5EF4-FFF2-40B4-BE49-F238E27FC236}">
                <a16:creationId xmlns:a16="http://schemas.microsoft.com/office/drawing/2014/main" id="{7FE46631-845C-44C7-974F-B2FD325DF08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B49BBAD-1BA3-4141-BA06-1263A44969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43604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771896" y="963168"/>
            <a:ext cx="6172200" cy="10287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342900"/>
            <a:r>
              <a:rPr lang="en-US" sz="2400" dirty="0">
                <a:solidFill>
                  <a:srgbClr val="3DB5E6"/>
                </a:solidFill>
                <a:latin typeface="Arial" charset="0"/>
                <a:ea typeface="Arial" charset="0"/>
                <a:cs typeface="Arial" charset="0"/>
              </a:rPr>
              <a:t>Kaiser Permanente </a:t>
            </a:r>
            <a:r>
              <a:rPr lang="en-US" sz="2400" b="1" dirty="0">
                <a:solidFill>
                  <a:srgbClr val="002F6D"/>
                </a:solidFill>
                <a:latin typeface="Arial" charset="0"/>
                <a:ea typeface="Arial" charset="0"/>
                <a:cs typeface="Arial" charset="0"/>
              </a:rPr>
              <a:t>Research: Results  </a:t>
            </a:r>
            <a:endParaRPr lang="en-US" sz="2100" dirty="0">
              <a:solidFill>
                <a:srgbClr val="005867"/>
              </a:solidFill>
              <a:latin typeface="Calibri Light" panose="020F0302020204030204"/>
            </a:endParaRPr>
          </a:p>
        </p:txBody>
      </p:sp>
      <p:sp>
        <p:nvSpPr>
          <p:cNvPr id="9" name="TextBox 8"/>
          <p:cNvSpPr txBox="1"/>
          <p:nvPr/>
        </p:nvSpPr>
        <p:spPr>
          <a:xfrm>
            <a:off x="3436789" y="1818745"/>
            <a:ext cx="3557611" cy="646331"/>
          </a:xfrm>
          <a:prstGeom prst="rect">
            <a:avLst/>
          </a:prstGeom>
          <a:noFill/>
        </p:spPr>
        <p:txBody>
          <a:bodyPr wrap="square" rtlCol="0">
            <a:spAutoFit/>
          </a:bodyPr>
          <a:lstStyle/>
          <a:p>
            <a:pPr defTabSz="342900"/>
            <a:r>
              <a:rPr lang="en-US" b="1" dirty="0">
                <a:solidFill>
                  <a:prstClr val="white"/>
                </a:solidFill>
                <a:latin typeface="Calibri" panose="020F0502020204030204"/>
                <a:cs typeface="Arial"/>
              </a:rPr>
              <a:t>Disease Management/Care Delivery</a:t>
            </a:r>
          </a:p>
        </p:txBody>
      </p:sp>
      <p:sp>
        <p:nvSpPr>
          <p:cNvPr id="10" name="TextBox 9"/>
          <p:cNvSpPr txBox="1"/>
          <p:nvPr/>
        </p:nvSpPr>
        <p:spPr>
          <a:xfrm>
            <a:off x="5867401" y="4270957"/>
            <a:ext cx="3189562" cy="369332"/>
          </a:xfrm>
          <a:prstGeom prst="rect">
            <a:avLst/>
          </a:prstGeom>
          <a:noFill/>
        </p:spPr>
        <p:txBody>
          <a:bodyPr wrap="square" rtlCol="0">
            <a:spAutoFit/>
          </a:bodyPr>
          <a:lstStyle/>
          <a:p>
            <a:pPr defTabSz="342900"/>
            <a:r>
              <a:rPr lang="en-US" b="1" dirty="0">
                <a:solidFill>
                  <a:prstClr val="white"/>
                </a:solidFill>
                <a:latin typeface="Calibri" panose="020F0502020204030204"/>
                <a:cs typeface="Arial"/>
              </a:rPr>
              <a:t>Health/Wellness Prevention</a:t>
            </a:r>
          </a:p>
        </p:txBody>
      </p:sp>
      <p:sp>
        <p:nvSpPr>
          <p:cNvPr id="8" name="Content Placeholder 7"/>
          <p:cNvSpPr>
            <a:spLocks noGrp="1"/>
          </p:cNvSpPr>
          <p:nvPr>
            <p:ph sz="half" idx="1"/>
          </p:nvPr>
        </p:nvSpPr>
        <p:spPr>
          <a:xfrm>
            <a:off x="1901577" y="1818745"/>
            <a:ext cx="8273300" cy="3435485"/>
          </a:xfrm>
          <a:ln w="19050">
            <a:solidFill>
              <a:schemeClr val="tx1"/>
            </a:solidFill>
          </a:ln>
        </p:spPr>
        <p:txBody>
          <a:bodyPr>
            <a:normAutofit/>
          </a:bodyPr>
          <a:lstStyle/>
          <a:p>
            <a:pPr marL="0" indent="0">
              <a:buNone/>
            </a:pPr>
            <a:endParaRPr lang="en-US" dirty="0"/>
          </a:p>
          <a:p>
            <a:pPr marL="0" indent="0">
              <a:buNone/>
            </a:pPr>
            <a:r>
              <a:rPr lang="en-US" dirty="0"/>
              <a:t>After adjusting for other factors, regular receipt of dental care across a three-year period was independently associated with:</a:t>
            </a:r>
          </a:p>
          <a:p>
            <a:r>
              <a:rPr lang="en-US" dirty="0"/>
              <a:t>39% (statistically significant) decrease in odds of diabetes-specific ED utilization.</a:t>
            </a:r>
          </a:p>
          <a:p>
            <a:r>
              <a:rPr lang="en-US" dirty="0"/>
              <a:t>39% (statistically significant) decrease in odds of diabetes-specific hospital admissions.</a:t>
            </a:r>
          </a:p>
          <a:p>
            <a:r>
              <a:rPr lang="en-US" dirty="0"/>
              <a:t>29% increase in odds of HbA1C control.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821" y="5683202"/>
            <a:ext cx="1736765" cy="194596"/>
          </a:xfrm>
          <a:prstGeom prst="rect">
            <a:avLst/>
          </a:prstGeom>
        </p:spPr>
      </p:pic>
      <p:sp>
        <p:nvSpPr>
          <p:cNvPr id="13" name="Rectangle 12"/>
          <p:cNvSpPr/>
          <p:nvPr/>
        </p:nvSpPr>
        <p:spPr>
          <a:xfrm>
            <a:off x="1901579" y="5618918"/>
            <a:ext cx="2257745" cy="323165"/>
          </a:xfrm>
          <a:prstGeom prst="rect">
            <a:avLst/>
          </a:prstGeom>
        </p:spPr>
        <p:txBody>
          <a:bodyPr wrap="square" anchor="ctr">
            <a:spAutoFit/>
          </a:bodyPr>
          <a:lstStyle/>
          <a:p>
            <a:pPr defTabSz="342900"/>
            <a:r>
              <a:rPr lang="en-US" sz="750" b="1" dirty="0">
                <a:solidFill>
                  <a:srgbClr val="005867"/>
                </a:solidFill>
                <a:latin typeface="Calibri" panose="020F0502020204030204"/>
              </a:rPr>
              <a:t>Medical </a:t>
            </a:r>
            <a:r>
              <a:rPr lang="en-US" sz="750" b="1" dirty="0">
                <a:solidFill>
                  <a:srgbClr val="00B0F0"/>
                </a:solidFill>
                <a:latin typeface="Calibri" panose="020F0502020204030204"/>
              </a:rPr>
              <a:t>+ </a:t>
            </a:r>
            <a:r>
              <a:rPr lang="en-US" sz="750" b="1" dirty="0">
                <a:solidFill>
                  <a:srgbClr val="005867"/>
                </a:solidFill>
                <a:latin typeface="Calibri" panose="020F0502020204030204"/>
              </a:rPr>
              <a:t>Dental</a:t>
            </a:r>
          </a:p>
          <a:p>
            <a:pPr defTabSz="342900"/>
            <a:r>
              <a:rPr lang="en-US" sz="750" b="1" dirty="0">
                <a:solidFill>
                  <a:srgbClr val="00B0F0"/>
                </a:solidFill>
                <a:latin typeface="Calibri" panose="020F0502020204030204"/>
              </a:rPr>
              <a:t>BETTER TOGETHER</a:t>
            </a:r>
            <a:endParaRPr lang="en-US" sz="750" dirty="0">
              <a:solidFill>
                <a:prstClr val="black">
                  <a:lumMod val="50000"/>
                  <a:lumOff val="50000"/>
                </a:prstClr>
              </a:solidFill>
              <a:latin typeface="Calibri" panose="020F0502020204030204"/>
              <a:ea typeface="Arial" charset="0"/>
              <a:cs typeface="Arial" charset="0"/>
            </a:endParaRPr>
          </a:p>
        </p:txBody>
      </p:sp>
      <p:sp>
        <p:nvSpPr>
          <p:cNvPr id="19" name="Slide Number Placeholder 18"/>
          <p:cNvSpPr>
            <a:spLocks noGrp="1"/>
          </p:cNvSpPr>
          <p:nvPr>
            <p:ph type="sldNum" sz="quarter" idx="12"/>
          </p:nvPr>
        </p:nvSpPr>
        <p:spPr>
          <a:xfrm>
            <a:off x="4857996" y="5645928"/>
            <a:ext cx="2057400" cy="273844"/>
          </a:xfrm>
        </p:spPr>
        <p:txBody>
          <a:bodyPr/>
          <a:lstStyle/>
          <a:p>
            <a:pPr algn="ctr"/>
            <a:fld id="{3692FA8D-AFEE-4C79-B774-A171E7C23AD5}" type="slidenum">
              <a:rPr lang="en-US">
                <a:solidFill>
                  <a:prstClr val="black">
                    <a:tint val="75000"/>
                  </a:prstClr>
                </a:solidFill>
                <a:latin typeface="Calibri" panose="020F0502020204030204"/>
              </a:rPr>
              <a:pPr algn="ctr"/>
              <a:t>20</a:t>
            </a:fld>
            <a:endParaRPr lang="en-US" dirty="0">
              <a:solidFill>
                <a:prstClr val="black">
                  <a:tint val="75000"/>
                </a:prstClr>
              </a:solidFill>
              <a:latin typeface="Calibri" panose="020F0502020204030204"/>
            </a:endParaRPr>
          </a:p>
        </p:txBody>
      </p:sp>
      <p:sp>
        <p:nvSpPr>
          <p:cNvPr id="15" name="TextBox 14"/>
          <p:cNvSpPr txBox="1"/>
          <p:nvPr/>
        </p:nvSpPr>
        <p:spPr>
          <a:xfrm>
            <a:off x="1956899" y="1833771"/>
            <a:ext cx="8162654" cy="346249"/>
          </a:xfrm>
          <a:prstGeom prst="rect">
            <a:avLst/>
          </a:prstGeom>
          <a:solidFill>
            <a:srgbClr val="81BC00"/>
          </a:solidFill>
        </p:spPr>
        <p:txBody>
          <a:bodyPr wrap="square" rtlCol="0">
            <a:spAutoFit/>
          </a:bodyPr>
          <a:lstStyle/>
          <a:p>
            <a:pPr algn="ctr" defTabSz="342900"/>
            <a:r>
              <a:rPr lang="en-US" sz="1650" b="1" dirty="0">
                <a:solidFill>
                  <a:prstClr val="black"/>
                </a:solidFill>
                <a:latin typeface="Calibri" panose="020F0502020204030204"/>
              </a:rPr>
              <a:t>Regular dental care is associated with lower utilization of healthcare</a:t>
            </a:r>
          </a:p>
        </p:txBody>
      </p:sp>
    </p:spTree>
    <p:extLst>
      <p:ext uri="{BB962C8B-B14F-4D97-AF65-F5344CB8AC3E}">
        <p14:creationId xmlns:p14="http://schemas.microsoft.com/office/powerpoint/2010/main" val="338008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771896" y="963168"/>
            <a:ext cx="6172200" cy="10287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342900"/>
            <a:r>
              <a:rPr lang="en-US" sz="2400" dirty="0">
                <a:solidFill>
                  <a:srgbClr val="3DB5E6"/>
                </a:solidFill>
                <a:latin typeface="Arial" charset="0"/>
                <a:ea typeface="Arial" charset="0"/>
                <a:cs typeface="Arial" charset="0"/>
              </a:rPr>
              <a:t>Kaiser Permanente </a:t>
            </a:r>
            <a:r>
              <a:rPr lang="en-US" sz="2400" b="1" dirty="0">
                <a:solidFill>
                  <a:srgbClr val="002F6D"/>
                </a:solidFill>
                <a:latin typeface="Arial" charset="0"/>
                <a:ea typeface="Arial" charset="0"/>
                <a:cs typeface="Arial" charset="0"/>
              </a:rPr>
              <a:t>Research </a:t>
            </a:r>
            <a:endParaRPr lang="en-US" sz="2100" dirty="0">
              <a:solidFill>
                <a:srgbClr val="005867"/>
              </a:solidFill>
              <a:latin typeface="Calibri Light" panose="020F0302020204030204"/>
            </a:endParaRPr>
          </a:p>
        </p:txBody>
      </p:sp>
      <p:sp>
        <p:nvSpPr>
          <p:cNvPr id="7" name="Subtitle 2"/>
          <p:cNvSpPr txBox="1">
            <a:spLocks/>
          </p:cNvSpPr>
          <p:nvPr/>
        </p:nvSpPr>
        <p:spPr bwMode="auto">
          <a:xfrm>
            <a:off x="3167248" y="4800601"/>
            <a:ext cx="6200018" cy="794147"/>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342900">
              <a:buNone/>
            </a:pPr>
            <a:endParaRPr lang="en-US" sz="1050" b="1" dirty="0">
              <a:solidFill>
                <a:srgbClr val="FF0000"/>
              </a:solidFill>
              <a:latin typeface="Calibri" panose="020F0502020204030204"/>
            </a:endParaRPr>
          </a:p>
        </p:txBody>
      </p:sp>
      <p:sp>
        <p:nvSpPr>
          <p:cNvPr id="9" name="TextBox 8"/>
          <p:cNvSpPr txBox="1"/>
          <p:nvPr/>
        </p:nvSpPr>
        <p:spPr>
          <a:xfrm>
            <a:off x="3436789" y="1818745"/>
            <a:ext cx="3557611" cy="646331"/>
          </a:xfrm>
          <a:prstGeom prst="rect">
            <a:avLst/>
          </a:prstGeom>
          <a:noFill/>
        </p:spPr>
        <p:txBody>
          <a:bodyPr wrap="square" rtlCol="0">
            <a:spAutoFit/>
          </a:bodyPr>
          <a:lstStyle/>
          <a:p>
            <a:pPr defTabSz="342900"/>
            <a:r>
              <a:rPr lang="en-US" b="1" dirty="0">
                <a:solidFill>
                  <a:prstClr val="white"/>
                </a:solidFill>
                <a:latin typeface="Calibri" panose="020F0502020204030204"/>
                <a:cs typeface="Arial"/>
              </a:rPr>
              <a:t>Disease Management/Care Delivery</a:t>
            </a:r>
          </a:p>
        </p:txBody>
      </p:sp>
      <p:sp>
        <p:nvSpPr>
          <p:cNvPr id="10" name="TextBox 9"/>
          <p:cNvSpPr txBox="1"/>
          <p:nvPr/>
        </p:nvSpPr>
        <p:spPr>
          <a:xfrm>
            <a:off x="5867401" y="4270957"/>
            <a:ext cx="3189562" cy="369332"/>
          </a:xfrm>
          <a:prstGeom prst="rect">
            <a:avLst/>
          </a:prstGeom>
          <a:noFill/>
        </p:spPr>
        <p:txBody>
          <a:bodyPr wrap="square" rtlCol="0">
            <a:spAutoFit/>
          </a:bodyPr>
          <a:lstStyle/>
          <a:p>
            <a:pPr defTabSz="342900"/>
            <a:r>
              <a:rPr lang="en-US" b="1" dirty="0">
                <a:solidFill>
                  <a:prstClr val="white"/>
                </a:solidFill>
                <a:latin typeface="Calibri" panose="020F0502020204030204"/>
                <a:cs typeface="Arial"/>
              </a:rPr>
              <a:t>Health/Wellness Prevention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821" y="5683202"/>
            <a:ext cx="1736765" cy="194596"/>
          </a:xfrm>
          <a:prstGeom prst="rect">
            <a:avLst/>
          </a:prstGeom>
        </p:spPr>
      </p:pic>
      <p:sp>
        <p:nvSpPr>
          <p:cNvPr id="13" name="Rectangle 12"/>
          <p:cNvSpPr/>
          <p:nvPr/>
        </p:nvSpPr>
        <p:spPr>
          <a:xfrm>
            <a:off x="1901579" y="5618918"/>
            <a:ext cx="2257745" cy="323165"/>
          </a:xfrm>
          <a:prstGeom prst="rect">
            <a:avLst/>
          </a:prstGeom>
        </p:spPr>
        <p:txBody>
          <a:bodyPr wrap="square" anchor="ctr">
            <a:spAutoFit/>
          </a:bodyPr>
          <a:lstStyle/>
          <a:p>
            <a:pPr defTabSz="342900"/>
            <a:r>
              <a:rPr lang="en-US" sz="750" b="1" dirty="0">
                <a:solidFill>
                  <a:srgbClr val="005867"/>
                </a:solidFill>
                <a:latin typeface="Calibri" panose="020F0502020204030204"/>
              </a:rPr>
              <a:t>Medical </a:t>
            </a:r>
            <a:r>
              <a:rPr lang="en-US" sz="750" b="1" dirty="0">
                <a:solidFill>
                  <a:srgbClr val="00B0F0"/>
                </a:solidFill>
                <a:latin typeface="Calibri" panose="020F0502020204030204"/>
              </a:rPr>
              <a:t>+ </a:t>
            </a:r>
            <a:r>
              <a:rPr lang="en-US" sz="750" b="1" dirty="0">
                <a:solidFill>
                  <a:srgbClr val="005867"/>
                </a:solidFill>
                <a:latin typeface="Calibri" panose="020F0502020204030204"/>
              </a:rPr>
              <a:t>Dental</a:t>
            </a:r>
          </a:p>
          <a:p>
            <a:pPr defTabSz="342900"/>
            <a:r>
              <a:rPr lang="en-US" sz="750" b="1" dirty="0">
                <a:solidFill>
                  <a:srgbClr val="00B0F0"/>
                </a:solidFill>
                <a:latin typeface="Calibri" panose="020F0502020204030204"/>
              </a:rPr>
              <a:t>BETTER TOGETHER</a:t>
            </a:r>
            <a:endParaRPr lang="en-US" sz="750" dirty="0">
              <a:solidFill>
                <a:prstClr val="black">
                  <a:lumMod val="50000"/>
                  <a:lumOff val="50000"/>
                </a:prstClr>
              </a:solidFill>
              <a:latin typeface="Calibri" panose="020F0502020204030204"/>
              <a:ea typeface="Arial" charset="0"/>
              <a:cs typeface="Arial" charset="0"/>
            </a:endParaRPr>
          </a:p>
        </p:txBody>
      </p:sp>
      <p:graphicFrame>
        <p:nvGraphicFramePr>
          <p:cNvPr id="15" name="Diagram 14"/>
          <p:cNvGraphicFramePr/>
          <p:nvPr>
            <p:extLst/>
          </p:nvPr>
        </p:nvGraphicFramePr>
        <p:xfrm>
          <a:off x="2952752" y="1691009"/>
          <a:ext cx="6256735" cy="3495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stretch>
            <a:fillRect/>
          </a:stretch>
        </p:blipFill>
        <p:spPr>
          <a:xfrm>
            <a:off x="1908299" y="1864126"/>
            <a:ext cx="8375402" cy="3529801"/>
          </a:xfrm>
          <a:prstGeom prst="rect">
            <a:avLst/>
          </a:prstGeom>
        </p:spPr>
      </p:pic>
      <p:sp>
        <p:nvSpPr>
          <p:cNvPr id="5" name="Slide Number Placeholder 4"/>
          <p:cNvSpPr>
            <a:spLocks noGrp="1"/>
          </p:cNvSpPr>
          <p:nvPr>
            <p:ph type="sldNum" sz="quarter" idx="12"/>
          </p:nvPr>
        </p:nvSpPr>
        <p:spPr/>
        <p:txBody>
          <a:bodyPr/>
          <a:lstStyle/>
          <a:p>
            <a:fld id="{3692FA8D-AFEE-4C79-B774-A171E7C23AD5}" type="slidenum">
              <a:rPr lang="en-US">
                <a:solidFill>
                  <a:prstClr val="black">
                    <a:tint val="75000"/>
                  </a:prstClr>
                </a:solidFill>
                <a:latin typeface="Calibri" panose="020F0502020204030204"/>
              </a:rPr>
              <a:pPr/>
              <a:t>21</a:t>
            </a:fld>
            <a:endParaRPr lang="en-US" dirty="0">
              <a:solidFill>
                <a:prstClr val="black">
                  <a:tint val="75000"/>
                </a:prstClr>
              </a:solidFill>
              <a:latin typeface="Calibri" panose="020F0502020204030204"/>
            </a:endParaRPr>
          </a:p>
        </p:txBody>
      </p:sp>
      <p:sp>
        <p:nvSpPr>
          <p:cNvPr id="16" name="TextBox 15"/>
          <p:cNvSpPr txBox="1"/>
          <p:nvPr/>
        </p:nvSpPr>
        <p:spPr>
          <a:xfrm>
            <a:off x="1984464" y="1895750"/>
            <a:ext cx="8162654" cy="346249"/>
          </a:xfrm>
          <a:prstGeom prst="rect">
            <a:avLst/>
          </a:prstGeom>
          <a:solidFill>
            <a:srgbClr val="81BC00"/>
          </a:solidFill>
        </p:spPr>
        <p:txBody>
          <a:bodyPr wrap="square" rtlCol="0">
            <a:spAutoFit/>
          </a:bodyPr>
          <a:lstStyle/>
          <a:p>
            <a:pPr algn="ctr" defTabSz="342900"/>
            <a:r>
              <a:rPr lang="en-US" sz="1650" b="1" dirty="0">
                <a:solidFill>
                  <a:prstClr val="black"/>
                </a:solidFill>
                <a:latin typeface="Calibri" panose="020F0502020204030204"/>
              </a:rPr>
              <a:t>Periodontal interventions associated with healthcare cost savings  </a:t>
            </a:r>
          </a:p>
        </p:txBody>
      </p:sp>
    </p:spTree>
    <p:extLst>
      <p:ext uri="{BB962C8B-B14F-4D97-AF65-F5344CB8AC3E}">
        <p14:creationId xmlns:p14="http://schemas.microsoft.com/office/powerpoint/2010/main" val="9146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2A2C-0CAE-4FA1-8657-65E87D2825F7}"/>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Impact of Medicaid Preventive Dental </a:t>
            </a:r>
            <a:br>
              <a:rPr lang="en-US" b="1" dirty="0">
                <a:solidFill>
                  <a:srgbClr val="0070C0"/>
                </a:solidFill>
                <a:effectLst>
                  <a:outerShdw blurRad="38100" dist="38100" dir="2700000" algn="tl">
                    <a:srgbClr val="000000">
                      <a:alpha val="43137"/>
                    </a:srgbClr>
                  </a:outerShdw>
                </a:effectLst>
              </a:rPr>
            </a:br>
            <a:r>
              <a:rPr lang="en-US" b="1" dirty="0">
                <a:solidFill>
                  <a:srgbClr val="0070C0"/>
                </a:solidFill>
                <a:effectLst>
                  <a:outerShdw blurRad="38100" dist="38100" dir="2700000" algn="tl">
                    <a:srgbClr val="000000">
                      <a:alpha val="43137"/>
                    </a:srgbClr>
                  </a:outerShdw>
                </a:effectLst>
              </a:rPr>
              <a:t>on Medical Costs</a:t>
            </a:r>
          </a:p>
        </p:txBody>
      </p:sp>
      <p:pic>
        <p:nvPicPr>
          <p:cNvPr id="7" name="Content Placeholder 6" descr="A screenshot of a cell phone&#10;&#10;Description automatically generated">
            <a:extLst>
              <a:ext uri="{FF2B5EF4-FFF2-40B4-BE49-F238E27FC236}">
                <a16:creationId xmlns:a16="http://schemas.microsoft.com/office/drawing/2014/main" id="{34F41003-B06A-4487-AE7E-E952C7B412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40707"/>
            <a:ext cx="5400675" cy="2581275"/>
          </a:xfrm>
        </p:spPr>
      </p:pic>
      <p:pic>
        <p:nvPicPr>
          <p:cNvPr id="9" name="Picture 8" descr="A screenshot of a cell phone&#10;&#10;Description automatically generated">
            <a:extLst>
              <a:ext uri="{FF2B5EF4-FFF2-40B4-BE49-F238E27FC236}">
                <a16:creationId xmlns:a16="http://schemas.microsoft.com/office/drawing/2014/main" id="{0C1159FE-5CCF-4343-BB54-C8B2A95B2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9787" y="2978150"/>
            <a:ext cx="5381625" cy="3514725"/>
          </a:xfrm>
          <a:prstGeom prst="rect">
            <a:avLst/>
          </a:prstGeom>
        </p:spPr>
      </p:pic>
      <p:sp>
        <p:nvSpPr>
          <p:cNvPr id="10" name="TextBox 9">
            <a:extLst>
              <a:ext uri="{FF2B5EF4-FFF2-40B4-BE49-F238E27FC236}">
                <a16:creationId xmlns:a16="http://schemas.microsoft.com/office/drawing/2014/main" id="{C2E3BB84-FE64-4ACF-99E0-CFA84396657C}"/>
              </a:ext>
            </a:extLst>
          </p:cNvPr>
          <p:cNvSpPr txBox="1"/>
          <p:nvPr/>
        </p:nvSpPr>
        <p:spPr>
          <a:xfrm>
            <a:off x="838200" y="5889072"/>
            <a:ext cx="4773336" cy="523220"/>
          </a:xfrm>
          <a:prstGeom prst="rect">
            <a:avLst/>
          </a:prstGeom>
          <a:noFill/>
        </p:spPr>
        <p:txBody>
          <a:bodyPr wrap="square" rtlCol="0">
            <a:spAutoFit/>
          </a:bodyPr>
          <a:lstStyle/>
          <a:p>
            <a:r>
              <a:rPr lang="en-US" sz="1400" b="1" dirty="0"/>
              <a:t>SOURCE: </a:t>
            </a:r>
            <a:r>
              <a:rPr lang="en-US" sz="1400" dirty="0"/>
              <a:t>NADP Commissioned </a:t>
            </a:r>
            <a:r>
              <a:rPr lang="en-US" sz="1400" dirty="0">
                <a:hlinkClick r:id="rId5"/>
              </a:rPr>
              <a:t>Study</a:t>
            </a:r>
            <a:r>
              <a:rPr lang="en-US" sz="1400" dirty="0"/>
              <a:t> by the University of Maryland of MEPS data, Released Nov. 2017.</a:t>
            </a:r>
          </a:p>
        </p:txBody>
      </p:sp>
    </p:spTree>
    <p:extLst>
      <p:ext uri="{BB962C8B-B14F-4D97-AF65-F5344CB8AC3E}">
        <p14:creationId xmlns:p14="http://schemas.microsoft.com/office/powerpoint/2010/main" val="1573641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33DD68-DE7A-4191-B5EB-4E6ACC52BCC2}"/>
              </a:ext>
            </a:extLst>
          </p:cNvPr>
          <p:cNvSpPr>
            <a:spLocks noGrp="1"/>
          </p:cNvSpPr>
          <p:nvPr>
            <p:ph type="title"/>
          </p:nvPr>
        </p:nvSpPr>
        <p:spPr/>
        <p:txBody>
          <a:bodyPr>
            <a:normAutofit/>
          </a:bodyPr>
          <a:lstStyle/>
          <a:p>
            <a:r>
              <a:rPr lang="en-US" sz="4000" b="1" dirty="0">
                <a:solidFill>
                  <a:srgbClr val="0070C0"/>
                </a:solidFill>
                <a:effectLst>
                  <a:outerShdw blurRad="38100" dist="38100" dir="2700000" algn="tl">
                    <a:srgbClr val="000000">
                      <a:alpha val="43137"/>
                    </a:srgbClr>
                  </a:outerShdw>
                </a:effectLst>
              </a:rPr>
              <a:t>Employer Attitudes about Dental Benefits</a:t>
            </a:r>
          </a:p>
        </p:txBody>
      </p:sp>
      <p:sp>
        <p:nvSpPr>
          <p:cNvPr id="2" name="Date Placeholder 1">
            <a:extLst>
              <a:ext uri="{FF2B5EF4-FFF2-40B4-BE49-F238E27FC236}">
                <a16:creationId xmlns:a16="http://schemas.microsoft.com/office/drawing/2014/main" id="{FD527131-B57E-4A6B-9709-657BA0C2F2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January 12, 2019</a:t>
            </a:r>
          </a:p>
        </p:txBody>
      </p:sp>
      <p:sp>
        <p:nvSpPr>
          <p:cNvPr id="3" name="Footer Placeholder 2">
            <a:extLst>
              <a:ext uri="{FF2B5EF4-FFF2-40B4-BE49-F238E27FC236}">
                <a16:creationId xmlns:a16="http://schemas.microsoft.com/office/drawing/2014/main" id="{9D4E3B71-BDD7-4A8C-9A98-447D12F813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TDA Council on Professions and Trends </a:t>
            </a:r>
          </a:p>
        </p:txBody>
      </p:sp>
      <p:sp>
        <p:nvSpPr>
          <p:cNvPr id="7" name="TextBox 6">
            <a:extLst>
              <a:ext uri="{FF2B5EF4-FFF2-40B4-BE49-F238E27FC236}">
                <a16:creationId xmlns:a16="http://schemas.microsoft.com/office/drawing/2014/main" id="{7B41A862-CE56-4D89-96A8-2AB15BC47366}"/>
              </a:ext>
            </a:extLst>
          </p:cNvPr>
          <p:cNvSpPr txBox="1"/>
          <p:nvPr/>
        </p:nvSpPr>
        <p:spPr>
          <a:xfrm>
            <a:off x="8950569" y="6356350"/>
            <a:ext cx="2749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2018 Survey of Employers</a:t>
            </a:r>
          </a:p>
        </p:txBody>
      </p:sp>
      <p:graphicFrame>
        <p:nvGraphicFramePr>
          <p:cNvPr id="11" name="Content Placeholder 10">
            <a:extLst>
              <a:ext uri="{FF2B5EF4-FFF2-40B4-BE49-F238E27FC236}">
                <a16:creationId xmlns:a16="http://schemas.microsoft.com/office/drawing/2014/main" id="{B6290854-F1E5-4127-BCDB-9354FB1C9F3D}"/>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806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9E2FC-628D-4EE0-BC45-A7D1CF8B0962}"/>
              </a:ext>
            </a:extLst>
          </p:cNvPr>
          <p:cNvSpPr>
            <a:spLocks noGrp="1"/>
          </p:cNvSpPr>
          <p:nvPr>
            <p:ph type="title"/>
          </p:nvPr>
        </p:nvSpPr>
        <p:spPr>
          <a:xfrm>
            <a:off x="616017" y="324579"/>
            <a:ext cx="10515600" cy="1325563"/>
          </a:xfrm>
        </p:spPr>
        <p:txBody>
          <a:bodyPr>
            <a:normAutofit/>
          </a:bodyPr>
          <a:lstStyle/>
          <a:p>
            <a:r>
              <a:rPr lang="en-US" b="1" dirty="0">
                <a:solidFill>
                  <a:srgbClr val="0070C0"/>
                </a:solidFill>
                <a:effectLst>
                  <a:outerShdw blurRad="38100" dist="38100" dir="2700000" algn="tl">
                    <a:srgbClr val="000000">
                      <a:alpha val="43137"/>
                    </a:srgbClr>
                  </a:outerShdw>
                </a:effectLst>
              </a:rPr>
              <a:t>Employers Offering Dental Benefits</a:t>
            </a:r>
            <a:br>
              <a:rPr lang="en-US" b="1" dirty="0">
                <a:solidFill>
                  <a:srgbClr val="0070C0"/>
                </a:solidFill>
                <a:effectLst>
                  <a:outerShdw blurRad="38100" dist="38100" dir="2700000" algn="tl">
                    <a:srgbClr val="000000">
                      <a:alpha val="43137"/>
                    </a:srgbClr>
                  </a:outerShdw>
                </a:effectLst>
              </a:rPr>
            </a:br>
            <a:r>
              <a:rPr lang="en-US" b="1" dirty="0">
                <a:solidFill>
                  <a:srgbClr val="0070C0"/>
                </a:solidFill>
                <a:effectLst>
                  <a:outerShdw blurRad="38100" dist="38100" dir="2700000" algn="tl">
                    <a:srgbClr val="000000">
                      <a:alpha val="43137"/>
                    </a:srgbClr>
                  </a:outerShdw>
                </a:effectLst>
              </a:rPr>
              <a:t>to Full Time Employees</a:t>
            </a:r>
            <a:endParaRPr lang="en-US" dirty="0">
              <a:solidFill>
                <a:srgbClr val="0070C0"/>
              </a:solidFill>
              <a:effectLst>
                <a:outerShdw blurRad="38100" dist="38100" dir="2700000" algn="tl">
                  <a:srgbClr val="000000">
                    <a:alpha val="43137"/>
                  </a:srgbClr>
                </a:outerShdw>
              </a:effectLst>
            </a:endParaRPr>
          </a:p>
        </p:txBody>
      </p:sp>
      <p:graphicFrame>
        <p:nvGraphicFramePr>
          <p:cNvPr id="4" name="Content Placeholder 5">
            <a:extLst>
              <a:ext uri="{FF2B5EF4-FFF2-40B4-BE49-F238E27FC236}">
                <a16:creationId xmlns:a16="http://schemas.microsoft.com/office/drawing/2014/main" id="{AF3FA759-5F93-4EC0-B901-23EF926691F4}"/>
              </a:ext>
            </a:extLst>
          </p:cNvPr>
          <p:cNvGraphicFramePr>
            <a:graphicFrameLocks/>
          </p:cNvGraphicFramePr>
          <p:nvPr>
            <p:extLst/>
          </p:nvPr>
        </p:nvGraphicFramePr>
        <p:xfrm>
          <a:off x="616017" y="1172286"/>
          <a:ext cx="10198768" cy="50841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3E967A0-4B3A-4CEF-BBA9-C255B5B1E82E}"/>
              </a:ext>
            </a:extLst>
          </p:cNvPr>
          <p:cNvSpPr txBox="1"/>
          <p:nvPr/>
        </p:nvSpPr>
        <p:spPr>
          <a:xfrm>
            <a:off x="8021052" y="6256422"/>
            <a:ext cx="24598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Surveys of Employers</a:t>
            </a:r>
          </a:p>
        </p:txBody>
      </p:sp>
    </p:spTree>
    <p:extLst>
      <p:ext uri="{BB962C8B-B14F-4D97-AF65-F5344CB8AC3E}">
        <p14:creationId xmlns:p14="http://schemas.microsoft.com/office/powerpoint/2010/main" val="240293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96545-6683-4E43-B4C3-87C4BBCE8CB4}"/>
              </a:ext>
            </a:extLst>
          </p:cNvPr>
          <p:cNvSpPr>
            <a:spLocks noGrp="1"/>
          </p:cNvSpPr>
          <p:nvPr>
            <p:ph type="title"/>
          </p:nvPr>
        </p:nvSpPr>
        <p:spPr/>
        <p:txBody>
          <a:bodyPr/>
          <a:lstStyle/>
          <a:p>
            <a:pPr algn="ctr"/>
            <a:r>
              <a:rPr lang="en-US" b="1" dirty="0">
                <a:solidFill>
                  <a:srgbClr val="0070C0"/>
                </a:solidFill>
                <a:effectLst>
                  <a:outerShdw blurRad="38100" dist="38100" dir="2700000" algn="tl">
                    <a:srgbClr val="000000">
                      <a:alpha val="43137"/>
                    </a:srgbClr>
                  </a:outerShdw>
                </a:effectLst>
              </a:rPr>
              <a:t>Dental Growth in Public Programs</a:t>
            </a:r>
          </a:p>
        </p:txBody>
      </p:sp>
      <p:sp>
        <p:nvSpPr>
          <p:cNvPr id="5" name="Text Placeholder 4">
            <a:extLst>
              <a:ext uri="{FF2B5EF4-FFF2-40B4-BE49-F238E27FC236}">
                <a16:creationId xmlns:a16="http://schemas.microsoft.com/office/drawing/2014/main" id="{C50BB62F-1834-4CDE-9815-655A4D055751}"/>
              </a:ext>
            </a:extLst>
          </p:cNvPr>
          <p:cNvSpPr>
            <a:spLocks noGrp="1"/>
          </p:cNvSpPr>
          <p:nvPr>
            <p:ph type="body" idx="1"/>
          </p:nvPr>
        </p:nvSpPr>
        <p:spPr/>
        <p:txBody>
          <a:bodyPr/>
          <a:lstStyle/>
          <a:p>
            <a:endParaRPr lang="en-US" dirty="0"/>
          </a:p>
        </p:txBody>
      </p:sp>
      <p:sp>
        <p:nvSpPr>
          <p:cNvPr id="2" name="Date Placeholder 1">
            <a:extLst>
              <a:ext uri="{FF2B5EF4-FFF2-40B4-BE49-F238E27FC236}">
                <a16:creationId xmlns:a16="http://schemas.microsoft.com/office/drawing/2014/main" id="{ACA8E7B6-7B29-4F7B-91FE-58BECC386B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July 20, 2018</a:t>
            </a:r>
          </a:p>
        </p:txBody>
      </p:sp>
      <p:sp>
        <p:nvSpPr>
          <p:cNvPr id="3" name="Footer Placeholder 2">
            <a:extLst>
              <a:ext uri="{FF2B5EF4-FFF2-40B4-BE49-F238E27FC236}">
                <a16:creationId xmlns:a16="http://schemas.microsoft.com/office/drawing/2014/main" id="{5CA043FA-7AE6-4B99-A0E8-351AEA6E85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CDA Dental Benefits Task Force</a:t>
            </a:r>
          </a:p>
        </p:txBody>
      </p:sp>
      <p:pic>
        <p:nvPicPr>
          <p:cNvPr id="6" name="Picture 5">
            <a:extLst>
              <a:ext uri="{FF2B5EF4-FFF2-40B4-BE49-F238E27FC236}">
                <a16:creationId xmlns:a16="http://schemas.microsoft.com/office/drawing/2014/main" id="{78EACA22-FA50-4F72-8C14-974BAC9A1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581262"/>
            <a:ext cx="4155831" cy="1723551"/>
          </a:xfrm>
          <a:prstGeom prst="rect">
            <a:avLst/>
          </a:prstGeom>
        </p:spPr>
      </p:pic>
    </p:spTree>
    <p:extLst>
      <p:ext uri="{BB962C8B-B14F-4D97-AF65-F5344CB8AC3E}">
        <p14:creationId xmlns:p14="http://schemas.microsoft.com/office/powerpoint/2010/main" val="3455281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12"/>
          <p:cNvGraphicFramePr>
            <a:graphicFrameLocks noGrp="1"/>
          </p:cNvGraphicFramePr>
          <p:nvPr>
            <p:ph idx="1"/>
            <p:extLst/>
          </p:nvPr>
        </p:nvGraphicFramePr>
        <p:xfrm>
          <a:off x="838200" y="1825625"/>
          <a:ext cx="10514124" cy="3644129"/>
        </p:xfrm>
        <a:graphic>
          <a:graphicData uri="http://schemas.openxmlformats.org/drawingml/2006/table">
            <a:tbl>
              <a:tblPr firstRow="1" bandRow="1">
                <a:tableStyleId>{2D5ABB26-0587-4C30-8999-92F81FD0307C}</a:tableStyleId>
              </a:tblPr>
              <a:tblGrid>
                <a:gridCol w="3608334">
                  <a:extLst>
                    <a:ext uri="{9D8B030D-6E8A-4147-A177-3AD203B41FA5}">
                      <a16:colId xmlns:a16="http://schemas.microsoft.com/office/drawing/2014/main" val="20000"/>
                    </a:ext>
                  </a:extLst>
                </a:gridCol>
                <a:gridCol w="3401082">
                  <a:extLst>
                    <a:ext uri="{9D8B030D-6E8A-4147-A177-3AD203B41FA5}">
                      <a16:colId xmlns:a16="http://schemas.microsoft.com/office/drawing/2014/main" val="20001"/>
                    </a:ext>
                  </a:extLst>
                </a:gridCol>
                <a:gridCol w="3504708">
                  <a:extLst>
                    <a:ext uri="{9D8B030D-6E8A-4147-A177-3AD203B41FA5}">
                      <a16:colId xmlns:a16="http://schemas.microsoft.com/office/drawing/2014/main" val="20002"/>
                    </a:ext>
                  </a:extLst>
                </a:gridCol>
              </a:tblGrid>
              <a:tr h="563270">
                <a:tc>
                  <a:txBody>
                    <a:bodyPr/>
                    <a:lstStyle/>
                    <a:p>
                      <a:pPr marL="0" marR="0" lvl="0" indent="0" algn="l" defTabSz="457039" rtl="0" eaLnBrk="1" fontAlgn="auto" latinLnBrk="0" hangingPunct="1">
                        <a:lnSpc>
                          <a:spcPct val="100000"/>
                        </a:lnSpc>
                        <a:spcBef>
                          <a:spcPts val="0"/>
                        </a:spcBef>
                        <a:spcAft>
                          <a:spcPts val="0"/>
                        </a:spcAft>
                        <a:buClr>
                          <a:schemeClr val="accent1"/>
                        </a:buClr>
                        <a:buSzTx/>
                        <a:buFontTx/>
                        <a:buNone/>
                        <a:tabLst/>
                        <a:defRPr/>
                      </a:pPr>
                      <a:r>
                        <a:rPr lang="en-US" sz="2000" b="1" dirty="0">
                          <a:solidFill>
                            <a:schemeClr val="accent1"/>
                          </a:solidFill>
                          <a:latin typeface="Arial" pitchFamily="34" charset="0"/>
                          <a:cs typeface="Arial" pitchFamily="34" charset="0"/>
                        </a:rPr>
                        <a:t>Eligibility</a:t>
                      </a:r>
                      <a:endParaRPr lang="en-US" sz="2000" b="1" dirty="0">
                        <a:solidFill>
                          <a:schemeClr val="accent1"/>
                        </a:solidFill>
                      </a:endParaRPr>
                    </a:p>
                  </a:txBody>
                  <a:tcPr marL="115544" marR="115544" marT="44375" marB="44375">
                    <a:lnL w="12700" cap="flat" cmpd="sng" algn="ctr">
                      <a:noFill/>
                      <a:prstDash val="solid"/>
                      <a:round/>
                      <a:headEnd type="none" w="med" len="med"/>
                      <a:tailEnd type="none" w="med" len="med"/>
                    </a:lnL>
                    <a:lnR w="6350" cap="flat" cmpd="sng" algn="ctr">
                      <a:solidFill>
                        <a:srgbClr val="A3B7C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buNone/>
                      </a:pPr>
                      <a:r>
                        <a:rPr lang="en-US" sz="2000" b="1" dirty="0">
                          <a:solidFill>
                            <a:schemeClr val="accent2"/>
                          </a:solidFill>
                          <a:latin typeface="Arial" pitchFamily="34" charset="0"/>
                          <a:cs typeface="Arial" pitchFamily="34" charset="0"/>
                        </a:rPr>
                        <a:t>Enrollment</a:t>
                      </a:r>
                      <a:endParaRPr lang="en-US" sz="2000" b="1" dirty="0">
                        <a:solidFill>
                          <a:schemeClr val="accent2"/>
                        </a:solidFill>
                      </a:endParaRPr>
                    </a:p>
                  </a:txBody>
                  <a:tcPr marL="115544" marR="115544" marT="44375" marB="44375">
                    <a:lnL w="6350" cap="flat" cmpd="sng" algn="ctr">
                      <a:solidFill>
                        <a:srgbClr val="A3B7C1"/>
                      </a:solidFill>
                      <a:prstDash val="solid"/>
                      <a:round/>
                      <a:headEnd type="none" w="med" len="med"/>
                      <a:tailEnd type="none" w="med" len="med"/>
                    </a:lnL>
                    <a:lnR w="6350" cap="flat" cmpd="sng" algn="ctr">
                      <a:solidFill>
                        <a:srgbClr val="A3B7C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039" rtl="0" eaLnBrk="1" fontAlgn="auto" latinLnBrk="0" hangingPunct="1">
                        <a:lnSpc>
                          <a:spcPct val="100000"/>
                        </a:lnSpc>
                        <a:spcBef>
                          <a:spcPts val="0"/>
                        </a:spcBef>
                        <a:spcAft>
                          <a:spcPts val="0"/>
                        </a:spcAft>
                        <a:buClr>
                          <a:schemeClr val="accent1"/>
                        </a:buClr>
                        <a:buSzTx/>
                        <a:buFontTx/>
                        <a:buNone/>
                        <a:tabLst/>
                        <a:defRPr/>
                      </a:pPr>
                      <a:r>
                        <a:rPr lang="en-US" sz="2000" b="1" dirty="0">
                          <a:solidFill>
                            <a:schemeClr val="accent3"/>
                          </a:solidFill>
                          <a:latin typeface="Arial" pitchFamily="34" charset="0"/>
                          <a:cs typeface="Arial" pitchFamily="34" charset="0"/>
                        </a:rPr>
                        <a:t>Funding</a:t>
                      </a:r>
                      <a:endParaRPr lang="en-US" sz="2000" b="1" dirty="0">
                        <a:solidFill>
                          <a:schemeClr val="accent3"/>
                        </a:solidFill>
                      </a:endParaRPr>
                    </a:p>
                  </a:txBody>
                  <a:tcPr marL="115544" marR="115544" marT="44375" marB="44375">
                    <a:lnL w="6350" cap="flat" cmpd="sng" algn="ctr">
                      <a:solidFill>
                        <a:srgbClr val="A3B7C1"/>
                      </a:solidFill>
                      <a:prstDash val="solid"/>
                      <a:round/>
                      <a:headEnd type="none" w="med" len="med"/>
                      <a:tailEnd type="none" w="med" len="med"/>
                    </a:lnL>
                    <a:lnR w="6350" cap="flat" cmpd="sng" algn="ctr">
                      <a:solidFill>
                        <a:srgbClr val="A3B7C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80859">
                <a:tc>
                  <a:txBody>
                    <a:bodyPr/>
                    <a:lstStyle/>
                    <a:p>
                      <a:pPr marL="285750" marR="0" lvl="0" indent="-285750" algn="l" defTabSz="799619" rtl="0" eaLnBrk="1" fontAlgn="auto" latinLnBrk="0" hangingPunct="1">
                        <a:lnSpc>
                          <a:spcPct val="100000"/>
                        </a:lnSpc>
                        <a:spcBef>
                          <a:spcPts val="0"/>
                        </a:spcBef>
                        <a:spcAft>
                          <a:spcPts val="882"/>
                        </a:spcAft>
                        <a:buClr>
                          <a:srgbClr val="00A9F6"/>
                        </a:buClr>
                        <a:buSzPct val="100000"/>
                        <a:buFont typeface="Arial"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Historically, provided coverage to certain categories of people (e.g., low-income children, pregnant women, poor elderly)</a:t>
                      </a:r>
                    </a:p>
                    <a:p>
                      <a:pPr marL="285750" marR="0" lvl="0" indent="-285750" algn="l" defTabSz="799619" rtl="0" eaLnBrk="1" fontAlgn="auto" latinLnBrk="0" hangingPunct="1">
                        <a:lnSpc>
                          <a:spcPct val="100000"/>
                        </a:lnSpc>
                        <a:spcBef>
                          <a:spcPts val="0"/>
                        </a:spcBef>
                        <a:spcAft>
                          <a:spcPts val="882"/>
                        </a:spcAft>
                        <a:buClr>
                          <a:srgbClr val="00A9F6"/>
                        </a:buClr>
                        <a:buSzPct val="100000"/>
                        <a:buFont typeface="Arial" pitchFamily="34" charset="0"/>
                        <a:buChar char="•"/>
                        <a:tabLst/>
                        <a:defRPr/>
                      </a:pPr>
                      <a:r>
                        <a:rPr lang="en-US" sz="1600" dirty="0">
                          <a:solidFill>
                            <a:srgbClr val="000000"/>
                          </a:solidFill>
                          <a:latin typeface="Arial" panose="020B0604020202020204" pitchFamily="34" charset="0"/>
                          <a:cs typeface="Arial" panose="020B0604020202020204" pitchFamily="34" charset="0"/>
                        </a:rPr>
                        <a:t>ACA expanded eligibility to include low-income adults</a:t>
                      </a:r>
                    </a:p>
                  </a:txBody>
                  <a:tcPr marL="119045" marR="119045">
                    <a:lnL w="12700" cap="flat" cmpd="sng" algn="ctr">
                      <a:noFill/>
                      <a:prstDash val="solid"/>
                      <a:round/>
                      <a:headEnd type="none" w="med" len="med"/>
                      <a:tailEnd type="none" w="med" len="med"/>
                    </a:lnL>
                    <a:lnR w="6350" cap="flat" cmpd="sng" algn="ctr">
                      <a:solidFill>
                        <a:srgbClr val="A3B7C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A9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799619" rtl="0" eaLnBrk="1" fontAlgn="auto" latinLnBrk="0" hangingPunct="1">
                        <a:lnSpc>
                          <a:spcPct val="100000"/>
                        </a:lnSpc>
                        <a:spcBef>
                          <a:spcPts val="0"/>
                        </a:spcBef>
                        <a:spcAft>
                          <a:spcPts val="882"/>
                        </a:spcAft>
                        <a:buClr>
                          <a:schemeClr val="accent2"/>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About 73 million individuals covered as of Oct 2018 </a:t>
                      </a:r>
                      <a:r>
                        <a:rPr kumimoji="0" lang="en-US" sz="1200" b="0" i="1" u="none" strike="noStrike" kern="0" cap="none" spc="0" normalizeH="0" baseline="0" noProof="0" dirty="0">
                          <a:ln>
                            <a:noFill/>
                          </a:ln>
                          <a:solidFill>
                            <a:srgbClr val="000000"/>
                          </a:solidFill>
                          <a:effectLst/>
                          <a:uLnTx/>
                          <a:uFillTx/>
                          <a:latin typeface="Arial" pitchFamily="34" charset="0"/>
                          <a:ea typeface="+mn-ea"/>
                          <a:cs typeface="Arial" pitchFamily="34" charset="0"/>
                        </a:rPr>
                        <a:t>(not all have access to dental services and level of services available vary by state)</a:t>
                      </a:r>
                    </a:p>
                    <a:p>
                      <a:pPr marL="285750" marR="0" lvl="0" indent="-285750" algn="l" defTabSz="799619" rtl="0" eaLnBrk="1" fontAlgn="auto" latinLnBrk="0" hangingPunct="1">
                        <a:lnSpc>
                          <a:spcPct val="100000"/>
                        </a:lnSpc>
                        <a:spcBef>
                          <a:spcPts val="0"/>
                        </a:spcBef>
                        <a:spcAft>
                          <a:spcPts val="882"/>
                        </a:spcAft>
                        <a:buClr>
                          <a:schemeClr val="accent2"/>
                        </a:buClr>
                        <a:buSzPct val="100000"/>
                        <a:buFont typeface="Arial" panose="020B0604020202020204" pitchFamily="34" charset="0"/>
                        <a:buChar char="•"/>
                        <a:tabLst/>
                        <a:defRPr/>
                      </a:pPr>
                      <a:r>
                        <a:rPr lang="en-US" sz="1600" dirty="0">
                          <a:solidFill>
                            <a:srgbClr val="00B0F0"/>
                          </a:solidFill>
                        </a:rPr>
                        <a:t>1</a:t>
                      </a:r>
                      <a:r>
                        <a:rPr kumimoji="0" lang="en-US" sz="1600" b="0" i="0" u="none" strike="noStrike" kern="0" cap="none" spc="0" normalizeH="0" baseline="0" noProof="0" dirty="0">
                          <a:ln>
                            <a:noFill/>
                          </a:ln>
                          <a:solidFill>
                            <a:srgbClr val="00B0F0"/>
                          </a:solidFill>
                          <a:effectLst/>
                          <a:uLnTx/>
                          <a:uFillTx/>
                          <a:latin typeface="Arial" pitchFamily="34" charset="0"/>
                          <a:ea typeface="+mn-ea"/>
                          <a:cs typeface="Arial" pitchFamily="34" charset="0"/>
                        </a:rPr>
                        <a:t>6.3 million (22%) of those were newly receiving coverage since October 2013</a:t>
                      </a:r>
                      <a:r>
                        <a:rPr kumimoji="0" lang="en-US" sz="1600" b="0" i="0" u="none" strike="noStrike" kern="0" cap="none" spc="0" normalizeH="0" baseline="30000" noProof="0" dirty="0">
                          <a:ln>
                            <a:noFill/>
                          </a:ln>
                          <a:solidFill>
                            <a:srgbClr val="00B0F0"/>
                          </a:solidFill>
                          <a:effectLst/>
                          <a:uLnTx/>
                          <a:uFillTx/>
                          <a:latin typeface="Arial" pitchFamily="34" charset="0"/>
                          <a:ea typeface="+mn-ea"/>
                          <a:cs typeface="Arial" pitchFamily="34" charset="0"/>
                        </a:rPr>
                        <a:t> </a:t>
                      </a:r>
                    </a:p>
                  </a:txBody>
                  <a:tcPr marL="119045" marR="119045">
                    <a:lnL w="6350" cap="flat" cmpd="sng" algn="ctr">
                      <a:solidFill>
                        <a:srgbClr val="A3B7C1"/>
                      </a:solidFill>
                      <a:prstDash val="solid"/>
                      <a:round/>
                      <a:headEnd type="none" w="med" len="med"/>
                      <a:tailEnd type="none" w="med" len="med"/>
                    </a:lnL>
                    <a:lnR w="6350" cap="flat" cmpd="sng" algn="ctr">
                      <a:solidFill>
                        <a:srgbClr val="A3B7C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738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799619" rtl="0" eaLnBrk="1" fontAlgn="auto" latinLnBrk="0" hangingPunct="1">
                        <a:lnSpc>
                          <a:spcPct val="100000"/>
                        </a:lnSpc>
                        <a:spcBef>
                          <a:spcPts val="0"/>
                        </a:spcBef>
                        <a:spcAft>
                          <a:spcPts val="882"/>
                        </a:spcAft>
                        <a:buClr>
                          <a:schemeClr val="accent3"/>
                        </a:buClr>
                        <a:buSzPct val="100000"/>
                        <a:buFont typeface="Arial" panose="020B0604020202020204" pitchFamily="34" charset="0"/>
                        <a:buChar char="•"/>
                        <a:tabLst/>
                        <a:defRPr/>
                      </a:pPr>
                      <a:r>
                        <a:rPr kumimoji="0" lang="en-US" sz="1600" b="0" i="0" u="none" strike="noStrike" kern="0" cap="none" spc="0" normalizeH="0" baseline="0" dirty="0">
                          <a:ln>
                            <a:noFill/>
                          </a:ln>
                          <a:solidFill>
                            <a:srgbClr val="000000"/>
                          </a:solidFill>
                          <a:effectLst/>
                          <a:uLnTx/>
                          <a:uFillTx/>
                          <a:latin typeface="Arial" pitchFamily="34" charset="0"/>
                          <a:ea typeface="+mn-ea"/>
                          <a:cs typeface="Arial" pitchFamily="34" charset="0"/>
                        </a:rPr>
                        <a:t>Jointly funded by the federal government and states</a:t>
                      </a:r>
                    </a:p>
                    <a:p>
                      <a:pPr marL="285750" marR="0" lvl="0" indent="-285750" algn="l" defTabSz="799619" rtl="0" eaLnBrk="1" fontAlgn="auto" latinLnBrk="0" hangingPunct="1">
                        <a:lnSpc>
                          <a:spcPct val="100000"/>
                        </a:lnSpc>
                        <a:spcBef>
                          <a:spcPts val="0"/>
                        </a:spcBef>
                        <a:spcAft>
                          <a:spcPts val="882"/>
                        </a:spcAft>
                        <a:buClr>
                          <a:schemeClr val="accent3"/>
                        </a:buClr>
                        <a:buSzPct val="100000"/>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States receive a percentage of matching federal funds from the federal government </a:t>
                      </a:r>
                    </a:p>
                  </a:txBody>
                  <a:tcPr marL="119045" marR="119045">
                    <a:lnL w="6350" cap="flat" cmpd="sng" algn="ctr">
                      <a:solidFill>
                        <a:srgbClr val="A3B7C1"/>
                      </a:solidFill>
                      <a:prstDash val="solid"/>
                      <a:round/>
                      <a:headEnd type="none" w="med" len="med"/>
                      <a:tailEnd type="none" w="med" len="med"/>
                    </a:lnL>
                    <a:lnR w="6350" cap="flat" cmpd="sng" algn="ctr">
                      <a:solidFill>
                        <a:srgbClr val="A3B7C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74C8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marL="0" marR="0" lvl="0" indent="0" algn="l" defTabSz="887553" rtl="0" eaLnBrk="1" fontAlgn="auto" latinLnBrk="0" hangingPunct="1">
              <a:lnSpc>
                <a:spcPct val="100000"/>
              </a:lnSpc>
              <a:spcBef>
                <a:spcPts val="0"/>
              </a:spcBef>
              <a:spcAft>
                <a:spcPts val="0"/>
              </a:spcAft>
              <a:buClrTx/>
              <a:buSzTx/>
              <a:buFontTx/>
              <a:buNone/>
              <a:tabLst/>
              <a:defRPr/>
            </a:pPr>
            <a:fld id="{1046E0F0-A629-AF47-82DD-3B28C859BC11}" type="slidenum">
              <a:rPr kumimoji="0" lang="en-US" sz="1300" b="0" i="0" u="none" strike="noStrike" kern="1200" cap="none" spc="0" normalizeH="0" baseline="0" noProof="0">
                <a:ln>
                  <a:noFill/>
                </a:ln>
                <a:solidFill>
                  <a:prstClr val="white">
                    <a:lumMod val="50000"/>
                  </a:prstClr>
                </a:solidFill>
                <a:effectLst/>
                <a:uLnTx/>
                <a:uFillTx/>
                <a:latin typeface="Helvetica 55 Roman"/>
                <a:ea typeface="+mn-ea"/>
                <a:cs typeface="+mn-cs"/>
              </a:rPr>
              <a:pPr marL="0" marR="0" lvl="0" indent="0" algn="l" defTabSz="887553"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white">
                  <a:lumMod val="50000"/>
                </a:prstClr>
              </a:solidFill>
              <a:effectLst/>
              <a:uLnTx/>
              <a:uFillTx/>
              <a:latin typeface="Helvetica 55 Roman"/>
              <a:ea typeface="+mn-ea"/>
              <a:cs typeface="+mn-cs"/>
            </a:endParaRPr>
          </a:p>
        </p:txBody>
      </p:sp>
      <p:sp>
        <p:nvSpPr>
          <p:cNvPr id="12" name="Content Placeholder 6"/>
          <p:cNvSpPr txBox="1">
            <a:spLocks/>
          </p:cNvSpPr>
          <p:nvPr/>
        </p:nvSpPr>
        <p:spPr>
          <a:xfrm>
            <a:off x="838200" y="5566868"/>
            <a:ext cx="10514124" cy="500557"/>
          </a:xfrm>
          <a:prstGeom prst="rect">
            <a:avLst/>
          </a:prstGeom>
        </p:spPr>
        <p:txBody>
          <a:bodyPr lIns="88751" anchor="b" anchorCtr="0"/>
          <a:lstStyle>
            <a:defPPr>
              <a:defRPr lang="en-US"/>
            </a:defPPr>
            <a:lvl1pPr marR="0" indent="0" defTabSz="913545" fontAlgn="auto">
              <a:lnSpc>
                <a:spcPct val="100000"/>
              </a:lnSpc>
              <a:spcBef>
                <a:spcPts val="0"/>
              </a:spcBef>
              <a:spcAft>
                <a:spcPts val="0"/>
              </a:spcAft>
              <a:buClr>
                <a:srgbClr val="00A9F6"/>
              </a:buClr>
              <a:buSzPct val="100000"/>
              <a:buFont typeface="Arial" pitchFamily="34" charset="0"/>
              <a:buNone/>
              <a:tabLst/>
              <a:defRPr sz="900" baseline="0">
                <a:solidFill>
                  <a:sysClr val="windowText" lastClr="000000"/>
                </a:solidFill>
                <a:latin typeface="Arial" pitchFamily="34" charset="0"/>
                <a:cs typeface="Arial" pitchFamily="34" charset="0"/>
              </a:defRPr>
            </a:lvl1pPr>
            <a:lvl2pPr marL="690563" indent="-233363">
              <a:spcBef>
                <a:spcPts val="0"/>
              </a:spcBef>
              <a:spcAft>
                <a:spcPts val="1000"/>
              </a:spcAft>
              <a:buClr>
                <a:schemeClr val="accent2"/>
              </a:buClr>
              <a:buFont typeface="Courier New" pitchFamily="49" charset="0"/>
              <a:buChar char="o"/>
              <a:defRPr kern="0">
                <a:latin typeface="Arial" pitchFamily="34" charset="0"/>
                <a:cs typeface="Arial" pitchFamily="34" charset="0"/>
              </a:defRPr>
            </a:lvl2pPr>
            <a:lvl3pPr marL="914400" indent="-223838">
              <a:spcBef>
                <a:spcPts val="0"/>
              </a:spcBef>
              <a:spcAft>
                <a:spcPts val="1000"/>
              </a:spcAft>
              <a:buClr>
                <a:schemeClr val="accent2"/>
              </a:buClr>
              <a:buFont typeface="Arial" pitchFamily="34" charset="0"/>
              <a:buChar char="−"/>
            </a:lvl3pPr>
            <a:lvl4pPr marL="1147763" indent="-233363">
              <a:spcBef>
                <a:spcPts val="0"/>
              </a:spcBef>
              <a:spcAft>
                <a:spcPts val="1000"/>
              </a:spcAft>
              <a:buClr>
                <a:schemeClr val="accent2"/>
              </a:buClr>
              <a:buFont typeface="Arial" pitchFamily="34" charset="0"/>
              <a:buChar char="»"/>
            </a:lvl4pPr>
            <a:lvl5pPr marL="1371600" indent="-223838">
              <a:spcBef>
                <a:spcPts val="0"/>
              </a:spcBef>
              <a:spcAft>
                <a:spcPts val="1000"/>
              </a:spcAft>
              <a:buClr>
                <a:schemeClr val="accent2"/>
              </a:buClr>
              <a:buFont typeface="Wingdings" pitchFamily="2" charset="2"/>
              <a:buChar char="§"/>
            </a:lvl5pPr>
            <a:lvl6pPr marL="2513718" indent="-228519">
              <a:spcBef>
                <a:spcPct val="20000"/>
              </a:spcBef>
              <a:buFont typeface="Arial"/>
              <a:buChar char="•"/>
              <a:defRPr sz="2000"/>
            </a:lvl6pPr>
            <a:lvl7pPr marL="2970758" indent="-228519">
              <a:spcBef>
                <a:spcPct val="20000"/>
              </a:spcBef>
              <a:buFont typeface="Arial"/>
              <a:buChar char="•"/>
              <a:defRPr sz="2000"/>
            </a:lvl7pPr>
            <a:lvl8pPr marL="3427797" indent="-228519">
              <a:spcBef>
                <a:spcPct val="20000"/>
              </a:spcBef>
              <a:buFont typeface="Arial"/>
              <a:buChar char="•"/>
              <a:defRPr sz="2000"/>
            </a:lvl8pPr>
            <a:lvl9pPr marL="3884837" indent="-228519">
              <a:spcBef>
                <a:spcPct val="20000"/>
              </a:spcBef>
              <a:buFont typeface="Arial"/>
              <a:buChar char="•"/>
              <a:defRPr sz="2000"/>
            </a:lvl9pPr>
          </a:lstStyle>
          <a:p>
            <a:pPr marL="0" marR="0" lvl="0" indent="0" algn="l" defTabSz="886724" rtl="0" eaLnBrk="1" fontAlgn="auto" latinLnBrk="0" hangingPunct="1">
              <a:lnSpc>
                <a:spcPct val="100000"/>
              </a:lnSpc>
              <a:spcBef>
                <a:spcPts val="0"/>
              </a:spcBef>
              <a:spcAft>
                <a:spcPts val="0"/>
              </a:spcAft>
              <a:buClr>
                <a:srgbClr val="00A9F6"/>
              </a:buClr>
              <a:buSzPct val="100000"/>
              <a:buFont typeface="Arial" pitchFamily="34" charset="0"/>
              <a:buNone/>
              <a:tabLst/>
              <a:defRPr/>
            </a:pPr>
            <a:r>
              <a:rPr kumimoji="0" lang="en-US" sz="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ACA: Affordable Care Act; CMS: Centers for Medicare &amp; Medicaid Services </a:t>
            </a:r>
          </a:p>
          <a:p>
            <a:pPr marL="0" marR="0" lvl="0" indent="0" algn="l" defTabSz="886724" rtl="0" eaLnBrk="1" fontAlgn="auto" latinLnBrk="0" hangingPunct="1">
              <a:lnSpc>
                <a:spcPct val="100000"/>
              </a:lnSpc>
              <a:spcBef>
                <a:spcPts val="0"/>
              </a:spcBef>
              <a:spcAft>
                <a:spcPts val="0"/>
              </a:spcAft>
              <a:buClr>
                <a:srgbClr val="00A9F6"/>
              </a:buClr>
              <a:buSzPct val="100000"/>
              <a:buFont typeface="Arial" pitchFamily="34" charset="0"/>
              <a:buNone/>
              <a:tabLst/>
              <a:defRPr/>
            </a:pPr>
            <a:r>
              <a:rPr kumimoji="0" lang="en-US" sz="8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Sources: CMS Medicaid &amp; CHIP: February 2018 Monthly Applications, Eligibility Determinations and Enrollment Data. New enrollment in non-expansion states is largely expected to be due to the “woodwork effect,” but data reporting errors could distort these figures. This analysis compares monthly Medicaid enrollment reported through February 28, 2018, to monthly enrollment reported from the July-September 2013 time period.</a:t>
            </a:r>
          </a:p>
        </p:txBody>
      </p:sp>
      <p:sp>
        <p:nvSpPr>
          <p:cNvPr id="9" name="Title 1">
            <a:extLst>
              <a:ext uri="{FF2B5EF4-FFF2-40B4-BE49-F238E27FC236}">
                <a16:creationId xmlns:a16="http://schemas.microsoft.com/office/drawing/2014/main" id="{F816B8F0-36D1-41E0-BEC8-30AF74B59CBD}"/>
              </a:ext>
            </a:extLst>
          </p:cNvPr>
          <p:cNvSpPr>
            <a:spLocks noGrp="1"/>
          </p:cNvSpPr>
          <p:nvPr>
            <p:ph type="title"/>
          </p:nvPr>
        </p:nvSpPr>
        <p:spPr>
          <a:xfrm>
            <a:off x="838200" y="365125"/>
            <a:ext cx="10515600" cy="1325563"/>
          </a:xfrm>
        </p:spPr>
        <p:txBody>
          <a:bodyPr/>
          <a:lstStyle/>
          <a:p>
            <a:r>
              <a:rPr lang="en-US" b="1" dirty="0">
                <a:solidFill>
                  <a:srgbClr val="0070C0"/>
                </a:solidFill>
              </a:rPr>
              <a:t>Key Dental Growth Segments</a:t>
            </a:r>
            <a:br>
              <a:rPr lang="en-US" b="1" dirty="0">
                <a:solidFill>
                  <a:srgbClr val="0070C0"/>
                </a:solidFill>
              </a:rPr>
            </a:br>
            <a:r>
              <a:rPr lang="en-US" sz="3200" b="1" dirty="0">
                <a:solidFill>
                  <a:srgbClr val="0070C0"/>
                </a:solidFill>
              </a:rPr>
              <a:t>Medicaid</a:t>
            </a:r>
            <a:endParaRPr lang="en-US" dirty="0">
              <a:solidFill>
                <a:srgbClr val="0070C0"/>
              </a:solidFill>
            </a:endParaRPr>
          </a:p>
        </p:txBody>
      </p:sp>
    </p:spTree>
    <p:extLst>
      <p:ext uri="{BB962C8B-B14F-4D97-AF65-F5344CB8AC3E}">
        <p14:creationId xmlns:p14="http://schemas.microsoft.com/office/powerpoint/2010/main" val="370809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A6A57-5962-3541-940B-04C30C473C84}"/>
              </a:ext>
            </a:extLst>
          </p:cNvPr>
          <p:cNvSpPr>
            <a:spLocks noGrp="1"/>
          </p:cNvSpPr>
          <p:nvPr>
            <p:ph type="title"/>
          </p:nvPr>
        </p:nvSpPr>
        <p:spPr>
          <a:xfrm>
            <a:off x="838200" y="268330"/>
            <a:ext cx="10515600" cy="1325563"/>
          </a:xfrm>
        </p:spPr>
        <p:txBody>
          <a:bodyPr>
            <a:normAutofit/>
          </a:bodyPr>
          <a:lstStyle/>
          <a:p>
            <a:pPr lvl="0" algn="ctr">
              <a:defRPr/>
            </a:pPr>
            <a:r>
              <a:rPr lang="en-US" b="1" dirty="0">
                <a:solidFill>
                  <a:srgbClr val="0070C0"/>
                </a:solidFill>
                <a:effectLst>
                  <a:outerShdw blurRad="38100" dist="38100" dir="2700000" algn="tl">
                    <a:srgbClr val="000000">
                      <a:alpha val="43137"/>
                    </a:srgbClr>
                  </a:outerShdw>
                </a:effectLst>
              </a:rPr>
              <a:t>Contribution to Dental Growth</a:t>
            </a:r>
            <a:br>
              <a:rPr lang="en-US" b="1" dirty="0">
                <a:solidFill>
                  <a:srgbClr val="0070C0"/>
                </a:solidFill>
                <a:effectLst>
                  <a:outerShdw blurRad="38100" dist="38100" dir="2700000" algn="tl">
                    <a:srgbClr val="000000">
                      <a:alpha val="43137"/>
                    </a:srgbClr>
                  </a:outerShdw>
                </a:effectLst>
              </a:rPr>
            </a:br>
            <a:r>
              <a:rPr lang="en-US" sz="3200" b="1" dirty="0">
                <a:solidFill>
                  <a:srgbClr val="0070C0"/>
                </a:solidFill>
                <a:effectLst>
                  <a:outerShdw blurRad="38100" dist="38100" dir="2700000" algn="tl">
                    <a:srgbClr val="000000">
                      <a:alpha val="43137"/>
                    </a:srgbClr>
                  </a:outerShdw>
                </a:effectLst>
              </a:rPr>
              <a:t>ACA Medicaid Expansion States</a:t>
            </a:r>
            <a:endParaRPr lang="en-US" dirty="0">
              <a:solidFill>
                <a:srgbClr val="0070C0"/>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5F0736F4-D40C-5C41-B48A-07F540D04367}"/>
              </a:ext>
            </a:extLst>
          </p:cNvPr>
          <p:cNvSpPr>
            <a:spLocks noGrp="1"/>
          </p:cNvSpPr>
          <p:nvPr>
            <p:ph type="sldNum" sz="quarter" idx="12"/>
          </p:nvPr>
        </p:nvSpPr>
        <p:spPr/>
        <p:txBody>
          <a:bodyPr/>
          <a:lstStyle/>
          <a:p>
            <a:pPr marL="0" marR="0" lvl="0" indent="0" algn="l" defTabSz="457039" rtl="0" eaLnBrk="1" fontAlgn="auto" latinLnBrk="0" hangingPunct="1">
              <a:lnSpc>
                <a:spcPct val="100000"/>
              </a:lnSpc>
              <a:spcBef>
                <a:spcPts val="0"/>
              </a:spcBef>
              <a:spcAft>
                <a:spcPts val="0"/>
              </a:spcAft>
              <a:buClrTx/>
              <a:buSzTx/>
              <a:buFontTx/>
              <a:buNone/>
              <a:tabLst/>
              <a:defRPr/>
            </a:pPr>
            <a:fld id="{1046E0F0-A629-AF47-82DD-3B28C859BC11}" type="slidenum">
              <a:rPr kumimoji="0" lang="en-US" sz="1300" b="0" i="0" u="none" strike="noStrike" kern="1200" cap="none" spc="0" normalizeH="0" baseline="0" noProof="0">
                <a:ln>
                  <a:noFill/>
                </a:ln>
                <a:solidFill>
                  <a:prstClr val="white">
                    <a:lumMod val="50000"/>
                  </a:prstClr>
                </a:solidFill>
                <a:effectLst/>
                <a:uLnTx/>
                <a:uFillTx/>
                <a:latin typeface="Helvetica 55 Roman"/>
                <a:ea typeface="+mn-ea"/>
                <a:cs typeface="+mn-cs"/>
              </a:rPr>
              <a:pPr marL="0" marR="0" lvl="0" indent="0" algn="l" defTabSz="457039"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white">
                  <a:lumMod val="50000"/>
                </a:prstClr>
              </a:solidFill>
              <a:effectLst/>
              <a:uLnTx/>
              <a:uFillTx/>
              <a:latin typeface="Helvetica 55 Roman"/>
              <a:ea typeface="+mn-ea"/>
              <a:cs typeface="+mn-cs"/>
            </a:endParaRPr>
          </a:p>
        </p:txBody>
      </p:sp>
      <p:sp>
        <p:nvSpPr>
          <p:cNvPr id="7" name="Content Placeholder 4">
            <a:extLst>
              <a:ext uri="{FF2B5EF4-FFF2-40B4-BE49-F238E27FC236}">
                <a16:creationId xmlns:a16="http://schemas.microsoft.com/office/drawing/2014/main" id="{0F3A692D-F299-2C48-95B5-74D9C53F78CB}"/>
              </a:ext>
            </a:extLst>
          </p:cNvPr>
          <p:cNvSpPr txBox="1">
            <a:spLocks/>
          </p:cNvSpPr>
          <p:nvPr/>
        </p:nvSpPr>
        <p:spPr>
          <a:xfrm>
            <a:off x="302270" y="3837356"/>
            <a:ext cx="2025590" cy="2043489"/>
          </a:xfrm>
          <a:prstGeom prst="rect">
            <a:avLst/>
          </a:prstGeom>
        </p:spPr>
        <p:txBody>
          <a:bodyPr/>
          <a:lstStyle>
            <a:lvl1pPr marL="342780" indent="-342780"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3545" rtl="0" eaLnBrk="1" fontAlgn="auto" latinLnBrk="0" hangingPunct="1">
              <a:lnSpc>
                <a:spcPct val="100000"/>
              </a:lnSpc>
              <a:spcBef>
                <a:spcPts val="0"/>
              </a:spcBef>
              <a:spcAft>
                <a:spcPts val="0"/>
              </a:spcAft>
              <a:buClr>
                <a:srgbClr val="000000"/>
              </a:buClr>
              <a:buSzPct val="100000"/>
              <a:buFont typeface="Arial"/>
              <a:buNone/>
              <a:tabLst/>
              <a:defRPr/>
            </a:pPr>
            <a:r>
              <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ACA: Affordable Care Act </a:t>
            </a:r>
          </a:p>
          <a:p>
            <a:pPr marL="0" marR="0" lvl="0" indent="0" algn="l" defTabSz="913545" rtl="0" eaLnBrk="1" fontAlgn="auto" latinLnBrk="0" hangingPunct="1">
              <a:lnSpc>
                <a:spcPct val="100000"/>
              </a:lnSpc>
              <a:spcBef>
                <a:spcPts val="0"/>
              </a:spcBef>
              <a:spcAft>
                <a:spcPts val="0"/>
              </a:spcAft>
              <a:buClr>
                <a:srgbClr val="000000"/>
              </a:buClr>
              <a:buSzPct val="100000"/>
              <a:buFont typeface="Arial"/>
              <a:buNone/>
              <a:tabLst/>
              <a:defRPr/>
            </a:pPr>
            <a:endPar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3545" rtl="0" eaLnBrk="1" fontAlgn="auto" latinLnBrk="0" hangingPunct="1">
              <a:lnSpc>
                <a:spcPct val="100000"/>
              </a:lnSpc>
              <a:spcBef>
                <a:spcPts val="0"/>
              </a:spcBef>
              <a:spcAft>
                <a:spcPts val="0"/>
              </a:spcAft>
              <a:buClr>
                <a:srgbClr val="000000"/>
              </a:buClr>
              <a:buSzPct val="100000"/>
              <a:buFont typeface="Arial"/>
              <a:buNone/>
              <a:tabLst/>
              <a:defRPr/>
            </a:pPr>
            <a:r>
              <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rPr>
              <a:t>Original SOURCE: Avalere State Reform 360; updated by NADP Jan 2019 (see notes at right)</a:t>
            </a:r>
          </a:p>
          <a:p>
            <a:pPr marL="0" marR="0" lvl="0" indent="0" algn="l" defTabSz="913545" rtl="0" eaLnBrk="1" fontAlgn="auto" latinLnBrk="0" hangingPunct="1">
              <a:lnSpc>
                <a:spcPct val="100000"/>
              </a:lnSpc>
              <a:spcBef>
                <a:spcPts val="0"/>
              </a:spcBef>
              <a:spcAft>
                <a:spcPts val="0"/>
              </a:spcAft>
              <a:buClr>
                <a:srgbClr val="000000"/>
              </a:buClr>
              <a:buSzPct val="100000"/>
              <a:buFont typeface="Arial"/>
              <a:buNone/>
              <a:tabLst/>
              <a:defRPr/>
            </a:pPr>
            <a:endPar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3545" rtl="0" eaLnBrk="1" fontAlgn="auto" latinLnBrk="0" hangingPunct="1">
              <a:lnSpc>
                <a:spcPct val="100000"/>
              </a:lnSpc>
              <a:spcBef>
                <a:spcPts val="0"/>
              </a:spcBef>
              <a:spcAft>
                <a:spcPts val="0"/>
              </a:spcAft>
              <a:buClr>
                <a:srgbClr val="000000"/>
              </a:buClr>
              <a:buSzPct val="100000"/>
              <a:buFont typeface="Arial"/>
              <a:buNone/>
              <a:tabLst/>
              <a:defRPr/>
            </a:pPr>
            <a:r>
              <a:rPr kumimoji="0" lang="en-US" sz="10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NOTE: </a:t>
            </a:r>
            <a:r>
              <a:rPr kumimoji="0" lang="en-US" sz="1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Eligibility adjustment states do not count as expansion states and do not receive the enhanced ACA federal matching rate.</a:t>
            </a:r>
          </a:p>
        </p:txBody>
      </p:sp>
      <p:grpSp>
        <p:nvGrpSpPr>
          <p:cNvPr id="4" name="Group 3">
            <a:extLst>
              <a:ext uri="{FF2B5EF4-FFF2-40B4-BE49-F238E27FC236}">
                <a16:creationId xmlns:a16="http://schemas.microsoft.com/office/drawing/2014/main" id="{706FCC2D-513E-46C0-8E96-4D689409EB5C}"/>
              </a:ext>
            </a:extLst>
          </p:cNvPr>
          <p:cNvGrpSpPr/>
          <p:nvPr/>
        </p:nvGrpSpPr>
        <p:grpSpPr>
          <a:xfrm>
            <a:off x="469368" y="5950094"/>
            <a:ext cx="11152897" cy="621119"/>
            <a:chOff x="574964" y="5449434"/>
            <a:chExt cx="8035636" cy="621119"/>
          </a:xfrm>
        </p:grpSpPr>
        <p:grpSp>
          <p:nvGrpSpPr>
            <p:cNvPr id="22" name="Group 21">
              <a:extLst>
                <a:ext uri="{FF2B5EF4-FFF2-40B4-BE49-F238E27FC236}">
                  <a16:creationId xmlns:a16="http://schemas.microsoft.com/office/drawing/2014/main" id="{26CECFDE-B313-EF49-9466-8AED180CCBBD}"/>
                </a:ext>
              </a:extLst>
            </p:cNvPr>
            <p:cNvGrpSpPr/>
            <p:nvPr/>
          </p:nvGrpSpPr>
          <p:grpSpPr>
            <a:xfrm>
              <a:off x="574964" y="5449434"/>
              <a:ext cx="8035636" cy="621119"/>
              <a:chOff x="574964" y="4977550"/>
              <a:chExt cx="8035636" cy="621119"/>
            </a:xfrm>
          </p:grpSpPr>
          <p:grpSp>
            <p:nvGrpSpPr>
              <p:cNvPr id="13" name="Group 12">
                <a:extLst>
                  <a:ext uri="{FF2B5EF4-FFF2-40B4-BE49-F238E27FC236}">
                    <a16:creationId xmlns:a16="http://schemas.microsoft.com/office/drawing/2014/main" id="{9B7FF982-8E3B-E540-B0EB-6D8366D2513D}"/>
                  </a:ext>
                </a:extLst>
              </p:cNvPr>
              <p:cNvGrpSpPr/>
              <p:nvPr/>
            </p:nvGrpSpPr>
            <p:grpSpPr>
              <a:xfrm>
                <a:off x="574964" y="4977550"/>
                <a:ext cx="8035636" cy="588260"/>
                <a:chOff x="4394656" y="5310329"/>
                <a:chExt cx="8035636" cy="588260"/>
              </a:xfrm>
            </p:grpSpPr>
            <p:sp>
              <p:nvSpPr>
                <p:cNvPr id="14" name="Rectangle 13">
                  <a:extLst>
                    <a:ext uri="{FF2B5EF4-FFF2-40B4-BE49-F238E27FC236}">
                      <a16:creationId xmlns:a16="http://schemas.microsoft.com/office/drawing/2014/main" id="{8FF405A7-45A3-E34D-8CAE-023F404CE5CA}"/>
                    </a:ext>
                  </a:extLst>
                </p:cNvPr>
                <p:cNvSpPr/>
                <p:nvPr/>
              </p:nvSpPr>
              <p:spPr>
                <a:xfrm>
                  <a:off x="4394656" y="5391592"/>
                  <a:ext cx="8035636" cy="50699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riangle 14">
                  <a:extLst>
                    <a:ext uri="{FF2B5EF4-FFF2-40B4-BE49-F238E27FC236}">
                      <a16:creationId xmlns:a16="http://schemas.microsoft.com/office/drawing/2014/main" id="{56582741-F725-7F4F-8103-A49260D7AAE8}"/>
                    </a:ext>
                  </a:extLst>
                </p:cNvPr>
                <p:cNvSpPr/>
                <p:nvPr/>
              </p:nvSpPr>
              <p:spPr>
                <a:xfrm>
                  <a:off x="4517703" y="5310329"/>
                  <a:ext cx="166463" cy="91951"/>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id="{5EA5278A-5321-6D40-8B6B-0C8C03A8ABEA}"/>
                  </a:ext>
                </a:extLst>
              </p:cNvPr>
              <p:cNvSpPr txBox="1"/>
              <p:nvPr/>
            </p:nvSpPr>
            <p:spPr>
              <a:xfrm>
                <a:off x="794019" y="5128139"/>
                <a:ext cx="1698768" cy="415498"/>
              </a:xfrm>
              <a:prstGeom prst="rect">
                <a:avLst/>
              </a:prstGeom>
              <a:noFill/>
            </p:spPr>
            <p:txBody>
              <a:bodyPr wrap="square" rtlCol="0">
                <a:spAutoFit/>
              </a:bodyPr>
              <a:lstStyle/>
              <a:p>
                <a:pPr marL="0" marR="0" lvl="0" indent="0" algn="l" defTabSz="391450" rtl="0" eaLnBrk="1" fontAlgn="auto" latinLnBrk="0" hangingPunct="1">
                  <a:lnSpc>
                    <a:spcPct val="100000"/>
                  </a:lnSpc>
                  <a:spcBef>
                    <a:spcPct val="5000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Expanded Eligibility </a:t>
                </a:r>
                <a:r>
                  <a:rPr kumimoji="0" lang="en-US" sz="1050" b="0"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(36 + DC; more activity expected in 2019)</a:t>
                </a:r>
              </a:p>
            </p:txBody>
          </p:sp>
          <p:sp>
            <p:nvSpPr>
              <p:cNvPr id="17" name="TextBox 16">
                <a:extLst>
                  <a:ext uri="{FF2B5EF4-FFF2-40B4-BE49-F238E27FC236}">
                    <a16:creationId xmlns:a16="http://schemas.microsoft.com/office/drawing/2014/main" id="{F393BCA9-D474-C44C-A139-9E54ED996D53}"/>
                  </a:ext>
                </a:extLst>
              </p:cNvPr>
              <p:cNvSpPr txBox="1"/>
              <p:nvPr/>
            </p:nvSpPr>
            <p:spPr>
              <a:xfrm>
                <a:off x="2800609" y="5118538"/>
                <a:ext cx="1717709" cy="480131"/>
              </a:xfrm>
              <a:prstGeom prst="rect">
                <a:avLst/>
              </a:prstGeom>
              <a:noFill/>
            </p:spPr>
            <p:txBody>
              <a:bodyPr wrap="square" rtlCol="0">
                <a:spAutoFit/>
              </a:bodyPr>
              <a:lstStyle/>
              <a:p>
                <a:pPr marL="0" marR="0" lvl="0" indent="0" algn="l" defTabSz="698472" rtl="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Eligibility Adjustment</a:t>
                </a:r>
                <a:r>
                  <a:rPr kumimoji="0" lang="en-US" sz="100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 </a:t>
                </a:r>
                <a:r>
                  <a:rPr kumimoji="0" lang="en-US" sz="1000" b="0"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(UT moved from this category after 2018 election. WI remains)</a:t>
                </a:r>
                <a:endParaRPr kumimoji="0" lang="en-US" sz="1050" b="0"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276EBAD5-7563-094D-9F62-B6F097BE93D2}"/>
                  </a:ext>
                </a:extLst>
              </p:cNvPr>
              <p:cNvSpPr/>
              <p:nvPr/>
            </p:nvSpPr>
            <p:spPr>
              <a:xfrm>
                <a:off x="696432" y="5177460"/>
                <a:ext cx="145138" cy="145138"/>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Oval 18">
                <a:extLst>
                  <a:ext uri="{FF2B5EF4-FFF2-40B4-BE49-F238E27FC236}">
                    <a16:creationId xmlns:a16="http://schemas.microsoft.com/office/drawing/2014/main" id="{1F18EA28-C268-1943-9A53-139E097A1F0C}"/>
                  </a:ext>
                </a:extLst>
              </p:cNvPr>
              <p:cNvSpPr/>
              <p:nvPr/>
            </p:nvSpPr>
            <p:spPr>
              <a:xfrm>
                <a:off x="2663809" y="5179451"/>
                <a:ext cx="145138" cy="145138"/>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43EE0500-9CA3-1543-A86C-BFF98C77131B}"/>
                  </a:ext>
                </a:extLst>
              </p:cNvPr>
              <p:cNvSpPr txBox="1"/>
              <p:nvPr/>
            </p:nvSpPr>
            <p:spPr>
              <a:xfrm>
                <a:off x="4751535" y="5157930"/>
                <a:ext cx="1907877" cy="350865"/>
              </a:xfrm>
              <a:prstGeom prst="rect">
                <a:avLst/>
              </a:prstGeom>
              <a:noFill/>
            </p:spPr>
            <p:txBody>
              <a:bodyPr wrap="square" rtlCol="0">
                <a:spAutoFit/>
              </a:bodyPr>
              <a:lstStyle/>
              <a:p>
                <a:pPr marL="0" marR="0" lvl="0" indent="0" algn="l" defTabSz="698472" rtl="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Movement Toward Expansion </a:t>
                </a:r>
                <a:r>
                  <a:rPr kumimoji="0" lang="en-US" sz="1050" b="0"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(expected in Gov budget in March)</a:t>
                </a:r>
              </a:p>
            </p:txBody>
          </p:sp>
          <p:sp>
            <p:nvSpPr>
              <p:cNvPr id="21" name="Oval 20">
                <a:extLst>
                  <a:ext uri="{FF2B5EF4-FFF2-40B4-BE49-F238E27FC236}">
                    <a16:creationId xmlns:a16="http://schemas.microsoft.com/office/drawing/2014/main" id="{55AABA9A-FF98-8242-9735-6B79F42D2F3C}"/>
                  </a:ext>
                </a:extLst>
              </p:cNvPr>
              <p:cNvSpPr/>
              <p:nvPr/>
            </p:nvSpPr>
            <p:spPr>
              <a:xfrm>
                <a:off x="4630871" y="5177460"/>
                <a:ext cx="145138" cy="145138"/>
              </a:xfrm>
              <a:prstGeom prst="ellipse">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A6CA381D-53F8-8A41-A243-E5C77CCC943A}"/>
                </a:ext>
              </a:extLst>
            </p:cNvPr>
            <p:cNvSpPr txBox="1"/>
            <p:nvPr/>
          </p:nvSpPr>
          <p:spPr>
            <a:xfrm>
              <a:off x="7163461" y="5620910"/>
              <a:ext cx="1397955" cy="350865"/>
            </a:xfrm>
            <a:prstGeom prst="rect">
              <a:avLst/>
            </a:prstGeom>
            <a:noFill/>
          </p:spPr>
          <p:txBody>
            <a:bodyPr wrap="square" rtlCol="0">
              <a:spAutoFit/>
            </a:bodyPr>
            <a:lstStyle/>
            <a:p>
              <a:pPr marL="0" marR="0" lvl="0" indent="0" algn="l" defTabSz="698472" rtl="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Not Expanding </a:t>
              </a:r>
              <a:r>
                <a:rPr kumimoji="0" lang="en-US" sz="1050" b="0"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(14 could be reduced in 2019)</a:t>
              </a:r>
            </a:p>
          </p:txBody>
        </p:sp>
        <p:sp>
          <p:nvSpPr>
            <p:cNvPr id="24" name="Oval 23">
              <a:extLst>
                <a:ext uri="{FF2B5EF4-FFF2-40B4-BE49-F238E27FC236}">
                  <a16:creationId xmlns:a16="http://schemas.microsoft.com/office/drawing/2014/main" id="{F72BA5A5-1A14-9647-8788-2BE4BE286895}"/>
                </a:ext>
              </a:extLst>
            </p:cNvPr>
            <p:cNvSpPr/>
            <p:nvPr/>
          </p:nvSpPr>
          <p:spPr>
            <a:xfrm>
              <a:off x="7052190" y="5644905"/>
              <a:ext cx="145138" cy="145138"/>
            </a:xfrm>
            <a:prstGeom prst="ellipse">
              <a:avLst/>
            </a:prstGeom>
            <a:solidFill>
              <a:schemeClr val="bg1">
                <a:lumMod val="5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32" name="Group 3">
            <a:extLst>
              <a:ext uri="{FF2B5EF4-FFF2-40B4-BE49-F238E27FC236}">
                <a16:creationId xmlns:a16="http://schemas.microsoft.com/office/drawing/2014/main" id="{1FE05C7C-DF17-8748-B1AB-FDCFB55F3D4B}"/>
              </a:ext>
            </a:extLst>
          </p:cNvPr>
          <p:cNvGrpSpPr>
            <a:grpSpLocks/>
          </p:cNvGrpSpPr>
          <p:nvPr/>
        </p:nvGrpSpPr>
        <p:grpSpPr bwMode="auto">
          <a:xfrm>
            <a:off x="2177836" y="1238855"/>
            <a:ext cx="7696825" cy="4813778"/>
            <a:chOff x="661841" y="941512"/>
            <a:chExt cx="8614228" cy="5485624"/>
          </a:xfrm>
        </p:grpSpPr>
        <p:grpSp>
          <p:nvGrpSpPr>
            <p:cNvPr id="38" name="Group 4">
              <a:extLst>
                <a:ext uri="{FF2B5EF4-FFF2-40B4-BE49-F238E27FC236}">
                  <a16:creationId xmlns:a16="http://schemas.microsoft.com/office/drawing/2014/main" id="{F5E1C3FB-426B-2D40-8C72-8E34C65F0AA9}"/>
                </a:ext>
              </a:extLst>
            </p:cNvPr>
            <p:cNvGrpSpPr>
              <a:grpSpLocks/>
            </p:cNvGrpSpPr>
            <p:nvPr/>
          </p:nvGrpSpPr>
          <p:grpSpPr bwMode="auto">
            <a:xfrm>
              <a:off x="2229474" y="5409702"/>
              <a:ext cx="921677" cy="761312"/>
              <a:chOff x="1492" y="3028"/>
              <a:chExt cx="546" cy="451"/>
            </a:xfrm>
            <a:solidFill>
              <a:srgbClr val="009D3D"/>
            </a:solidFill>
          </p:grpSpPr>
          <p:grpSp>
            <p:nvGrpSpPr>
              <p:cNvPr id="182" name="Group 5" descr="60%">
                <a:extLst>
                  <a:ext uri="{FF2B5EF4-FFF2-40B4-BE49-F238E27FC236}">
                    <a16:creationId xmlns:a16="http://schemas.microsoft.com/office/drawing/2014/main" id="{16B00DEA-BE54-7648-8D3C-F54F1D8E03D1}"/>
                  </a:ext>
                </a:extLst>
              </p:cNvPr>
              <p:cNvGrpSpPr>
                <a:grpSpLocks/>
              </p:cNvGrpSpPr>
              <p:nvPr/>
            </p:nvGrpSpPr>
            <p:grpSpPr bwMode="auto">
              <a:xfrm>
                <a:off x="1492" y="3028"/>
                <a:ext cx="546" cy="451"/>
                <a:chOff x="1759" y="3382"/>
                <a:chExt cx="824" cy="634"/>
              </a:xfrm>
              <a:grpFill/>
            </p:grpSpPr>
            <p:sp>
              <p:nvSpPr>
                <p:cNvPr id="184" name="Freeform 6">
                  <a:extLst>
                    <a:ext uri="{FF2B5EF4-FFF2-40B4-BE49-F238E27FC236}">
                      <a16:creationId xmlns:a16="http://schemas.microsoft.com/office/drawing/2014/main" id="{71025A1B-7157-4D4D-9A39-2894171A94DF}"/>
                    </a:ext>
                  </a:extLst>
                </p:cNvPr>
                <p:cNvSpPr>
                  <a:spLocks/>
                </p:cNvSpPr>
                <p:nvPr/>
              </p:nvSpPr>
              <p:spPr bwMode="gray">
                <a:xfrm>
                  <a:off x="1759" y="3462"/>
                  <a:ext cx="63" cy="91"/>
                </a:xfrm>
                <a:custGeom>
                  <a:avLst/>
                  <a:gdLst/>
                  <a:ahLst/>
                  <a:cxnLst>
                    <a:cxn ang="0">
                      <a:pos x="0" y="91"/>
                    </a:cxn>
                    <a:cxn ang="0">
                      <a:pos x="0" y="64"/>
                    </a:cxn>
                    <a:cxn ang="0">
                      <a:pos x="36" y="0"/>
                    </a:cxn>
                    <a:cxn ang="0">
                      <a:pos x="63" y="19"/>
                    </a:cxn>
                    <a:cxn ang="0">
                      <a:pos x="33" y="91"/>
                    </a:cxn>
                    <a:cxn ang="0">
                      <a:pos x="0" y="91"/>
                    </a:cxn>
                  </a:cxnLst>
                  <a:rect l="0" t="0" r="r" b="b"/>
                  <a:pathLst>
                    <a:path w="63" h="91">
                      <a:moveTo>
                        <a:pt x="0" y="91"/>
                      </a:moveTo>
                      <a:lnTo>
                        <a:pt x="0" y="64"/>
                      </a:lnTo>
                      <a:lnTo>
                        <a:pt x="36" y="0"/>
                      </a:lnTo>
                      <a:lnTo>
                        <a:pt x="63" y="19"/>
                      </a:lnTo>
                      <a:lnTo>
                        <a:pt x="33" y="91"/>
                      </a:lnTo>
                      <a:lnTo>
                        <a:pt x="0" y="91"/>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5" name="Freeform 7">
                  <a:extLst>
                    <a:ext uri="{FF2B5EF4-FFF2-40B4-BE49-F238E27FC236}">
                      <a16:creationId xmlns:a16="http://schemas.microsoft.com/office/drawing/2014/main" id="{E49ABAB2-A7B0-A948-B24A-184FCE2B703D}"/>
                    </a:ext>
                  </a:extLst>
                </p:cNvPr>
                <p:cNvSpPr>
                  <a:spLocks/>
                </p:cNvSpPr>
                <p:nvPr/>
              </p:nvSpPr>
              <p:spPr bwMode="gray">
                <a:xfrm>
                  <a:off x="1849" y="3382"/>
                  <a:ext cx="118" cy="116"/>
                </a:xfrm>
                <a:custGeom>
                  <a:avLst/>
                  <a:gdLst/>
                  <a:ahLst/>
                  <a:cxnLst>
                    <a:cxn ang="0">
                      <a:pos x="26" y="13"/>
                    </a:cxn>
                    <a:cxn ang="0">
                      <a:pos x="0" y="69"/>
                    </a:cxn>
                    <a:cxn ang="0">
                      <a:pos x="46" y="106"/>
                    </a:cxn>
                    <a:cxn ang="0">
                      <a:pos x="98" y="116"/>
                    </a:cxn>
                    <a:cxn ang="0">
                      <a:pos x="118" y="70"/>
                    </a:cxn>
                    <a:cxn ang="0">
                      <a:pos x="106" y="0"/>
                    </a:cxn>
                    <a:cxn ang="0">
                      <a:pos x="26" y="13"/>
                    </a:cxn>
                  </a:cxnLst>
                  <a:rect l="0" t="0" r="r" b="b"/>
                  <a:pathLst>
                    <a:path w="118" h="116">
                      <a:moveTo>
                        <a:pt x="26" y="13"/>
                      </a:moveTo>
                      <a:lnTo>
                        <a:pt x="0" y="69"/>
                      </a:lnTo>
                      <a:lnTo>
                        <a:pt x="46" y="106"/>
                      </a:lnTo>
                      <a:lnTo>
                        <a:pt x="98" y="116"/>
                      </a:lnTo>
                      <a:lnTo>
                        <a:pt x="118" y="70"/>
                      </a:lnTo>
                      <a:lnTo>
                        <a:pt x="106" y="0"/>
                      </a:lnTo>
                      <a:lnTo>
                        <a:pt x="26" y="13"/>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6" name="Freeform 8">
                  <a:extLst>
                    <a:ext uri="{FF2B5EF4-FFF2-40B4-BE49-F238E27FC236}">
                      <a16:creationId xmlns:a16="http://schemas.microsoft.com/office/drawing/2014/main" id="{95F4E25C-8575-F74F-A386-41FDA5AB7056}"/>
                    </a:ext>
                  </a:extLst>
                </p:cNvPr>
                <p:cNvSpPr>
                  <a:spLocks/>
                </p:cNvSpPr>
                <p:nvPr/>
              </p:nvSpPr>
              <p:spPr bwMode="gray">
                <a:xfrm>
                  <a:off x="1960" y="3462"/>
                  <a:ext cx="176" cy="130"/>
                </a:xfrm>
                <a:custGeom>
                  <a:avLst/>
                  <a:gdLst/>
                  <a:ahLst/>
                  <a:cxnLst>
                    <a:cxn ang="0">
                      <a:pos x="0" y="46"/>
                    </a:cxn>
                    <a:cxn ang="0">
                      <a:pos x="120" y="0"/>
                    </a:cxn>
                    <a:cxn ang="0">
                      <a:pos x="143" y="56"/>
                    </a:cxn>
                    <a:cxn ang="0">
                      <a:pos x="166" y="69"/>
                    </a:cxn>
                    <a:cxn ang="0">
                      <a:pos x="176" y="114"/>
                    </a:cxn>
                    <a:cxn ang="0">
                      <a:pos x="116" y="121"/>
                    </a:cxn>
                    <a:cxn ang="0">
                      <a:pos x="73" y="130"/>
                    </a:cxn>
                    <a:cxn ang="0">
                      <a:pos x="0" y="46"/>
                    </a:cxn>
                  </a:cxnLst>
                  <a:rect l="0" t="0" r="r" b="b"/>
                  <a:pathLst>
                    <a:path w="176" h="130">
                      <a:moveTo>
                        <a:pt x="0" y="46"/>
                      </a:moveTo>
                      <a:lnTo>
                        <a:pt x="120" y="0"/>
                      </a:lnTo>
                      <a:lnTo>
                        <a:pt x="143" y="56"/>
                      </a:lnTo>
                      <a:lnTo>
                        <a:pt x="166" y="69"/>
                      </a:lnTo>
                      <a:lnTo>
                        <a:pt x="176" y="114"/>
                      </a:lnTo>
                      <a:lnTo>
                        <a:pt x="116" y="121"/>
                      </a:lnTo>
                      <a:lnTo>
                        <a:pt x="73" y="130"/>
                      </a:lnTo>
                      <a:lnTo>
                        <a:pt x="0" y="46"/>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7" name="Freeform 9">
                  <a:extLst>
                    <a:ext uri="{FF2B5EF4-FFF2-40B4-BE49-F238E27FC236}">
                      <a16:creationId xmlns:a16="http://schemas.microsoft.com/office/drawing/2014/main" id="{10D387BD-128A-B34F-878A-B561C06E6622}"/>
                    </a:ext>
                  </a:extLst>
                </p:cNvPr>
                <p:cNvSpPr>
                  <a:spLocks/>
                </p:cNvSpPr>
                <p:nvPr/>
              </p:nvSpPr>
              <p:spPr bwMode="gray">
                <a:xfrm>
                  <a:off x="2142" y="3561"/>
                  <a:ext cx="140" cy="68"/>
                </a:xfrm>
                <a:custGeom>
                  <a:avLst/>
                  <a:gdLst/>
                  <a:ahLst/>
                  <a:cxnLst>
                    <a:cxn ang="0">
                      <a:pos x="21" y="2"/>
                    </a:cxn>
                    <a:cxn ang="0">
                      <a:pos x="0" y="64"/>
                    </a:cxn>
                    <a:cxn ang="0">
                      <a:pos x="37" y="68"/>
                    </a:cxn>
                    <a:cxn ang="0">
                      <a:pos x="60" y="54"/>
                    </a:cxn>
                    <a:cxn ang="0">
                      <a:pos x="103" y="55"/>
                    </a:cxn>
                    <a:cxn ang="0">
                      <a:pos x="140" y="28"/>
                    </a:cxn>
                    <a:cxn ang="0">
                      <a:pos x="115" y="18"/>
                    </a:cxn>
                    <a:cxn ang="0">
                      <a:pos x="97" y="0"/>
                    </a:cxn>
                    <a:cxn ang="0">
                      <a:pos x="21" y="2"/>
                    </a:cxn>
                  </a:cxnLst>
                  <a:rect l="0" t="0" r="r" b="b"/>
                  <a:pathLst>
                    <a:path w="140" h="68">
                      <a:moveTo>
                        <a:pt x="21" y="2"/>
                      </a:moveTo>
                      <a:lnTo>
                        <a:pt x="0" y="64"/>
                      </a:lnTo>
                      <a:lnTo>
                        <a:pt x="37" y="68"/>
                      </a:lnTo>
                      <a:lnTo>
                        <a:pt x="60" y="54"/>
                      </a:lnTo>
                      <a:lnTo>
                        <a:pt x="103" y="55"/>
                      </a:lnTo>
                      <a:lnTo>
                        <a:pt x="140" y="28"/>
                      </a:lnTo>
                      <a:lnTo>
                        <a:pt x="115" y="18"/>
                      </a:lnTo>
                      <a:lnTo>
                        <a:pt x="97" y="0"/>
                      </a:lnTo>
                      <a:lnTo>
                        <a:pt x="21" y="2"/>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8" name="Freeform 10">
                  <a:extLst>
                    <a:ext uri="{FF2B5EF4-FFF2-40B4-BE49-F238E27FC236}">
                      <a16:creationId xmlns:a16="http://schemas.microsoft.com/office/drawing/2014/main" id="{CE4CA822-E805-BF47-BB65-CDE39A654E7D}"/>
                    </a:ext>
                  </a:extLst>
                </p:cNvPr>
                <p:cNvSpPr>
                  <a:spLocks/>
                </p:cNvSpPr>
                <p:nvPr/>
              </p:nvSpPr>
              <p:spPr bwMode="gray">
                <a:xfrm>
                  <a:off x="2183" y="3658"/>
                  <a:ext cx="57" cy="50"/>
                </a:xfrm>
                <a:custGeom>
                  <a:avLst/>
                  <a:gdLst/>
                  <a:ahLst/>
                  <a:cxnLst>
                    <a:cxn ang="0">
                      <a:pos x="50" y="0"/>
                    </a:cxn>
                    <a:cxn ang="0">
                      <a:pos x="0" y="4"/>
                    </a:cxn>
                    <a:cxn ang="0">
                      <a:pos x="9" y="50"/>
                    </a:cxn>
                    <a:cxn ang="0">
                      <a:pos x="57" y="38"/>
                    </a:cxn>
                    <a:cxn ang="0">
                      <a:pos x="50" y="0"/>
                    </a:cxn>
                  </a:cxnLst>
                  <a:rect l="0" t="0" r="r" b="b"/>
                  <a:pathLst>
                    <a:path w="57" h="50">
                      <a:moveTo>
                        <a:pt x="50" y="0"/>
                      </a:moveTo>
                      <a:lnTo>
                        <a:pt x="0" y="4"/>
                      </a:lnTo>
                      <a:lnTo>
                        <a:pt x="9" y="50"/>
                      </a:lnTo>
                      <a:lnTo>
                        <a:pt x="57" y="38"/>
                      </a:lnTo>
                      <a:lnTo>
                        <a:pt x="50" y="0"/>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9" name="Freeform 11">
                  <a:extLst>
                    <a:ext uri="{FF2B5EF4-FFF2-40B4-BE49-F238E27FC236}">
                      <a16:creationId xmlns:a16="http://schemas.microsoft.com/office/drawing/2014/main" id="{E8056F27-07C4-2A49-AE7B-2A1EF7766813}"/>
                    </a:ext>
                  </a:extLst>
                </p:cNvPr>
                <p:cNvSpPr>
                  <a:spLocks/>
                </p:cNvSpPr>
                <p:nvPr/>
              </p:nvSpPr>
              <p:spPr bwMode="gray">
                <a:xfrm>
                  <a:off x="2246" y="3712"/>
                  <a:ext cx="39" cy="49"/>
                </a:xfrm>
                <a:custGeom>
                  <a:avLst/>
                  <a:gdLst/>
                  <a:ahLst/>
                  <a:cxnLst>
                    <a:cxn ang="0">
                      <a:pos x="0" y="19"/>
                    </a:cxn>
                    <a:cxn ang="0">
                      <a:pos x="39" y="0"/>
                    </a:cxn>
                    <a:cxn ang="0">
                      <a:pos x="39" y="43"/>
                    </a:cxn>
                    <a:cxn ang="0">
                      <a:pos x="13" y="49"/>
                    </a:cxn>
                    <a:cxn ang="0">
                      <a:pos x="0" y="19"/>
                    </a:cxn>
                  </a:cxnLst>
                  <a:rect l="0" t="0" r="r" b="b"/>
                  <a:pathLst>
                    <a:path w="39" h="49">
                      <a:moveTo>
                        <a:pt x="0" y="19"/>
                      </a:moveTo>
                      <a:lnTo>
                        <a:pt x="39" y="0"/>
                      </a:lnTo>
                      <a:lnTo>
                        <a:pt x="39" y="43"/>
                      </a:lnTo>
                      <a:lnTo>
                        <a:pt x="13" y="49"/>
                      </a:lnTo>
                      <a:lnTo>
                        <a:pt x="0" y="19"/>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0" name="Freeform 12">
                  <a:extLst>
                    <a:ext uri="{FF2B5EF4-FFF2-40B4-BE49-F238E27FC236}">
                      <a16:creationId xmlns:a16="http://schemas.microsoft.com/office/drawing/2014/main" id="{8FBFE511-7222-6643-B202-7E996EFED9BA}"/>
                    </a:ext>
                  </a:extLst>
                </p:cNvPr>
                <p:cNvSpPr>
                  <a:spLocks/>
                </p:cNvSpPr>
                <p:nvPr/>
              </p:nvSpPr>
              <p:spPr bwMode="gray">
                <a:xfrm>
                  <a:off x="2345" y="3735"/>
                  <a:ext cx="238" cy="281"/>
                </a:xfrm>
                <a:custGeom>
                  <a:avLst/>
                  <a:gdLst/>
                  <a:ahLst/>
                  <a:cxnLst>
                    <a:cxn ang="0">
                      <a:pos x="40" y="0"/>
                    </a:cxn>
                    <a:cxn ang="0">
                      <a:pos x="0" y="107"/>
                    </a:cxn>
                    <a:cxn ang="0">
                      <a:pos x="28" y="160"/>
                    </a:cxn>
                    <a:cxn ang="0">
                      <a:pos x="28" y="256"/>
                    </a:cxn>
                    <a:cxn ang="0">
                      <a:pos x="85" y="281"/>
                    </a:cxn>
                    <a:cxn ang="0">
                      <a:pos x="111" y="226"/>
                    </a:cxn>
                    <a:cxn ang="0">
                      <a:pos x="184" y="213"/>
                    </a:cxn>
                    <a:cxn ang="0">
                      <a:pos x="238" y="151"/>
                    </a:cxn>
                    <a:cxn ang="0">
                      <a:pos x="181" y="56"/>
                    </a:cxn>
                    <a:cxn ang="0">
                      <a:pos x="40" y="0"/>
                    </a:cxn>
                  </a:cxnLst>
                  <a:rect l="0" t="0" r="r" b="b"/>
                  <a:pathLst>
                    <a:path w="238" h="281">
                      <a:moveTo>
                        <a:pt x="40" y="0"/>
                      </a:moveTo>
                      <a:lnTo>
                        <a:pt x="0" y="107"/>
                      </a:lnTo>
                      <a:lnTo>
                        <a:pt x="28" y="160"/>
                      </a:lnTo>
                      <a:lnTo>
                        <a:pt x="28" y="256"/>
                      </a:lnTo>
                      <a:lnTo>
                        <a:pt x="85" y="281"/>
                      </a:lnTo>
                      <a:lnTo>
                        <a:pt x="111" y="226"/>
                      </a:lnTo>
                      <a:lnTo>
                        <a:pt x="184" y="213"/>
                      </a:lnTo>
                      <a:lnTo>
                        <a:pt x="238" y="151"/>
                      </a:lnTo>
                      <a:lnTo>
                        <a:pt x="181" y="56"/>
                      </a:lnTo>
                      <a:lnTo>
                        <a:pt x="40" y="0"/>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83" name="Freeform 13">
                <a:extLst>
                  <a:ext uri="{FF2B5EF4-FFF2-40B4-BE49-F238E27FC236}">
                    <a16:creationId xmlns:a16="http://schemas.microsoft.com/office/drawing/2014/main" id="{249415C1-EA14-DF43-8BC8-51C2650A838C}"/>
                  </a:ext>
                </a:extLst>
              </p:cNvPr>
              <p:cNvSpPr>
                <a:spLocks/>
              </p:cNvSpPr>
              <p:nvPr/>
            </p:nvSpPr>
            <p:spPr bwMode="gray">
              <a:xfrm>
                <a:off x="1824" y="3185"/>
                <a:ext cx="87" cy="78"/>
              </a:xfrm>
              <a:custGeom>
                <a:avLst/>
                <a:gdLst/>
                <a:ahLst/>
                <a:cxnLst>
                  <a:cxn ang="0">
                    <a:pos x="27" y="0"/>
                  </a:cxn>
                  <a:cxn ang="0">
                    <a:pos x="0" y="33"/>
                  </a:cxn>
                  <a:cxn ang="0">
                    <a:pos x="12" y="59"/>
                  </a:cxn>
                  <a:cxn ang="0">
                    <a:pos x="36" y="68"/>
                  </a:cxn>
                  <a:cxn ang="0">
                    <a:pos x="62" y="110"/>
                  </a:cxn>
                  <a:cxn ang="0">
                    <a:pos x="130" y="93"/>
                  </a:cxn>
                  <a:cxn ang="0">
                    <a:pos x="132" y="48"/>
                  </a:cxn>
                  <a:cxn ang="0">
                    <a:pos x="82" y="9"/>
                  </a:cxn>
                  <a:cxn ang="0">
                    <a:pos x="27" y="0"/>
                  </a:cxn>
                </a:cxnLst>
                <a:rect l="0" t="0" r="r" b="b"/>
                <a:pathLst>
                  <a:path w="132" h="110">
                    <a:moveTo>
                      <a:pt x="27" y="0"/>
                    </a:moveTo>
                    <a:lnTo>
                      <a:pt x="0" y="33"/>
                    </a:lnTo>
                    <a:lnTo>
                      <a:pt x="12" y="59"/>
                    </a:lnTo>
                    <a:lnTo>
                      <a:pt x="36" y="68"/>
                    </a:lnTo>
                    <a:lnTo>
                      <a:pt x="62" y="110"/>
                    </a:lnTo>
                    <a:lnTo>
                      <a:pt x="130" y="93"/>
                    </a:lnTo>
                    <a:lnTo>
                      <a:pt x="132" y="48"/>
                    </a:lnTo>
                    <a:lnTo>
                      <a:pt x="82" y="9"/>
                    </a:lnTo>
                    <a:lnTo>
                      <a:pt x="27" y="0"/>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9" name="Freeform 14">
              <a:extLst>
                <a:ext uri="{FF2B5EF4-FFF2-40B4-BE49-F238E27FC236}">
                  <a16:creationId xmlns:a16="http://schemas.microsoft.com/office/drawing/2014/main" id="{CC65FE5D-6F1C-DE41-B54F-63EBB8D1061D}"/>
                </a:ext>
              </a:extLst>
            </p:cNvPr>
            <p:cNvSpPr>
              <a:spLocks/>
            </p:cNvSpPr>
            <p:nvPr/>
          </p:nvSpPr>
          <p:spPr bwMode="gray">
            <a:xfrm>
              <a:off x="899097" y="4949368"/>
              <a:ext cx="1407113" cy="1387408"/>
            </a:xfrm>
            <a:custGeom>
              <a:avLst/>
              <a:gdLst/>
              <a:ahLst/>
              <a:cxnLst>
                <a:cxn ang="0">
                  <a:pos x="240" y="219"/>
                </a:cxn>
                <a:cxn ang="0">
                  <a:pos x="543" y="0"/>
                </a:cxn>
                <a:cxn ang="0">
                  <a:pos x="687" y="39"/>
                </a:cxn>
                <a:cxn ang="0">
                  <a:pos x="757" y="109"/>
                </a:cxn>
                <a:cxn ang="0">
                  <a:pos x="1041" y="136"/>
                </a:cxn>
                <a:cxn ang="0">
                  <a:pos x="1050" y="863"/>
                </a:cxn>
                <a:cxn ang="0">
                  <a:pos x="1143" y="885"/>
                </a:cxn>
                <a:cxn ang="0">
                  <a:pos x="1186" y="972"/>
                </a:cxn>
                <a:cxn ang="0">
                  <a:pos x="1251" y="942"/>
                </a:cxn>
                <a:cxn ang="0">
                  <a:pos x="1389" y="1139"/>
                </a:cxn>
                <a:cxn ang="0">
                  <a:pos x="1506" y="1230"/>
                </a:cxn>
                <a:cxn ang="0">
                  <a:pos x="1501" y="1309"/>
                </a:cxn>
                <a:cxn ang="0">
                  <a:pos x="1353" y="1319"/>
                </a:cxn>
                <a:cxn ang="0">
                  <a:pos x="1287" y="1078"/>
                </a:cxn>
                <a:cxn ang="0">
                  <a:pos x="819" y="840"/>
                </a:cxn>
                <a:cxn ang="0">
                  <a:pos x="831" y="915"/>
                </a:cxn>
                <a:cxn ang="0">
                  <a:pos x="726" y="1012"/>
                </a:cxn>
                <a:cxn ang="0">
                  <a:pos x="709" y="976"/>
                </a:cxn>
                <a:cxn ang="0">
                  <a:pos x="679" y="976"/>
                </a:cxn>
                <a:cxn ang="0">
                  <a:pos x="594" y="1178"/>
                </a:cxn>
                <a:cxn ang="0">
                  <a:pos x="333" y="1376"/>
                </a:cxn>
                <a:cxn ang="0">
                  <a:pos x="74" y="1470"/>
                </a:cxn>
                <a:cxn ang="0">
                  <a:pos x="0" y="1457"/>
                </a:cxn>
                <a:cxn ang="0">
                  <a:pos x="297" y="1288"/>
                </a:cxn>
                <a:cxn ang="0">
                  <a:pos x="333" y="1288"/>
                </a:cxn>
                <a:cxn ang="0">
                  <a:pos x="441" y="1156"/>
                </a:cxn>
                <a:cxn ang="0">
                  <a:pos x="490" y="1152"/>
                </a:cxn>
                <a:cxn ang="0">
                  <a:pos x="564" y="1052"/>
                </a:cxn>
                <a:cxn ang="0">
                  <a:pos x="539" y="1008"/>
                </a:cxn>
                <a:cxn ang="0">
                  <a:pos x="380" y="1029"/>
                </a:cxn>
                <a:cxn ang="0">
                  <a:pos x="271" y="779"/>
                </a:cxn>
                <a:cxn ang="0">
                  <a:pos x="333" y="666"/>
                </a:cxn>
                <a:cxn ang="0">
                  <a:pos x="433" y="626"/>
                </a:cxn>
                <a:cxn ang="0">
                  <a:pos x="397" y="526"/>
                </a:cxn>
                <a:cxn ang="0">
                  <a:pos x="293" y="573"/>
                </a:cxn>
                <a:cxn ang="0">
                  <a:pos x="214" y="429"/>
                </a:cxn>
                <a:cxn ang="0">
                  <a:pos x="301" y="395"/>
                </a:cxn>
                <a:cxn ang="0">
                  <a:pos x="380" y="433"/>
                </a:cxn>
                <a:cxn ang="0">
                  <a:pos x="416" y="412"/>
                </a:cxn>
                <a:cxn ang="0">
                  <a:pos x="350" y="289"/>
                </a:cxn>
                <a:cxn ang="0">
                  <a:pos x="236" y="280"/>
                </a:cxn>
                <a:cxn ang="0">
                  <a:pos x="240" y="219"/>
                </a:cxn>
              </a:cxnLst>
              <a:rect l="0" t="0" r="r" b="b"/>
              <a:pathLst>
                <a:path w="1506" h="1470">
                  <a:moveTo>
                    <a:pt x="240" y="219"/>
                  </a:moveTo>
                  <a:lnTo>
                    <a:pt x="543" y="0"/>
                  </a:lnTo>
                  <a:lnTo>
                    <a:pt x="687" y="39"/>
                  </a:lnTo>
                  <a:lnTo>
                    <a:pt x="757" y="109"/>
                  </a:lnTo>
                  <a:lnTo>
                    <a:pt x="1041" y="136"/>
                  </a:lnTo>
                  <a:lnTo>
                    <a:pt x="1050" y="863"/>
                  </a:lnTo>
                  <a:lnTo>
                    <a:pt x="1143" y="885"/>
                  </a:lnTo>
                  <a:lnTo>
                    <a:pt x="1186" y="972"/>
                  </a:lnTo>
                  <a:lnTo>
                    <a:pt x="1251" y="942"/>
                  </a:lnTo>
                  <a:lnTo>
                    <a:pt x="1389" y="1139"/>
                  </a:lnTo>
                  <a:lnTo>
                    <a:pt x="1506" y="1230"/>
                  </a:lnTo>
                  <a:lnTo>
                    <a:pt x="1501" y="1309"/>
                  </a:lnTo>
                  <a:lnTo>
                    <a:pt x="1353" y="1319"/>
                  </a:lnTo>
                  <a:lnTo>
                    <a:pt x="1287" y="1078"/>
                  </a:lnTo>
                  <a:lnTo>
                    <a:pt x="819" y="840"/>
                  </a:lnTo>
                  <a:lnTo>
                    <a:pt x="831" y="915"/>
                  </a:lnTo>
                  <a:lnTo>
                    <a:pt x="726" y="1012"/>
                  </a:lnTo>
                  <a:lnTo>
                    <a:pt x="709" y="976"/>
                  </a:lnTo>
                  <a:lnTo>
                    <a:pt x="679" y="976"/>
                  </a:lnTo>
                  <a:lnTo>
                    <a:pt x="594" y="1178"/>
                  </a:lnTo>
                  <a:lnTo>
                    <a:pt x="333" y="1376"/>
                  </a:lnTo>
                  <a:lnTo>
                    <a:pt x="74" y="1470"/>
                  </a:lnTo>
                  <a:lnTo>
                    <a:pt x="0" y="1457"/>
                  </a:lnTo>
                  <a:lnTo>
                    <a:pt x="297" y="1288"/>
                  </a:lnTo>
                  <a:lnTo>
                    <a:pt x="333" y="1288"/>
                  </a:lnTo>
                  <a:lnTo>
                    <a:pt x="441" y="1156"/>
                  </a:lnTo>
                  <a:lnTo>
                    <a:pt x="490" y="1152"/>
                  </a:lnTo>
                  <a:lnTo>
                    <a:pt x="564" y="1052"/>
                  </a:lnTo>
                  <a:lnTo>
                    <a:pt x="539" y="1008"/>
                  </a:lnTo>
                  <a:lnTo>
                    <a:pt x="380" y="1029"/>
                  </a:lnTo>
                  <a:lnTo>
                    <a:pt x="271" y="779"/>
                  </a:lnTo>
                  <a:lnTo>
                    <a:pt x="333" y="666"/>
                  </a:lnTo>
                  <a:lnTo>
                    <a:pt x="433" y="626"/>
                  </a:lnTo>
                  <a:lnTo>
                    <a:pt x="397" y="526"/>
                  </a:lnTo>
                  <a:lnTo>
                    <a:pt x="293" y="573"/>
                  </a:lnTo>
                  <a:lnTo>
                    <a:pt x="214" y="429"/>
                  </a:lnTo>
                  <a:lnTo>
                    <a:pt x="301" y="395"/>
                  </a:lnTo>
                  <a:lnTo>
                    <a:pt x="380" y="433"/>
                  </a:lnTo>
                  <a:lnTo>
                    <a:pt x="416" y="412"/>
                  </a:lnTo>
                  <a:lnTo>
                    <a:pt x="350" y="289"/>
                  </a:lnTo>
                  <a:lnTo>
                    <a:pt x="236" y="280"/>
                  </a:lnTo>
                  <a:lnTo>
                    <a:pt x="240" y="219"/>
                  </a:lnTo>
                  <a:close/>
                </a:path>
              </a:pathLst>
            </a:custGeom>
            <a:solidFill>
              <a:schemeClr val="accent1"/>
            </a:solidFill>
            <a:ln w="9525" cap="flat" cmpd="sng">
              <a:solidFill>
                <a:srgbClr val="FFFFFF"/>
              </a:solidFill>
              <a:prstDash val="solid"/>
              <a:round/>
              <a:headEnd/>
              <a:tailEnd/>
            </a:ln>
            <a:effectLst/>
          </p:spPr>
          <p:txBody>
            <a:bodyPr wrap="none" anchor="ct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40" name="Freeform 103">
              <a:extLst>
                <a:ext uri="{FF2B5EF4-FFF2-40B4-BE49-F238E27FC236}">
                  <a16:creationId xmlns:a16="http://schemas.microsoft.com/office/drawing/2014/main" id="{4654E942-69C1-7140-B493-11ABABFF40CF}"/>
                </a:ext>
              </a:extLst>
            </p:cNvPr>
            <p:cNvSpPr>
              <a:spLocks/>
            </p:cNvSpPr>
            <p:nvPr/>
          </p:nvSpPr>
          <p:spPr bwMode="auto">
            <a:xfrm>
              <a:off x="767694" y="1466730"/>
              <a:ext cx="1321335" cy="1125739"/>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1" name="Freeform 104">
              <a:extLst>
                <a:ext uri="{FF2B5EF4-FFF2-40B4-BE49-F238E27FC236}">
                  <a16:creationId xmlns:a16="http://schemas.microsoft.com/office/drawing/2014/main" id="{C78502FA-E709-3742-B6FB-B1CFB64FF292}"/>
                </a:ext>
              </a:extLst>
            </p:cNvPr>
            <p:cNvSpPr>
              <a:spLocks/>
            </p:cNvSpPr>
            <p:nvPr/>
          </p:nvSpPr>
          <p:spPr bwMode="auto">
            <a:xfrm>
              <a:off x="767694" y="1466730"/>
              <a:ext cx="1321335" cy="1125739"/>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2" name="Freeform 105">
              <a:extLst>
                <a:ext uri="{FF2B5EF4-FFF2-40B4-BE49-F238E27FC236}">
                  <a16:creationId xmlns:a16="http://schemas.microsoft.com/office/drawing/2014/main" id="{F1E070FE-14F2-7042-8CA8-2153A7F5187D}"/>
                </a:ext>
              </a:extLst>
            </p:cNvPr>
            <p:cNvSpPr>
              <a:spLocks/>
            </p:cNvSpPr>
            <p:nvPr/>
          </p:nvSpPr>
          <p:spPr bwMode="auto">
            <a:xfrm>
              <a:off x="1258632" y="2490814"/>
              <a:ext cx="1043928" cy="1662254"/>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3" name="Freeform 106">
              <a:extLst>
                <a:ext uri="{FF2B5EF4-FFF2-40B4-BE49-F238E27FC236}">
                  <a16:creationId xmlns:a16="http://schemas.microsoft.com/office/drawing/2014/main" id="{556B249A-4AAC-4B41-B905-0F3194C14A69}"/>
                </a:ext>
              </a:extLst>
            </p:cNvPr>
            <p:cNvSpPr>
              <a:spLocks/>
            </p:cNvSpPr>
            <p:nvPr/>
          </p:nvSpPr>
          <p:spPr bwMode="auto">
            <a:xfrm>
              <a:off x="1258632" y="2490814"/>
              <a:ext cx="1043928" cy="1662254"/>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4" name="Freeform 107">
              <a:extLst>
                <a:ext uri="{FF2B5EF4-FFF2-40B4-BE49-F238E27FC236}">
                  <a16:creationId xmlns:a16="http://schemas.microsoft.com/office/drawing/2014/main" id="{448A8439-EE75-1F41-B1E0-D911A811DDD9}"/>
                </a:ext>
              </a:extLst>
            </p:cNvPr>
            <p:cNvSpPr>
              <a:spLocks/>
            </p:cNvSpPr>
            <p:nvPr/>
          </p:nvSpPr>
          <p:spPr bwMode="auto">
            <a:xfrm>
              <a:off x="1818922" y="3746446"/>
              <a:ext cx="1109629" cy="1334697"/>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5" name="Freeform 108">
              <a:extLst>
                <a:ext uri="{FF2B5EF4-FFF2-40B4-BE49-F238E27FC236}">
                  <a16:creationId xmlns:a16="http://schemas.microsoft.com/office/drawing/2014/main" id="{A722736D-E367-534B-9E14-09BD82745D68}"/>
                </a:ext>
              </a:extLst>
            </p:cNvPr>
            <p:cNvSpPr>
              <a:spLocks/>
            </p:cNvSpPr>
            <p:nvPr/>
          </p:nvSpPr>
          <p:spPr bwMode="auto">
            <a:xfrm>
              <a:off x="1818922" y="3746446"/>
              <a:ext cx="1109629" cy="1334697"/>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6" name="Freeform 109">
              <a:extLst>
                <a:ext uri="{FF2B5EF4-FFF2-40B4-BE49-F238E27FC236}">
                  <a16:creationId xmlns:a16="http://schemas.microsoft.com/office/drawing/2014/main" id="{14175535-AD64-1144-853C-BE7722B3AD54}"/>
                </a:ext>
              </a:extLst>
            </p:cNvPr>
            <p:cNvSpPr>
              <a:spLocks/>
            </p:cNvSpPr>
            <p:nvPr/>
          </p:nvSpPr>
          <p:spPr bwMode="auto">
            <a:xfrm>
              <a:off x="1853598" y="1131644"/>
              <a:ext cx="976400" cy="1628369"/>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7" name="Freeform 110">
              <a:extLst>
                <a:ext uri="{FF2B5EF4-FFF2-40B4-BE49-F238E27FC236}">
                  <a16:creationId xmlns:a16="http://schemas.microsoft.com/office/drawing/2014/main" id="{897DC6B3-DBD9-1B4B-B7F7-A66F22D1A0B9}"/>
                </a:ext>
              </a:extLst>
            </p:cNvPr>
            <p:cNvSpPr>
              <a:spLocks/>
            </p:cNvSpPr>
            <p:nvPr/>
          </p:nvSpPr>
          <p:spPr bwMode="auto">
            <a:xfrm>
              <a:off x="1853598" y="1131644"/>
              <a:ext cx="976400" cy="1628369"/>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8" name="Freeform 111">
              <a:extLst>
                <a:ext uri="{FF2B5EF4-FFF2-40B4-BE49-F238E27FC236}">
                  <a16:creationId xmlns:a16="http://schemas.microsoft.com/office/drawing/2014/main" id="{726965DB-C66F-0F40-BAF1-B203F3A6F071}"/>
                </a:ext>
              </a:extLst>
            </p:cNvPr>
            <p:cNvSpPr>
              <a:spLocks/>
            </p:cNvSpPr>
            <p:nvPr/>
          </p:nvSpPr>
          <p:spPr bwMode="auto">
            <a:xfrm>
              <a:off x="2118230" y="2686595"/>
              <a:ext cx="918000" cy="1185979"/>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9" name="Freeform 112">
              <a:extLst>
                <a:ext uri="{FF2B5EF4-FFF2-40B4-BE49-F238E27FC236}">
                  <a16:creationId xmlns:a16="http://schemas.microsoft.com/office/drawing/2014/main" id="{2B720AD5-3BB4-F647-A540-67A2C16E8BD0}"/>
                </a:ext>
              </a:extLst>
            </p:cNvPr>
            <p:cNvSpPr>
              <a:spLocks/>
            </p:cNvSpPr>
            <p:nvPr/>
          </p:nvSpPr>
          <p:spPr bwMode="auto">
            <a:xfrm>
              <a:off x="2118230" y="2686595"/>
              <a:ext cx="918000" cy="1185979"/>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0" name="Freeform 113">
              <a:extLst>
                <a:ext uri="{FF2B5EF4-FFF2-40B4-BE49-F238E27FC236}">
                  <a16:creationId xmlns:a16="http://schemas.microsoft.com/office/drawing/2014/main" id="{97B3D498-5840-7041-A034-BFCA553E9680}"/>
                </a:ext>
              </a:extLst>
            </p:cNvPr>
            <p:cNvSpPr>
              <a:spLocks/>
            </p:cNvSpPr>
            <p:nvPr/>
          </p:nvSpPr>
          <p:spPr bwMode="auto">
            <a:xfrm>
              <a:off x="2244159" y="1159882"/>
              <a:ext cx="1688169" cy="1080559"/>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1" name="Freeform 114">
              <a:extLst>
                <a:ext uri="{FF2B5EF4-FFF2-40B4-BE49-F238E27FC236}">
                  <a16:creationId xmlns:a16="http://schemas.microsoft.com/office/drawing/2014/main" id="{24178D00-CF00-534C-9717-D11EFFD49ACC}"/>
                </a:ext>
              </a:extLst>
            </p:cNvPr>
            <p:cNvSpPr>
              <a:spLocks/>
            </p:cNvSpPr>
            <p:nvPr/>
          </p:nvSpPr>
          <p:spPr bwMode="auto">
            <a:xfrm>
              <a:off x="2244159" y="1163647"/>
              <a:ext cx="1688169" cy="1078676"/>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2" name="Freeform 115">
              <a:extLst>
                <a:ext uri="{FF2B5EF4-FFF2-40B4-BE49-F238E27FC236}">
                  <a16:creationId xmlns:a16="http://schemas.microsoft.com/office/drawing/2014/main" id="{E1E18809-B1C0-644A-B405-F5B29E794DB3}"/>
                </a:ext>
              </a:extLst>
            </p:cNvPr>
            <p:cNvSpPr>
              <a:spLocks/>
            </p:cNvSpPr>
            <p:nvPr/>
          </p:nvSpPr>
          <p:spPr bwMode="auto">
            <a:xfrm>
              <a:off x="2724146" y="2125608"/>
              <a:ext cx="1147956" cy="971373"/>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3" name="Freeform 116">
              <a:extLst>
                <a:ext uri="{FF2B5EF4-FFF2-40B4-BE49-F238E27FC236}">
                  <a16:creationId xmlns:a16="http://schemas.microsoft.com/office/drawing/2014/main" id="{D9B248E9-4960-3E49-BCC1-4019A00BE171}"/>
                </a:ext>
              </a:extLst>
            </p:cNvPr>
            <p:cNvSpPr>
              <a:spLocks/>
            </p:cNvSpPr>
            <p:nvPr/>
          </p:nvSpPr>
          <p:spPr bwMode="auto">
            <a:xfrm>
              <a:off x="2724146" y="2125608"/>
              <a:ext cx="1147956" cy="971373"/>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4" name="Freeform 117">
              <a:extLst>
                <a:ext uri="{FF2B5EF4-FFF2-40B4-BE49-F238E27FC236}">
                  <a16:creationId xmlns:a16="http://schemas.microsoft.com/office/drawing/2014/main" id="{6E271335-69D5-564C-A4D1-D4ABC4DB021B}"/>
                </a:ext>
              </a:extLst>
            </p:cNvPr>
            <p:cNvSpPr>
              <a:spLocks/>
            </p:cNvSpPr>
            <p:nvPr/>
          </p:nvSpPr>
          <p:spPr bwMode="auto">
            <a:xfrm>
              <a:off x="2782547" y="3872574"/>
              <a:ext cx="1137006" cy="122362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5" name="Freeform 118">
              <a:extLst>
                <a:ext uri="{FF2B5EF4-FFF2-40B4-BE49-F238E27FC236}">
                  <a16:creationId xmlns:a16="http://schemas.microsoft.com/office/drawing/2014/main" id="{E8D7A2EE-CA80-1544-9B34-50575561FBAB}"/>
                </a:ext>
              </a:extLst>
            </p:cNvPr>
            <p:cNvSpPr>
              <a:spLocks/>
            </p:cNvSpPr>
            <p:nvPr/>
          </p:nvSpPr>
          <p:spPr bwMode="auto">
            <a:xfrm>
              <a:off x="2782547" y="3872574"/>
              <a:ext cx="1137006" cy="122362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6" name="Freeform 119">
              <a:extLst>
                <a:ext uri="{FF2B5EF4-FFF2-40B4-BE49-F238E27FC236}">
                  <a16:creationId xmlns:a16="http://schemas.microsoft.com/office/drawing/2014/main" id="{B1A58D98-9015-424F-95B6-38B03AC86F72}"/>
                </a:ext>
              </a:extLst>
            </p:cNvPr>
            <p:cNvSpPr>
              <a:spLocks/>
            </p:cNvSpPr>
            <p:nvPr/>
          </p:nvSpPr>
          <p:spPr bwMode="auto">
            <a:xfrm>
              <a:off x="2928551" y="3017916"/>
              <a:ext cx="1195407" cy="961962"/>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7" name="Freeform 120">
              <a:extLst>
                <a:ext uri="{FF2B5EF4-FFF2-40B4-BE49-F238E27FC236}">
                  <a16:creationId xmlns:a16="http://schemas.microsoft.com/office/drawing/2014/main" id="{5C765B44-BA06-C642-8ED0-CE4EDB9D26AA}"/>
                </a:ext>
              </a:extLst>
            </p:cNvPr>
            <p:cNvSpPr>
              <a:spLocks/>
            </p:cNvSpPr>
            <p:nvPr/>
          </p:nvSpPr>
          <p:spPr bwMode="auto">
            <a:xfrm>
              <a:off x="2928551" y="3017916"/>
              <a:ext cx="1195407" cy="961962"/>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8" name="Freeform 121">
              <a:extLst>
                <a:ext uri="{FF2B5EF4-FFF2-40B4-BE49-F238E27FC236}">
                  <a16:creationId xmlns:a16="http://schemas.microsoft.com/office/drawing/2014/main" id="{144CF98A-DB90-7742-8D52-0831B6C1CACB}"/>
                </a:ext>
              </a:extLst>
            </p:cNvPr>
            <p:cNvSpPr>
              <a:spLocks/>
            </p:cNvSpPr>
            <p:nvPr/>
          </p:nvSpPr>
          <p:spPr bwMode="auto">
            <a:xfrm>
              <a:off x="3813700" y="2667770"/>
              <a:ext cx="1357836" cy="687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9" name="Freeform 122">
              <a:extLst>
                <a:ext uri="{FF2B5EF4-FFF2-40B4-BE49-F238E27FC236}">
                  <a16:creationId xmlns:a16="http://schemas.microsoft.com/office/drawing/2014/main" id="{C2BEAF85-6948-9841-8268-944F0A89B141}"/>
                </a:ext>
              </a:extLst>
            </p:cNvPr>
            <p:cNvSpPr>
              <a:spLocks/>
            </p:cNvSpPr>
            <p:nvPr/>
          </p:nvSpPr>
          <p:spPr bwMode="auto">
            <a:xfrm>
              <a:off x="3813700" y="2667770"/>
              <a:ext cx="1357836" cy="687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0" name="Freeform 123">
              <a:extLst>
                <a:ext uri="{FF2B5EF4-FFF2-40B4-BE49-F238E27FC236}">
                  <a16:creationId xmlns:a16="http://schemas.microsoft.com/office/drawing/2014/main" id="{2FFFA754-6160-9441-AA4E-FBCC9AAFFA62}"/>
                </a:ext>
              </a:extLst>
            </p:cNvPr>
            <p:cNvSpPr>
              <a:spLocks/>
            </p:cNvSpPr>
            <p:nvPr/>
          </p:nvSpPr>
          <p:spPr bwMode="auto">
            <a:xfrm>
              <a:off x="3841075" y="2042777"/>
              <a:ext cx="1149781" cy="769946"/>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1" name="Freeform 124">
              <a:extLst>
                <a:ext uri="{FF2B5EF4-FFF2-40B4-BE49-F238E27FC236}">
                  <a16:creationId xmlns:a16="http://schemas.microsoft.com/office/drawing/2014/main" id="{324F3539-EB10-804A-82E9-7055C06D0685}"/>
                </a:ext>
              </a:extLst>
            </p:cNvPr>
            <p:cNvSpPr>
              <a:spLocks/>
            </p:cNvSpPr>
            <p:nvPr/>
          </p:nvSpPr>
          <p:spPr bwMode="auto">
            <a:xfrm>
              <a:off x="3841075" y="2042777"/>
              <a:ext cx="1149781" cy="769946"/>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2" name="Freeform 125">
              <a:extLst>
                <a:ext uri="{FF2B5EF4-FFF2-40B4-BE49-F238E27FC236}">
                  <a16:creationId xmlns:a16="http://schemas.microsoft.com/office/drawing/2014/main" id="{0B2BD7FA-CC36-3149-A6FB-08788E364685}"/>
                </a:ext>
              </a:extLst>
            </p:cNvPr>
            <p:cNvSpPr>
              <a:spLocks/>
            </p:cNvSpPr>
            <p:nvPr/>
          </p:nvSpPr>
          <p:spPr bwMode="auto">
            <a:xfrm>
              <a:off x="3890352" y="1395195"/>
              <a:ext cx="1076779" cy="681467"/>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3" name="Freeform 126">
              <a:extLst>
                <a:ext uri="{FF2B5EF4-FFF2-40B4-BE49-F238E27FC236}">
                  <a16:creationId xmlns:a16="http://schemas.microsoft.com/office/drawing/2014/main" id="{EC3C5EB4-02A2-B448-BA17-30E5707567DC}"/>
                </a:ext>
              </a:extLst>
            </p:cNvPr>
            <p:cNvSpPr>
              <a:spLocks/>
            </p:cNvSpPr>
            <p:nvPr/>
          </p:nvSpPr>
          <p:spPr bwMode="auto">
            <a:xfrm>
              <a:off x="3890352" y="1395195"/>
              <a:ext cx="1076779" cy="681467"/>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4" name="Freeform 127">
              <a:extLst>
                <a:ext uri="{FF2B5EF4-FFF2-40B4-BE49-F238E27FC236}">
                  <a16:creationId xmlns:a16="http://schemas.microsoft.com/office/drawing/2014/main" id="{794AB017-011B-4B41-AC27-B3A7B7467FEF}"/>
                </a:ext>
              </a:extLst>
            </p:cNvPr>
            <p:cNvSpPr>
              <a:spLocks/>
            </p:cNvSpPr>
            <p:nvPr/>
          </p:nvSpPr>
          <p:spPr bwMode="auto">
            <a:xfrm>
              <a:off x="3912253" y="3970464"/>
              <a:ext cx="1425362" cy="745473"/>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5" name="Freeform 128">
              <a:extLst>
                <a:ext uri="{FF2B5EF4-FFF2-40B4-BE49-F238E27FC236}">
                  <a16:creationId xmlns:a16="http://schemas.microsoft.com/office/drawing/2014/main" id="{985EF898-476B-864E-92F4-468BAAC286AC}"/>
                </a:ext>
              </a:extLst>
            </p:cNvPr>
            <p:cNvSpPr>
              <a:spLocks/>
            </p:cNvSpPr>
            <p:nvPr/>
          </p:nvSpPr>
          <p:spPr bwMode="auto">
            <a:xfrm>
              <a:off x="3912253" y="3970464"/>
              <a:ext cx="1425362" cy="745473"/>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6" name="Freeform 129">
              <a:extLst>
                <a:ext uri="{FF2B5EF4-FFF2-40B4-BE49-F238E27FC236}">
                  <a16:creationId xmlns:a16="http://schemas.microsoft.com/office/drawing/2014/main" id="{FB1985BB-7813-704B-BFFD-69D6F4FA4BF8}"/>
                </a:ext>
              </a:extLst>
            </p:cNvPr>
            <p:cNvSpPr>
              <a:spLocks/>
            </p:cNvSpPr>
            <p:nvPr/>
          </p:nvSpPr>
          <p:spPr bwMode="auto">
            <a:xfrm>
              <a:off x="4081982" y="3334177"/>
              <a:ext cx="1213658" cy="666407"/>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7" name="Freeform 130">
              <a:extLst>
                <a:ext uri="{FF2B5EF4-FFF2-40B4-BE49-F238E27FC236}">
                  <a16:creationId xmlns:a16="http://schemas.microsoft.com/office/drawing/2014/main" id="{4E82A4EA-B062-474E-AE28-4073019798CC}"/>
                </a:ext>
              </a:extLst>
            </p:cNvPr>
            <p:cNvSpPr>
              <a:spLocks/>
            </p:cNvSpPr>
            <p:nvPr/>
          </p:nvSpPr>
          <p:spPr bwMode="auto">
            <a:xfrm>
              <a:off x="4081982" y="3334177"/>
              <a:ext cx="1213658" cy="666407"/>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pattFill prst="pct60">
              <a:fgClr>
                <a:srgbClr val="A3B7C1"/>
              </a:fgClr>
              <a:bgClr>
                <a:schemeClr val="bg1"/>
              </a:bgClr>
            </a:patt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8" name="Freeform 131">
              <a:extLst>
                <a:ext uri="{FF2B5EF4-FFF2-40B4-BE49-F238E27FC236}">
                  <a16:creationId xmlns:a16="http://schemas.microsoft.com/office/drawing/2014/main" id="{2608FF4E-8372-E04D-83AA-63BE02FAD0F8}"/>
                </a:ext>
              </a:extLst>
            </p:cNvPr>
            <p:cNvSpPr>
              <a:spLocks/>
            </p:cNvSpPr>
            <p:nvPr/>
          </p:nvSpPr>
          <p:spPr bwMode="auto">
            <a:xfrm>
              <a:off x="4872228" y="1348133"/>
              <a:ext cx="1076779" cy="125186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9" name="Freeform 132">
              <a:extLst>
                <a:ext uri="{FF2B5EF4-FFF2-40B4-BE49-F238E27FC236}">
                  <a16:creationId xmlns:a16="http://schemas.microsoft.com/office/drawing/2014/main" id="{F0F950E0-9610-1C46-895D-B5F114321F14}"/>
                </a:ext>
              </a:extLst>
            </p:cNvPr>
            <p:cNvSpPr>
              <a:spLocks/>
            </p:cNvSpPr>
            <p:nvPr/>
          </p:nvSpPr>
          <p:spPr bwMode="auto">
            <a:xfrm>
              <a:off x="4872228" y="1348133"/>
              <a:ext cx="1076779" cy="125186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0" name="Freeform 133">
              <a:extLst>
                <a:ext uri="{FF2B5EF4-FFF2-40B4-BE49-F238E27FC236}">
                  <a16:creationId xmlns:a16="http://schemas.microsoft.com/office/drawing/2014/main" id="{8FEEAF90-8324-D84A-8241-4258E35570CA}"/>
                </a:ext>
              </a:extLst>
            </p:cNvPr>
            <p:cNvSpPr>
              <a:spLocks/>
            </p:cNvSpPr>
            <p:nvPr/>
          </p:nvSpPr>
          <p:spPr bwMode="auto">
            <a:xfrm>
              <a:off x="4963481" y="2573644"/>
              <a:ext cx="996476" cy="672055"/>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1" name="Freeform 134">
              <a:extLst>
                <a:ext uri="{FF2B5EF4-FFF2-40B4-BE49-F238E27FC236}">
                  <a16:creationId xmlns:a16="http://schemas.microsoft.com/office/drawing/2014/main" id="{24928FB6-046D-3F48-9CEE-AF7C7351F7FA}"/>
                </a:ext>
              </a:extLst>
            </p:cNvPr>
            <p:cNvSpPr>
              <a:spLocks/>
            </p:cNvSpPr>
            <p:nvPr/>
          </p:nvSpPr>
          <p:spPr bwMode="auto">
            <a:xfrm>
              <a:off x="4963481" y="2573644"/>
              <a:ext cx="996476" cy="672055"/>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2" name="Freeform 135">
              <a:extLst>
                <a:ext uri="{FF2B5EF4-FFF2-40B4-BE49-F238E27FC236}">
                  <a16:creationId xmlns:a16="http://schemas.microsoft.com/office/drawing/2014/main" id="{D2762A43-54DF-5C48-BBF9-D12198C1C7DB}"/>
                </a:ext>
              </a:extLst>
            </p:cNvPr>
            <p:cNvSpPr>
              <a:spLocks/>
            </p:cNvSpPr>
            <p:nvPr/>
          </p:nvSpPr>
          <p:spPr bwMode="auto">
            <a:xfrm>
              <a:off x="5100359" y="3194871"/>
              <a:ext cx="1102329" cy="984552"/>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3" name="Freeform 136">
              <a:extLst>
                <a:ext uri="{FF2B5EF4-FFF2-40B4-BE49-F238E27FC236}">
                  <a16:creationId xmlns:a16="http://schemas.microsoft.com/office/drawing/2014/main" id="{A058A2FE-FF72-3D41-9032-1C6CF1CEDDC1}"/>
                </a:ext>
              </a:extLst>
            </p:cNvPr>
            <p:cNvSpPr>
              <a:spLocks/>
            </p:cNvSpPr>
            <p:nvPr/>
          </p:nvSpPr>
          <p:spPr bwMode="auto">
            <a:xfrm>
              <a:off x="5100359" y="3194871"/>
              <a:ext cx="1102329" cy="984552"/>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4" name="Freeform 137">
              <a:extLst>
                <a:ext uri="{FF2B5EF4-FFF2-40B4-BE49-F238E27FC236}">
                  <a16:creationId xmlns:a16="http://schemas.microsoft.com/office/drawing/2014/main" id="{B33CCDD3-6D12-FF41-9CF3-E91235667451}"/>
                </a:ext>
              </a:extLst>
            </p:cNvPr>
            <p:cNvSpPr>
              <a:spLocks/>
            </p:cNvSpPr>
            <p:nvPr/>
          </p:nvSpPr>
          <p:spPr bwMode="auto">
            <a:xfrm>
              <a:off x="5299290" y="4068355"/>
              <a:ext cx="824922" cy="781241"/>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5" name="Freeform 138">
              <a:extLst>
                <a:ext uri="{FF2B5EF4-FFF2-40B4-BE49-F238E27FC236}">
                  <a16:creationId xmlns:a16="http://schemas.microsoft.com/office/drawing/2014/main" id="{CA018DCD-8535-F24A-B412-C0ED19C09B78}"/>
                </a:ext>
              </a:extLst>
            </p:cNvPr>
            <p:cNvSpPr>
              <a:spLocks/>
            </p:cNvSpPr>
            <p:nvPr/>
          </p:nvSpPr>
          <p:spPr bwMode="auto">
            <a:xfrm>
              <a:off x="5299290" y="4068355"/>
              <a:ext cx="824922" cy="781241"/>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6" name="Freeform 139">
              <a:extLst>
                <a:ext uri="{FF2B5EF4-FFF2-40B4-BE49-F238E27FC236}">
                  <a16:creationId xmlns:a16="http://schemas.microsoft.com/office/drawing/2014/main" id="{A5C45073-40A6-E148-BB29-8F02A5E0A6F9}"/>
                </a:ext>
              </a:extLst>
            </p:cNvPr>
            <p:cNvSpPr>
              <a:spLocks/>
            </p:cNvSpPr>
            <p:nvPr/>
          </p:nvSpPr>
          <p:spPr bwMode="auto">
            <a:xfrm>
              <a:off x="5768327" y="2748718"/>
              <a:ext cx="660668" cy="1201039"/>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7" name="Freeform 140">
              <a:extLst>
                <a:ext uri="{FF2B5EF4-FFF2-40B4-BE49-F238E27FC236}">
                  <a16:creationId xmlns:a16="http://schemas.microsoft.com/office/drawing/2014/main" id="{C73CAA06-5B0D-B545-8749-2DDE29DE72A9}"/>
                </a:ext>
              </a:extLst>
            </p:cNvPr>
            <p:cNvSpPr>
              <a:spLocks/>
            </p:cNvSpPr>
            <p:nvPr/>
          </p:nvSpPr>
          <p:spPr bwMode="auto">
            <a:xfrm>
              <a:off x="5768327" y="2748718"/>
              <a:ext cx="660668" cy="1201039"/>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8" name="Freeform 141">
              <a:extLst>
                <a:ext uri="{FF2B5EF4-FFF2-40B4-BE49-F238E27FC236}">
                  <a16:creationId xmlns:a16="http://schemas.microsoft.com/office/drawing/2014/main" id="{61529B34-9A13-6948-B531-364C1ED8E620}"/>
                </a:ext>
              </a:extLst>
            </p:cNvPr>
            <p:cNvSpPr>
              <a:spLocks/>
            </p:cNvSpPr>
            <p:nvPr/>
          </p:nvSpPr>
          <p:spPr bwMode="auto">
            <a:xfrm>
              <a:off x="6032959" y="3878222"/>
              <a:ext cx="1399812" cy="512042"/>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9" name="Freeform 142">
              <a:extLst>
                <a:ext uri="{FF2B5EF4-FFF2-40B4-BE49-F238E27FC236}">
                  <a16:creationId xmlns:a16="http://schemas.microsoft.com/office/drawing/2014/main" id="{1A98F69F-4986-104E-B11B-FB95233C112E}"/>
                </a:ext>
              </a:extLst>
            </p:cNvPr>
            <p:cNvSpPr>
              <a:spLocks/>
            </p:cNvSpPr>
            <p:nvPr/>
          </p:nvSpPr>
          <p:spPr bwMode="auto">
            <a:xfrm>
              <a:off x="6032959" y="3878222"/>
              <a:ext cx="1399812" cy="512042"/>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0" name="Freeform 143">
              <a:extLst>
                <a:ext uri="{FF2B5EF4-FFF2-40B4-BE49-F238E27FC236}">
                  <a16:creationId xmlns:a16="http://schemas.microsoft.com/office/drawing/2014/main" id="{0D38B824-0200-8F49-90A5-4B40057D8B35}"/>
                </a:ext>
              </a:extLst>
            </p:cNvPr>
            <p:cNvSpPr>
              <a:spLocks/>
            </p:cNvSpPr>
            <p:nvPr/>
          </p:nvSpPr>
          <p:spPr bwMode="auto">
            <a:xfrm>
              <a:off x="6158887" y="3411360"/>
              <a:ext cx="1189932" cy="647582"/>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1" name="Freeform 144">
              <a:extLst>
                <a:ext uri="{FF2B5EF4-FFF2-40B4-BE49-F238E27FC236}">
                  <a16:creationId xmlns:a16="http://schemas.microsoft.com/office/drawing/2014/main" id="{2579F389-6AAC-EA48-8E92-6B017F2840A9}"/>
                </a:ext>
              </a:extLst>
            </p:cNvPr>
            <p:cNvSpPr>
              <a:spLocks/>
            </p:cNvSpPr>
            <p:nvPr/>
          </p:nvSpPr>
          <p:spPr bwMode="auto">
            <a:xfrm>
              <a:off x="6158887" y="3411360"/>
              <a:ext cx="1189932" cy="647582"/>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2" name="Freeform 145">
              <a:extLst>
                <a:ext uri="{FF2B5EF4-FFF2-40B4-BE49-F238E27FC236}">
                  <a16:creationId xmlns:a16="http://schemas.microsoft.com/office/drawing/2014/main" id="{65044D33-FF84-2147-83B0-6C1BF3B44F89}"/>
                </a:ext>
              </a:extLst>
            </p:cNvPr>
            <p:cNvSpPr>
              <a:spLocks/>
            </p:cNvSpPr>
            <p:nvPr/>
          </p:nvSpPr>
          <p:spPr bwMode="auto">
            <a:xfrm>
              <a:off x="6352342" y="2850373"/>
              <a:ext cx="505539" cy="91113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3" name="Freeform 146">
              <a:extLst>
                <a:ext uri="{FF2B5EF4-FFF2-40B4-BE49-F238E27FC236}">
                  <a16:creationId xmlns:a16="http://schemas.microsoft.com/office/drawing/2014/main" id="{87ACA893-1FCB-A243-84DD-2D052E3EFEB1}"/>
                </a:ext>
              </a:extLst>
            </p:cNvPr>
            <p:cNvSpPr>
              <a:spLocks/>
            </p:cNvSpPr>
            <p:nvPr/>
          </p:nvSpPr>
          <p:spPr bwMode="auto">
            <a:xfrm>
              <a:off x="6352342" y="2850373"/>
              <a:ext cx="505539" cy="91113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4" name="Freeform 147">
              <a:extLst>
                <a:ext uri="{FF2B5EF4-FFF2-40B4-BE49-F238E27FC236}">
                  <a16:creationId xmlns:a16="http://schemas.microsoft.com/office/drawing/2014/main" id="{8E1EC7CF-801D-FA44-A8A0-E476E12A8D0C}"/>
                </a:ext>
              </a:extLst>
            </p:cNvPr>
            <p:cNvSpPr>
              <a:spLocks noEditPoints="1"/>
            </p:cNvSpPr>
            <p:nvPr/>
          </p:nvSpPr>
          <p:spPr bwMode="auto">
            <a:xfrm>
              <a:off x="6390669" y="4316845"/>
              <a:ext cx="638767" cy="1063617"/>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5" name="Freeform 148">
              <a:extLst>
                <a:ext uri="{FF2B5EF4-FFF2-40B4-BE49-F238E27FC236}">
                  <a16:creationId xmlns:a16="http://schemas.microsoft.com/office/drawing/2014/main" id="{F7B899F9-6F36-3D42-B153-35961077549F}"/>
                </a:ext>
              </a:extLst>
            </p:cNvPr>
            <p:cNvSpPr>
              <a:spLocks/>
            </p:cNvSpPr>
            <p:nvPr/>
          </p:nvSpPr>
          <p:spPr bwMode="auto">
            <a:xfrm>
              <a:off x="6781229" y="2701655"/>
              <a:ext cx="691693" cy="815126"/>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6" name="Freeform 149">
              <a:extLst>
                <a:ext uri="{FF2B5EF4-FFF2-40B4-BE49-F238E27FC236}">
                  <a16:creationId xmlns:a16="http://schemas.microsoft.com/office/drawing/2014/main" id="{BB9448C2-9B81-5B42-AF3C-FE7927A2BBA2}"/>
                </a:ext>
              </a:extLst>
            </p:cNvPr>
            <p:cNvSpPr>
              <a:spLocks/>
            </p:cNvSpPr>
            <p:nvPr/>
          </p:nvSpPr>
          <p:spPr bwMode="auto">
            <a:xfrm>
              <a:off x="6781229" y="2701655"/>
              <a:ext cx="691693" cy="815126"/>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7" name="Freeform 150">
              <a:extLst>
                <a:ext uri="{FF2B5EF4-FFF2-40B4-BE49-F238E27FC236}">
                  <a16:creationId xmlns:a16="http://schemas.microsoft.com/office/drawing/2014/main" id="{8DB01801-E2DD-B548-B419-6992759EA555}"/>
                </a:ext>
              </a:extLst>
            </p:cNvPr>
            <p:cNvSpPr>
              <a:spLocks/>
            </p:cNvSpPr>
            <p:nvPr/>
          </p:nvSpPr>
          <p:spPr bwMode="auto">
            <a:xfrm>
              <a:off x="6823205" y="4256605"/>
              <a:ext cx="901574" cy="958196"/>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8" name="Freeform 151">
              <a:extLst>
                <a:ext uri="{FF2B5EF4-FFF2-40B4-BE49-F238E27FC236}">
                  <a16:creationId xmlns:a16="http://schemas.microsoft.com/office/drawing/2014/main" id="{43B0F1AD-F34A-B643-B881-C6BB7D81B8AC}"/>
                </a:ext>
              </a:extLst>
            </p:cNvPr>
            <p:cNvSpPr>
              <a:spLocks/>
            </p:cNvSpPr>
            <p:nvPr/>
          </p:nvSpPr>
          <p:spPr bwMode="auto">
            <a:xfrm>
              <a:off x="6823205" y="4256605"/>
              <a:ext cx="901574" cy="958196"/>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9" name="Freeform 152">
              <a:extLst>
                <a:ext uri="{FF2B5EF4-FFF2-40B4-BE49-F238E27FC236}">
                  <a16:creationId xmlns:a16="http://schemas.microsoft.com/office/drawing/2014/main" id="{EE7D9231-E782-6B4C-B533-EE7CDA53419A}"/>
                </a:ext>
              </a:extLst>
            </p:cNvPr>
            <p:cNvSpPr>
              <a:spLocks/>
            </p:cNvSpPr>
            <p:nvPr/>
          </p:nvSpPr>
          <p:spPr bwMode="auto">
            <a:xfrm>
              <a:off x="7222891" y="2989679"/>
              <a:ext cx="731844" cy="756768"/>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0" name="Freeform 153">
              <a:extLst>
                <a:ext uri="{FF2B5EF4-FFF2-40B4-BE49-F238E27FC236}">
                  <a16:creationId xmlns:a16="http://schemas.microsoft.com/office/drawing/2014/main" id="{8B9D09B6-B10B-CD4E-907D-23877461C093}"/>
                </a:ext>
              </a:extLst>
            </p:cNvPr>
            <p:cNvSpPr>
              <a:spLocks/>
            </p:cNvSpPr>
            <p:nvPr/>
          </p:nvSpPr>
          <p:spPr bwMode="auto">
            <a:xfrm>
              <a:off x="7222891" y="2989679"/>
              <a:ext cx="731844" cy="756768"/>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1" name="Freeform 154">
              <a:extLst>
                <a:ext uri="{FF2B5EF4-FFF2-40B4-BE49-F238E27FC236}">
                  <a16:creationId xmlns:a16="http://schemas.microsoft.com/office/drawing/2014/main" id="{6FABE0E5-8A96-CA4D-80AB-8E93F7450871}"/>
                </a:ext>
              </a:extLst>
            </p:cNvPr>
            <p:cNvSpPr>
              <a:spLocks/>
            </p:cNvSpPr>
            <p:nvPr/>
          </p:nvSpPr>
          <p:spPr bwMode="auto">
            <a:xfrm>
              <a:off x="7211940" y="4170010"/>
              <a:ext cx="828572" cy="655112"/>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2" name="Freeform 155">
              <a:extLst>
                <a:ext uri="{FF2B5EF4-FFF2-40B4-BE49-F238E27FC236}">
                  <a16:creationId xmlns:a16="http://schemas.microsoft.com/office/drawing/2014/main" id="{90C9B993-4466-0E4A-BA12-DB8E6FE71531}"/>
                </a:ext>
              </a:extLst>
            </p:cNvPr>
            <p:cNvSpPr>
              <a:spLocks/>
            </p:cNvSpPr>
            <p:nvPr/>
          </p:nvSpPr>
          <p:spPr bwMode="auto">
            <a:xfrm>
              <a:off x="7211940" y="4170010"/>
              <a:ext cx="828572" cy="655112"/>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3" name="Freeform 156">
              <a:extLst>
                <a:ext uri="{FF2B5EF4-FFF2-40B4-BE49-F238E27FC236}">
                  <a16:creationId xmlns:a16="http://schemas.microsoft.com/office/drawing/2014/main" id="{31C57794-893C-2345-A05A-D860CBDBB297}"/>
                </a:ext>
              </a:extLst>
            </p:cNvPr>
            <p:cNvSpPr>
              <a:spLocks/>
            </p:cNvSpPr>
            <p:nvPr/>
          </p:nvSpPr>
          <p:spPr bwMode="auto">
            <a:xfrm>
              <a:off x="7425471" y="2539759"/>
              <a:ext cx="956325" cy="645700"/>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4" name="Freeform 157">
              <a:extLst>
                <a:ext uri="{FF2B5EF4-FFF2-40B4-BE49-F238E27FC236}">
                  <a16:creationId xmlns:a16="http://schemas.microsoft.com/office/drawing/2014/main" id="{2A97A515-B0E6-924A-A7B6-96CED750CB9F}"/>
                </a:ext>
              </a:extLst>
            </p:cNvPr>
            <p:cNvSpPr>
              <a:spLocks/>
            </p:cNvSpPr>
            <p:nvPr/>
          </p:nvSpPr>
          <p:spPr bwMode="auto">
            <a:xfrm>
              <a:off x="7425471" y="2539759"/>
              <a:ext cx="956325" cy="645700"/>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5" name="Freeform 158">
              <a:extLst>
                <a:ext uri="{FF2B5EF4-FFF2-40B4-BE49-F238E27FC236}">
                  <a16:creationId xmlns:a16="http://schemas.microsoft.com/office/drawing/2014/main" id="{EDA3BD19-FCEB-D642-BF48-BA6861AB3FD8}"/>
                </a:ext>
              </a:extLst>
            </p:cNvPr>
            <p:cNvSpPr>
              <a:spLocks/>
            </p:cNvSpPr>
            <p:nvPr/>
          </p:nvSpPr>
          <p:spPr bwMode="auto">
            <a:xfrm>
              <a:off x="8244918" y="2997209"/>
              <a:ext cx="173379" cy="299318"/>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6" name="Freeform 159">
              <a:extLst>
                <a:ext uri="{FF2B5EF4-FFF2-40B4-BE49-F238E27FC236}">
                  <a16:creationId xmlns:a16="http://schemas.microsoft.com/office/drawing/2014/main" id="{AA8F7A31-67DC-D74B-B064-A7396AFC9D26}"/>
                </a:ext>
              </a:extLst>
            </p:cNvPr>
            <p:cNvSpPr>
              <a:spLocks/>
            </p:cNvSpPr>
            <p:nvPr/>
          </p:nvSpPr>
          <p:spPr bwMode="auto">
            <a:xfrm>
              <a:off x="8244918" y="2997209"/>
              <a:ext cx="173379" cy="299318"/>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7" name="Freeform 160">
              <a:extLst>
                <a:ext uri="{FF2B5EF4-FFF2-40B4-BE49-F238E27FC236}">
                  <a16:creationId xmlns:a16="http://schemas.microsoft.com/office/drawing/2014/main" id="{67F301E5-7684-AA4A-94E5-6EC41A80DC31}"/>
                </a:ext>
              </a:extLst>
            </p:cNvPr>
            <p:cNvSpPr>
              <a:spLocks/>
            </p:cNvSpPr>
            <p:nvPr/>
          </p:nvSpPr>
          <p:spPr bwMode="auto">
            <a:xfrm>
              <a:off x="8350771" y="1767931"/>
              <a:ext cx="273757" cy="538397"/>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8" name="Freeform 161">
              <a:extLst>
                <a:ext uri="{FF2B5EF4-FFF2-40B4-BE49-F238E27FC236}">
                  <a16:creationId xmlns:a16="http://schemas.microsoft.com/office/drawing/2014/main" id="{EC570EF1-06E0-6F4B-B528-81AE2B53930B}"/>
                </a:ext>
              </a:extLst>
            </p:cNvPr>
            <p:cNvSpPr>
              <a:spLocks/>
            </p:cNvSpPr>
            <p:nvPr/>
          </p:nvSpPr>
          <p:spPr bwMode="auto">
            <a:xfrm>
              <a:off x="8350771" y="1767931"/>
              <a:ext cx="273757" cy="538397"/>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99" name="Freeform 162">
              <a:extLst>
                <a:ext uri="{FF2B5EF4-FFF2-40B4-BE49-F238E27FC236}">
                  <a16:creationId xmlns:a16="http://schemas.microsoft.com/office/drawing/2014/main" id="{91046455-07B4-CF4E-B5DF-1E34224493EA}"/>
                </a:ext>
              </a:extLst>
            </p:cNvPr>
            <p:cNvSpPr>
              <a:spLocks noEditPoints="1"/>
            </p:cNvSpPr>
            <p:nvPr/>
          </p:nvSpPr>
          <p:spPr bwMode="auto">
            <a:xfrm>
              <a:off x="7100612" y="3179811"/>
              <a:ext cx="1308560" cy="749238"/>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0" name="Freeform 163">
              <a:extLst>
                <a:ext uri="{FF2B5EF4-FFF2-40B4-BE49-F238E27FC236}">
                  <a16:creationId xmlns:a16="http://schemas.microsoft.com/office/drawing/2014/main" id="{CE1D5A88-D83A-5849-A9E1-7C91CDD19F57}"/>
                </a:ext>
              </a:extLst>
            </p:cNvPr>
            <p:cNvSpPr>
              <a:spLocks noEditPoints="1"/>
            </p:cNvSpPr>
            <p:nvPr/>
          </p:nvSpPr>
          <p:spPr bwMode="auto">
            <a:xfrm>
              <a:off x="7668203" y="3036741"/>
              <a:ext cx="748270" cy="368971"/>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1" name="Freeform 164">
              <a:extLst>
                <a:ext uri="{FF2B5EF4-FFF2-40B4-BE49-F238E27FC236}">
                  <a16:creationId xmlns:a16="http://schemas.microsoft.com/office/drawing/2014/main" id="{AC1220FA-B4A6-E24D-9660-6465EC11A356}"/>
                </a:ext>
              </a:extLst>
            </p:cNvPr>
            <p:cNvSpPr>
              <a:spLocks/>
            </p:cNvSpPr>
            <p:nvPr/>
          </p:nvSpPr>
          <p:spPr bwMode="auto">
            <a:xfrm>
              <a:off x="8480349" y="2402337"/>
              <a:ext cx="281057" cy="284258"/>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2" name="Freeform 165">
              <a:extLst>
                <a:ext uri="{FF2B5EF4-FFF2-40B4-BE49-F238E27FC236}">
                  <a16:creationId xmlns:a16="http://schemas.microsoft.com/office/drawing/2014/main" id="{FC333D54-C056-E54E-842E-E1713D3B07D3}"/>
                </a:ext>
              </a:extLst>
            </p:cNvPr>
            <p:cNvSpPr>
              <a:spLocks/>
            </p:cNvSpPr>
            <p:nvPr/>
          </p:nvSpPr>
          <p:spPr bwMode="auto">
            <a:xfrm>
              <a:off x="8480349" y="2402337"/>
              <a:ext cx="281057" cy="284258"/>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3" name="Freeform 166">
              <a:extLst>
                <a:ext uri="{FF2B5EF4-FFF2-40B4-BE49-F238E27FC236}">
                  <a16:creationId xmlns:a16="http://schemas.microsoft.com/office/drawing/2014/main" id="{86DB6EDF-665A-FC44-A1D0-DFC7D7532839}"/>
                </a:ext>
              </a:extLst>
            </p:cNvPr>
            <p:cNvSpPr>
              <a:spLocks/>
            </p:cNvSpPr>
            <p:nvPr/>
          </p:nvSpPr>
          <p:spPr bwMode="auto">
            <a:xfrm>
              <a:off x="8558826" y="1690749"/>
              <a:ext cx="275582" cy="589224"/>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4" name="Freeform 167">
              <a:extLst>
                <a:ext uri="{FF2B5EF4-FFF2-40B4-BE49-F238E27FC236}">
                  <a16:creationId xmlns:a16="http://schemas.microsoft.com/office/drawing/2014/main" id="{42139894-8831-2A47-B7A0-2FB852E11FF6}"/>
                </a:ext>
              </a:extLst>
            </p:cNvPr>
            <p:cNvSpPr>
              <a:spLocks/>
            </p:cNvSpPr>
            <p:nvPr/>
          </p:nvSpPr>
          <p:spPr bwMode="auto">
            <a:xfrm>
              <a:off x="8558826" y="1690749"/>
              <a:ext cx="275582" cy="589224"/>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5" name="Freeform 168">
              <a:extLst>
                <a:ext uri="{FF2B5EF4-FFF2-40B4-BE49-F238E27FC236}">
                  <a16:creationId xmlns:a16="http://schemas.microsoft.com/office/drawing/2014/main" id="{D4B7A890-BEC9-CE40-B16A-E3B2D572106C}"/>
                </a:ext>
              </a:extLst>
            </p:cNvPr>
            <p:cNvSpPr>
              <a:spLocks noEditPoints="1"/>
            </p:cNvSpPr>
            <p:nvPr/>
          </p:nvSpPr>
          <p:spPr bwMode="auto">
            <a:xfrm>
              <a:off x="8730381" y="2389159"/>
              <a:ext cx="127753" cy="160014"/>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6" name="Freeform 169">
              <a:extLst>
                <a:ext uri="{FF2B5EF4-FFF2-40B4-BE49-F238E27FC236}">
                  <a16:creationId xmlns:a16="http://schemas.microsoft.com/office/drawing/2014/main" id="{AC4A3E1C-8F82-C846-9AD6-909957F10DE8}"/>
                </a:ext>
              </a:extLst>
            </p:cNvPr>
            <p:cNvSpPr>
              <a:spLocks noEditPoints="1"/>
            </p:cNvSpPr>
            <p:nvPr/>
          </p:nvSpPr>
          <p:spPr bwMode="auto">
            <a:xfrm>
              <a:off x="661841" y="2321388"/>
              <a:ext cx="1341411" cy="2313601"/>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7" name="Freeform 170">
              <a:extLst>
                <a:ext uri="{FF2B5EF4-FFF2-40B4-BE49-F238E27FC236}">
                  <a16:creationId xmlns:a16="http://schemas.microsoft.com/office/drawing/2014/main" id="{67BF6430-1976-3D4B-878D-F3B234C63532}"/>
                </a:ext>
              </a:extLst>
            </p:cNvPr>
            <p:cNvSpPr>
              <a:spLocks noEditPoints="1"/>
            </p:cNvSpPr>
            <p:nvPr/>
          </p:nvSpPr>
          <p:spPr bwMode="auto">
            <a:xfrm>
              <a:off x="1054227" y="941512"/>
              <a:ext cx="1098679" cy="817008"/>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8" name="Freeform 172">
              <a:extLst>
                <a:ext uri="{FF2B5EF4-FFF2-40B4-BE49-F238E27FC236}">
                  <a16:creationId xmlns:a16="http://schemas.microsoft.com/office/drawing/2014/main" id="{1866FFA8-6BD4-904B-A0BE-24A4341AB636}"/>
                </a:ext>
              </a:extLst>
            </p:cNvPr>
            <p:cNvSpPr>
              <a:spLocks noEditPoints="1"/>
            </p:cNvSpPr>
            <p:nvPr/>
          </p:nvSpPr>
          <p:spPr bwMode="auto">
            <a:xfrm>
              <a:off x="3215084" y="4074003"/>
              <a:ext cx="2303211" cy="2311718"/>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09" name="Freeform 173">
              <a:extLst>
                <a:ext uri="{FF2B5EF4-FFF2-40B4-BE49-F238E27FC236}">
                  <a16:creationId xmlns:a16="http://schemas.microsoft.com/office/drawing/2014/main" id="{9A4D2ECC-2C8F-2B41-8710-97841C66C6E7}"/>
                </a:ext>
              </a:extLst>
            </p:cNvPr>
            <p:cNvSpPr>
              <a:spLocks noEditPoints="1"/>
            </p:cNvSpPr>
            <p:nvPr/>
          </p:nvSpPr>
          <p:spPr bwMode="auto">
            <a:xfrm>
              <a:off x="5416093" y="4825122"/>
              <a:ext cx="936249" cy="852776"/>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0" name="Freeform 174">
              <a:extLst>
                <a:ext uri="{FF2B5EF4-FFF2-40B4-BE49-F238E27FC236}">
                  <a16:creationId xmlns:a16="http://schemas.microsoft.com/office/drawing/2014/main" id="{ECB9215A-7E31-CD49-88AB-09D7E3FDABF2}"/>
                </a:ext>
              </a:extLst>
            </p:cNvPr>
            <p:cNvSpPr>
              <a:spLocks noEditPoints="1"/>
            </p:cNvSpPr>
            <p:nvPr/>
          </p:nvSpPr>
          <p:spPr bwMode="auto">
            <a:xfrm>
              <a:off x="5503695" y="1549561"/>
              <a:ext cx="863247" cy="1231159"/>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pattFill prst="pct60">
              <a:fgClr>
                <a:schemeClr val="accent2"/>
              </a:fgClr>
              <a:bgClr>
                <a:schemeClr val="bg1"/>
              </a:bgClr>
            </a:patt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1" name="Freeform 175">
              <a:extLst>
                <a:ext uri="{FF2B5EF4-FFF2-40B4-BE49-F238E27FC236}">
                  <a16:creationId xmlns:a16="http://schemas.microsoft.com/office/drawing/2014/main" id="{A9539DD5-5964-C148-AED4-7788033D2943}"/>
                </a:ext>
              </a:extLst>
            </p:cNvPr>
            <p:cNvSpPr>
              <a:spLocks noEditPoints="1"/>
            </p:cNvSpPr>
            <p:nvPr/>
          </p:nvSpPr>
          <p:spPr bwMode="auto">
            <a:xfrm>
              <a:off x="5852279" y="4362026"/>
              <a:ext cx="589491" cy="1048557"/>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grpSp>
          <p:nvGrpSpPr>
            <p:cNvPr id="112" name="Group 111">
              <a:extLst>
                <a:ext uri="{FF2B5EF4-FFF2-40B4-BE49-F238E27FC236}">
                  <a16:creationId xmlns:a16="http://schemas.microsoft.com/office/drawing/2014/main" id="{9F8F215F-2615-834C-A1F3-6C974A49674B}"/>
                </a:ext>
              </a:extLst>
            </p:cNvPr>
            <p:cNvGrpSpPr/>
            <p:nvPr/>
          </p:nvGrpSpPr>
          <p:grpSpPr>
            <a:xfrm>
              <a:off x="5853384" y="1686937"/>
              <a:ext cx="1255406" cy="1202659"/>
              <a:chOff x="5918212" y="1819103"/>
              <a:chExt cx="1255406" cy="1202659"/>
            </a:xfrm>
            <a:solidFill>
              <a:srgbClr val="009D3D"/>
            </a:solidFill>
          </p:grpSpPr>
          <p:sp>
            <p:nvSpPr>
              <p:cNvPr id="180" name="Freeform 176">
                <a:extLst>
                  <a:ext uri="{FF2B5EF4-FFF2-40B4-BE49-F238E27FC236}">
                    <a16:creationId xmlns:a16="http://schemas.microsoft.com/office/drawing/2014/main" id="{55E90F7D-C990-8D45-8529-27CD5696ABDC}"/>
                  </a:ext>
                </a:extLst>
              </p:cNvPr>
              <p:cNvSpPr>
                <a:spLocks noEditPoints="1"/>
              </p:cNvSpPr>
              <p:nvPr/>
            </p:nvSpPr>
            <p:spPr bwMode="auto">
              <a:xfrm>
                <a:off x="6529430" y="2124333"/>
                <a:ext cx="644188" cy="897429"/>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81" name="Freeform 177">
                <a:extLst>
                  <a:ext uri="{FF2B5EF4-FFF2-40B4-BE49-F238E27FC236}">
                    <a16:creationId xmlns:a16="http://schemas.microsoft.com/office/drawing/2014/main" id="{3CC7BF4C-F32A-8340-B72E-BE41924E1D2E}"/>
                  </a:ext>
                </a:extLst>
              </p:cNvPr>
              <p:cNvSpPr>
                <a:spLocks noEditPoints="1"/>
              </p:cNvSpPr>
              <p:nvPr/>
            </p:nvSpPr>
            <p:spPr bwMode="auto">
              <a:xfrm>
                <a:off x="5918212" y="1819103"/>
                <a:ext cx="1004324" cy="498282"/>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grpSp>
        <p:sp>
          <p:nvSpPr>
            <p:cNvPr id="113" name="Freeform 178">
              <a:extLst>
                <a:ext uri="{FF2B5EF4-FFF2-40B4-BE49-F238E27FC236}">
                  <a16:creationId xmlns:a16="http://schemas.microsoft.com/office/drawing/2014/main" id="{91F95521-11E1-A843-B3D7-FA518C28F5AF}"/>
                </a:ext>
              </a:extLst>
            </p:cNvPr>
            <p:cNvSpPr>
              <a:spLocks noEditPoints="1"/>
            </p:cNvSpPr>
            <p:nvPr/>
          </p:nvSpPr>
          <p:spPr bwMode="auto">
            <a:xfrm>
              <a:off x="6567698" y="5113146"/>
              <a:ext cx="1503840" cy="1313990"/>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4" name="Freeform 179">
              <a:extLst>
                <a:ext uri="{FF2B5EF4-FFF2-40B4-BE49-F238E27FC236}">
                  <a16:creationId xmlns:a16="http://schemas.microsoft.com/office/drawing/2014/main" id="{7568D6F7-4C45-4347-A74D-2AFEE754597E}"/>
                </a:ext>
              </a:extLst>
            </p:cNvPr>
            <p:cNvSpPr>
              <a:spLocks noEditPoints="1"/>
            </p:cNvSpPr>
            <p:nvPr/>
          </p:nvSpPr>
          <p:spPr bwMode="auto">
            <a:xfrm>
              <a:off x="8285069" y="2652710"/>
              <a:ext cx="215356" cy="513925"/>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5" name="Freeform 180">
              <a:extLst>
                <a:ext uri="{FF2B5EF4-FFF2-40B4-BE49-F238E27FC236}">
                  <a16:creationId xmlns:a16="http://schemas.microsoft.com/office/drawing/2014/main" id="{C8D22D77-9BBF-8346-8D9F-700C94F2CEA7}"/>
                </a:ext>
              </a:extLst>
            </p:cNvPr>
            <p:cNvSpPr>
              <a:spLocks noEditPoints="1"/>
            </p:cNvSpPr>
            <p:nvPr/>
          </p:nvSpPr>
          <p:spPr bwMode="auto">
            <a:xfrm>
              <a:off x="7040386" y="3703148"/>
              <a:ext cx="1449088" cy="658877"/>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solidFill>
              <a:schemeClr val="accent4"/>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6" name="Freeform 181">
              <a:extLst>
                <a:ext uri="{FF2B5EF4-FFF2-40B4-BE49-F238E27FC236}">
                  <a16:creationId xmlns:a16="http://schemas.microsoft.com/office/drawing/2014/main" id="{0A3E8E75-CB9E-D14C-A6F7-3715FFF58C98}"/>
                </a:ext>
              </a:extLst>
            </p:cNvPr>
            <p:cNvSpPr>
              <a:spLocks noEditPoints="1"/>
            </p:cNvSpPr>
            <p:nvPr/>
          </p:nvSpPr>
          <p:spPr bwMode="auto">
            <a:xfrm>
              <a:off x="7529499" y="1839467"/>
              <a:ext cx="1231907" cy="948783"/>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7" name="Freeform 182">
              <a:extLst>
                <a:ext uri="{FF2B5EF4-FFF2-40B4-BE49-F238E27FC236}">
                  <a16:creationId xmlns:a16="http://schemas.microsoft.com/office/drawing/2014/main" id="{8A439CEA-FC44-9B47-A0BD-335A72B11617}"/>
                </a:ext>
              </a:extLst>
            </p:cNvPr>
            <p:cNvSpPr>
              <a:spLocks noEditPoints="1"/>
            </p:cNvSpPr>
            <p:nvPr/>
          </p:nvSpPr>
          <p:spPr bwMode="auto">
            <a:xfrm>
              <a:off x="8474874" y="2183966"/>
              <a:ext cx="547515" cy="318143"/>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8" name="Freeform 183">
              <a:extLst>
                <a:ext uri="{FF2B5EF4-FFF2-40B4-BE49-F238E27FC236}">
                  <a16:creationId xmlns:a16="http://schemas.microsoft.com/office/drawing/2014/main" id="{3CEFD708-0275-E741-A559-4FFEE7232209}"/>
                </a:ext>
              </a:extLst>
            </p:cNvPr>
            <p:cNvSpPr>
              <a:spLocks noEditPoints="1"/>
            </p:cNvSpPr>
            <p:nvPr/>
          </p:nvSpPr>
          <p:spPr bwMode="auto">
            <a:xfrm>
              <a:off x="8655553" y="1152352"/>
              <a:ext cx="620516" cy="984550"/>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9" name="5-Point Star 118">
              <a:extLst>
                <a:ext uri="{FF2B5EF4-FFF2-40B4-BE49-F238E27FC236}">
                  <a16:creationId xmlns:a16="http://schemas.microsoft.com/office/drawing/2014/main" id="{1B5EA506-7FC1-9141-B279-DD32F1D3FF5D}"/>
                </a:ext>
              </a:extLst>
            </p:cNvPr>
            <p:cNvSpPr/>
            <p:nvPr/>
          </p:nvSpPr>
          <p:spPr>
            <a:xfrm>
              <a:off x="8024086" y="3198636"/>
              <a:ext cx="82128" cy="82830"/>
            </a:xfrm>
            <a:prstGeom prst="star5">
              <a:avLst/>
            </a:prstGeom>
            <a:solidFill>
              <a:srgbClr val="009D3D"/>
            </a:solidFill>
            <a:ln w="9525" cap="flat" cmpd="sng" algn="ctr">
              <a:solidFill>
                <a:srgbClr val="FFFFFF"/>
              </a:solidFill>
              <a:prstDash val="solid"/>
            </a:ln>
            <a:effectLst/>
          </p:spPr>
          <p:txBody>
            <a:bodyPr anchor="ctr"/>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FFFFFF"/>
                </a:solidFill>
                <a:effectLst/>
                <a:uLnTx/>
                <a:uFillTx/>
                <a:latin typeface="Arial"/>
                <a:ea typeface="+mn-ea"/>
                <a:cs typeface="+mn-cs"/>
              </a:endParaRPr>
            </a:p>
          </p:txBody>
        </p:sp>
        <p:grpSp>
          <p:nvGrpSpPr>
            <p:cNvPr id="120" name="Group 165">
              <a:extLst>
                <a:ext uri="{FF2B5EF4-FFF2-40B4-BE49-F238E27FC236}">
                  <a16:creationId xmlns:a16="http://schemas.microsoft.com/office/drawing/2014/main" id="{05DF8529-0CFF-2D45-8082-A545D7E8CD8C}"/>
                </a:ext>
              </a:extLst>
            </p:cNvPr>
            <p:cNvGrpSpPr>
              <a:grpSpLocks/>
            </p:cNvGrpSpPr>
            <p:nvPr/>
          </p:nvGrpSpPr>
          <p:grpSpPr bwMode="auto">
            <a:xfrm>
              <a:off x="1026850" y="1306718"/>
              <a:ext cx="8067189" cy="4809886"/>
              <a:chOff x="1091678" y="1438884"/>
              <a:chExt cx="8067189" cy="4809886"/>
            </a:xfrm>
          </p:grpSpPr>
          <p:sp>
            <p:nvSpPr>
              <p:cNvPr id="134" name="Rectangle 80">
                <a:extLst>
                  <a:ext uri="{FF2B5EF4-FFF2-40B4-BE49-F238E27FC236}">
                    <a16:creationId xmlns:a16="http://schemas.microsoft.com/office/drawing/2014/main" id="{A9D7768E-0224-AD49-A613-E91F28A7431F}"/>
                  </a:ext>
                </a:extLst>
              </p:cNvPr>
              <p:cNvSpPr>
                <a:spLocks noChangeArrowheads="1"/>
              </p:cNvSpPr>
              <p:nvPr/>
            </p:nvSpPr>
            <p:spPr bwMode="gray">
              <a:xfrm>
                <a:off x="1473115" y="5473097"/>
                <a:ext cx="31756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AK</a:t>
                </a:r>
              </a:p>
            </p:txBody>
          </p:sp>
          <p:sp>
            <p:nvSpPr>
              <p:cNvPr id="135" name="Rectangle 81">
                <a:extLst>
                  <a:ext uri="{FF2B5EF4-FFF2-40B4-BE49-F238E27FC236}">
                    <a16:creationId xmlns:a16="http://schemas.microsoft.com/office/drawing/2014/main" id="{C14EE121-8835-464C-A833-FDCEB396C2F9}"/>
                  </a:ext>
                </a:extLst>
              </p:cNvPr>
              <p:cNvSpPr>
                <a:spLocks noChangeArrowheads="1"/>
              </p:cNvSpPr>
              <p:nvPr/>
            </p:nvSpPr>
            <p:spPr bwMode="gray">
              <a:xfrm>
                <a:off x="2925853" y="6049141"/>
                <a:ext cx="326683"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HI  </a:t>
                </a:r>
              </a:p>
            </p:txBody>
          </p:sp>
          <p:sp>
            <p:nvSpPr>
              <p:cNvPr id="136" name="Rectangle 82">
                <a:extLst>
                  <a:ext uri="{FF2B5EF4-FFF2-40B4-BE49-F238E27FC236}">
                    <a16:creationId xmlns:a16="http://schemas.microsoft.com/office/drawing/2014/main" id="{35082172-77FA-0140-9585-E072AF37E922}"/>
                  </a:ext>
                </a:extLst>
              </p:cNvPr>
              <p:cNvSpPr>
                <a:spLocks noChangeArrowheads="1"/>
              </p:cNvSpPr>
              <p:nvPr/>
            </p:nvSpPr>
            <p:spPr bwMode="gray">
              <a:xfrm>
                <a:off x="1091678" y="3481403"/>
                <a:ext cx="31756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CA</a:t>
                </a:r>
              </a:p>
            </p:txBody>
          </p:sp>
          <p:sp>
            <p:nvSpPr>
              <p:cNvPr id="137" name="Rectangle 83">
                <a:extLst>
                  <a:ext uri="{FF2B5EF4-FFF2-40B4-BE49-F238E27FC236}">
                    <a16:creationId xmlns:a16="http://schemas.microsoft.com/office/drawing/2014/main" id="{6D9930DD-07F3-3546-B203-069D4010A535}"/>
                  </a:ext>
                </a:extLst>
              </p:cNvPr>
              <p:cNvSpPr>
                <a:spLocks noChangeArrowheads="1"/>
              </p:cNvSpPr>
              <p:nvPr/>
            </p:nvSpPr>
            <p:spPr bwMode="gray">
              <a:xfrm>
                <a:off x="2367388" y="4394420"/>
                <a:ext cx="30660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AZ</a:t>
                </a:r>
              </a:p>
            </p:txBody>
          </p:sp>
          <p:sp>
            <p:nvSpPr>
              <p:cNvPr id="138" name="Rectangle 84">
                <a:extLst>
                  <a:ext uri="{FF2B5EF4-FFF2-40B4-BE49-F238E27FC236}">
                    <a16:creationId xmlns:a16="http://schemas.microsoft.com/office/drawing/2014/main" id="{E4E7527C-DED8-894A-9CF1-89B57B33261A}"/>
                  </a:ext>
                </a:extLst>
              </p:cNvPr>
              <p:cNvSpPr>
                <a:spLocks noChangeArrowheads="1"/>
              </p:cNvSpPr>
              <p:nvPr/>
            </p:nvSpPr>
            <p:spPr bwMode="gray">
              <a:xfrm>
                <a:off x="1690294" y="3217851"/>
                <a:ext cx="31025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NV</a:t>
                </a:r>
              </a:p>
            </p:txBody>
          </p:sp>
          <p:sp>
            <p:nvSpPr>
              <p:cNvPr id="139" name="Rectangle 85">
                <a:extLst>
                  <a:ext uri="{FF2B5EF4-FFF2-40B4-BE49-F238E27FC236}">
                    <a16:creationId xmlns:a16="http://schemas.microsoft.com/office/drawing/2014/main" id="{86CBB386-8946-0647-B991-790224E7ABF0}"/>
                  </a:ext>
                </a:extLst>
              </p:cNvPr>
              <p:cNvSpPr>
                <a:spLocks noChangeArrowheads="1"/>
              </p:cNvSpPr>
              <p:nvPr/>
            </p:nvSpPr>
            <p:spPr bwMode="gray">
              <a:xfrm>
                <a:off x="1328934" y="2125998"/>
                <a:ext cx="32303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OR</a:t>
                </a:r>
              </a:p>
            </p:txBody>
          </p:sp>
          <p:sp>
            <p:nvSpPr>
              <p:cNvPr id="140" name="Rectangle 86">
                <a:extLst>
                  <a:ext uri="{FF2B5EF4-FFF2-40B4-BE49-F238E27FC236}">
                    <a16:creationId xmlns:a16="http://schemas.microsoft.com/office/drawing/2014/main" id="{EBC3E0A9-B5A7-FE48-83AC-09C84A3B43F9}"/>
                  </a:ext>
                </a:extLst>
              </p:cNvPr>
              <p:cNvSpPr>
                <a:spLocks noChangeArrowheads="1"/>
              </p:cNvSpPr>
              <p:nvPr/>
            </p:nvSpPr>
            <p:spPr bwMode="gray">
              <a:xfrm>
                <a:off x="3037181" y="1781500"/>
                <a:ext cx="31573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MT</a:t>
                </a:r>
              </a:p>
            </p:txBody>
          </p:sp>
          <p:sp>
            <p:nvSpPr>
              <p:cNvPr id="141" name="Rectangle 87">
                <a:extLst>
                  <a:ext uri="{FF2B5EF4-FFF2-40B4-BE49-F238E27FC236}">
                    <a16:creationId xmlns:a16="http://schemas.microsoft.com/office/drawing/2014/main" id="{6BEEC8CC-875D-2F4B-B479-AF5809D74C6E}"/>
                  </a:ext>
                </a:extLst>
              </p:cNvPr>
              <p:cNvSpPr>
                <a:spLocks noChangeArrowheads="1"/>
              </p:cNvSpPr>
              <p:nvPr/>
            </p:nvSpPr>
            <p:spPr bwMode="gray">
              <a:xfrm>
                <a:off x="5135985" y="2146705"/>
                <a:ext cx="32668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MN</a:t>
                </a:r>
              </a:p>
            </p:txBody>
          </p:sp>
          <p:sp>
            <p:nvSpPr>
              <p:cNvPr id="142" name="Rectangle 88">
                <a:extLst>
                  <a:ext uri="{FF2B5EF4-FFF2-40B4-BE49-F238E27FC236}">
                    <a16:creationId xmlns:a16="http://schemas.microsoft.com/office/drawing/2014/main" id="{2D5DC30F-B5DE-8F45-BED9-9B41B74E6891}"/>
                  </a:ext>
                </a:extLst>
              </p:cNvPr>
              <p:cNvSpPr>
                <a:spLocks noChangeArrowheads="1"/>
              </p:cNvSpPr>
              <p:nvPr/>
            </p:nvSpPr>
            <p:spPr bwMode="gray">
              <a:xfrm>
                <a:off x="4338440" y="3035249"/>
                <a:ext cx="31025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NE</a:t>
                </a:r>
              </a:p>
            </p:txBody>
          </p:sp>
          <p:sp>
            <p:nvSpPr>
              <p:cNvPr id="143" name="Rectangle 89">
                <a:extLst>
                  <a:ext uri="{FF2B5EF4-FFF2-40B4-BE49-F238E27FC236}">
                    <a16:creationId xmlns:a16="http://schemas.microsoft.com/office/drawing/2014/main" id="{C3DD04CB-D7ED-8B46-BEDE-800F37B5A10C}"/>
                  </a:ext>
                </a:extLst>
              </p:cNvPr>
              <p:cNvSpPr>
                <a:spLocks noChangeArrowheads="1"/>
              </p:cNvSpPr>
              <p:nvPr/>
            </p:nvSpPr>
            <p:spPr bwMode="gray">
              <a:xfrm>
                <a:off x="4325664" y="2387667"/>
                <a:ext cx="31025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SD</a:t>
                </a:r>
              </a:p>
            </p:txBody>
          </p:sp>
          <p:sp>
            <p:nvSpPr>
              <p:cNvPr id="144" name="Rectangle 90">
                <a:extLst>
                  <a:ext uri="{FF2B5EF4-FFF2-40B4-BE49-F238E27FC236}">
                    <a16:creationId xmlns:a16="http://schemas.microsoft.com/office/drawing/2014/main" id="{9EB7300F-AF8D-7C40-8063-C305E3410924}"/>
                  </a:ext>
                </a:extLst>
              </p:cNvPr>
              <p:cNvSpPr>
                <a:spLocks noChangeArrowheads="1"/>
              </p:cNvSpPr>
              <p:nvPr/>
            </p:nvSpPr>
            <p:spPr bwMode="gray">
              <a:xfrm>
                <a:off x="4322012" y="1787146"/>
                <a:ext cx="31756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ND</a:t>
                </a:r>
              </a:p>
            </p:txBody>
          </p:sp>
          <p:sp>
            <p:nvSpPr>
              <p:cNvPr id="145" name="Rectangle 91">
                <a:extLst>
                  <a:ext uri="{FF2B5EF4-FFF2-40B4-BE49-F238E27FC236}">
                    <a16:creationId xmlns:a16="http://schemas.microsoft.com/office/drawing/2014/main" id="{F0390765-B226-2A44-B9AD-2DFBE5448060}"/>
                  </a:ext>
                </a:extLst>
              </p:cNvPr>
              <p:cNvSpPr>
                <a:spLocks noChangeArrowheads="1"/>
              </p:cNvSpPr>
              <p:nvPr/>
            </p:nvSpPr>
            <p:spPr bwMode="gray">
              <a:xfrm>
                <a:off x="2268834" y="2385785"/>
                <a:ext cx="275583"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ID</a:t>
                </a:r>
              </a:p>
            </p:txBody>
          </p:sp>
          <p:sp>
            <p:nvSpPr>
              <p:cNvPr id="146" name="Rectangle 92">
                <a:extLst>
                  <a:ext uri="{FF2B5EF4-FFF2-40B4-BE49-F238E27FC236}">
                    <a16:creationId xmlns:a16="http://schemas.microsoft.com/office/drawing/2014/main" id="{D084667A-C5EC-3847-98E6-E69B1C123464}"/>
                  </a:ext>
                </a:extLst>
              </p:cNvPr>
              <p:cNvSpPr>
                <a:spLocks noChangeArrowheads="1"/>
              </p:cNvSpPr>
              <p:nvPr/>
            </p:nvSpPr>
            <p:spPr bwMode="gray">
              <a:xfrm>
                <a:off x="3210560" y="2649335"/>
                <a:ext cx="332159"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WY</a:t>
                </a:r>
              </a:p>
            </p:txBody>
          </p:sp>
          <p:sp>
            <p:nvSpPr>
              <p:cNvPr id="147" name="Rectangle 93">
                <a:extLst>
                  <a:ext uri="{FF2B5EF4-FFF2-40B4-BE49-F238E27FC236}">
                    <a16:creationId xmlns:a16="http://schemas.microsoft.com/office/drawing/2014/main" id="{23B35A5D-1CE6-7741-999B-A5929554F8F5}"/>
                  </a:ext>
                </a:extLst>
              </p:cNvPr>
              <p:cNvSpPr>
                <a:spLocks noChangeArrowheads="1"/>
              </p:cNvSpPr>
              <p:nvPr/>
            </p:nvSpPr>
            <p:spPr bwMode="gray">
              <a:xfrm>
                <a:off x="4769150" y="4324766"/>
                <a:ext cx="32303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OK</a:t>
                </a:r>
              </a:p>
            </p:txBody>
          </p:sp>
          <p:sp>
            <p:nvSpPr>
              <p:cNvPr id="148" name="Rectangle 94">
                <a:extLst>
                  <a:ext uri="{FF2B5EF4-FFF2-40B4-BE49-F238E27FC236}">
                    <a16:creationId xmlns:a16="http://schemas.microsoft.com/office/drawing/2014/main" id="{5266884F-899E-F840-8499-65E1E8767636}"/>
                  </a:ext>
                </a:extLst>
              </p:cNvPr>
              <p:cNvSpPr>
                <a:spLocks noChangeArrowheads="1"/>
              </p:cNvSpPr>
              <p:nvPr/>
            </p:nvSpPr>
            <p:spPr bwMode="gray">
              <a:xfrm>
                <a:off x="4652348" y="3707304"/>
                <a:ext cx="31025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KS</a:t>
                </a:r>
              </a:p>
            </p:txBody>
          </p:sp>
          <p:sp>
            <p:nvSpPr>
              <p:cNvPr id="149" name="Rectangle 95">
                <a:extLst>
                  <a:ext uri="{FF2B5EF4-FFF2-40B4-BE49-F238E27FC236}">
                    <a16:creationId xmlns:a16="http://schemas.microsoft.com/office/drawing/2014/main" id="{1545E698-BEC1-C346-AA4A-8C9DF31EE5FB}"/>
                  </a:ext>
                </a:extLst>
              </p:cNvPr>
              <p:cNvSpPr>
                <a:spLocks noChangeArrowheads="1"/>
              </p:cNvSpPr>
              <p:nvPr/>
            </p:nvSpPr>
            <p:spPr bwMode="gray">
              <a:xfrm>
                <a:off x="3442339" y="3541643"/>
                <a:ext cx="32303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CO</a:t>
                </a:r>
              </a:p>
            </p:txBody>
          </p:sp>
          <p:sp>
            <p:nvSpPr>
              <p:cNvPr id="150" name="Rectangle 96">
                <a:extLst>
                  <a:ext uri="{FF2B5EF4-FFF2-40B4-BE49-F238E27FC236}">
                    <a16:creationId xmlns:a16="http://schemas.microsoft.com/office/drawing/2014/main" id="{C9C4BF9B-04D4-8949-B917-ADF5570E5C09}"/>
                  </a:ext>
                </a:extLst>
              </p:cNvPr>
              <p:cNvSpPr>
                <a:spLocks noChangeArrowheads="1"/>
              </p:cNvSpPr>
              <p:nvPr/>
            </p:nvSpPr>
            <p:spPr bwMode="gray">
              <a:xfrm>
                <a:off x="2504265" y="3347746"/>
                <a:ext cx="306607"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UT</a:t>
                </a:r>
              </a:p>
            </p:txBody>
          </p:sp>
          <p:sp>
            <p:nvSpPr>
              <p:cNvPr id="151" name="Rectangle 97">
                <a:extLst>
                  <a:ext uri="{FF2B5EF4-FFF2-40B4-BE49-F238E27FC236}">
                    <a16:creationId xmlns:a16="http://schemas.microsoft.com/office/drawing/2014/main" id="{4C67F124-1819-D441-95C5-6ADBCA53C4F5}"/>
                  </a:ext>
                </a:extLst>
              </p:cNvPr>
              <p:cNvSpPr>
                <a:spLocks noChangeArrowheads="1"/>
              </p:cNvSpPr>
              <p:nvPr/>
            </p:nvSpPr>
            <p:spPr bwMode="gray">
              <a:xfrm>
                <a:off x="4464367" y="5228369"/>
                <a:ext cx="301135"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TX</a:t>
                </a:r>
              </a:p>
            </p:txBody>
          </p:sp>
          <p:sp>
            <p:nvSpPr>
              <p:cNvPr id="152" name="Rectangle 98">
                <a:extLst>
                  <a:ext uri="{FF2B5EF4-FFF2-40B4-BE49-F238E27FC236}">
                    <a16:creationId xmlns:a16="http://schemas.microsoft.com/office/drawing/2014/main" id="{5F31B833-940D-8F4C-905B-6ED369F2A160}"/>
                  </a:ext>
                </a:extLst>
              </p:cNvPr>
              <p:cNvSpPr>
                <a:spLocks noChangeArrowheads="1"/>
              </p:cNvSpPr>
              <p:nvPr/>
            </p:nvSpPr>
            <p:spPr bwMode="gray">
              <a:xfrm>
                <a:off x="3283563" y="4394420"/>
                <a:ext cx="326683"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NM</a:t>
                </a:r>
              </a:p>
            </p:txBody>
          </p:sp>
          <p:sp>
            <p:nvSpPr>
              <p:cNvPr id="153" name="Rectangle 99">
                <a:extLst>
                  <a:ext uri="{FF2B5EF4-FFF2-40B4-BE49-F238E27FC236}">
                    <a16:creationId xmlns:a16="http://schemas.microsoft.com/office/drawing/2014/main" id="{2BA0B161-6961-A64E-A333-C0D6DDD9958E}"/>
                  </a:ext>
                </a:extLst>
              </p:cNvPr>
              <p:cNvSpPr>
                <a:spLocks noChangeArrowheads="1"/>
              </p:cNvSpPr>
              <p:nvPr/>
            </p:nvSpPr>
            <p:spPr bwMode="gray">
              <a:xfrm>
                <a:off x="7594326" y="4473485"/>
                <a:ext cx="312082"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SC</a:t>
                </a:r>
              </a:p>
            </p:txBody>
          </p:sp>
          <p:sp>
            <p:nvSpPr>
              <p:cNvPr id="154" name="Rectangle 100">
                <a:extLst>
                  <a:ext uri="{FF2B5EF4-FFF2-40B4-BE49-F238E27FC236}">
                    <a16:creationId xmlns:a16="http://schemas.microsoft.com/office/drawing/2014/main" id="{FCE97C75-FEAA-0841-B09B-96A25BFFCC93}"/>
                  </a:ext>
                </a:extLst>
              </p:cNvPr>
              <p:cNvSpPr>
                <a:spLocks noChangeArrowheads="1"/>
              </p:cNvSpPr>
              <p:nvPr/>
            </p:nvSpPr>
            <p:spPr bwMode="gray">
              <a:xfrm>
                <a:off x="7702004" y="5823245"/>
                <a:ext cx="293833"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FL</a:t>
                </a:r>
              </a:p>
            </p:txBody>
          </p:sp>
          <p:sp>
            <p:nvSpPr>
              <p:cNvPr id="155" name="Rectangle 101">
                <a:extLst>
                  <a:ext uri="{FF2B5EF4-FFF2-40B4-BE49-F238E27FC236}">
                    <a16:creationId xmlns:a16="http://schemas.microsoft.com/office/drawing/2014/main" id="{BF1318D2-6642-C545-8D86-39173798691E}"/>
                  </a:ext>
                </a:extLst>
              </p:cNvPr>
              <p:cNvSpPr>
                <a:spLocks noChangeArrowheads="1"/>
              </p:cNvSpPr>
              <p:nvPr/>
            </p:nvSpPr>
            <p:spPr bwMode="gray">
              <a:xfrm>
                <a:off x="7203765" y="4846221"/>
                <a:ext cx="32121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GA</a:t>
                </a:r>
              </a:p>
            </p:txBody>
          </p:sp>
          <p:sp>
            <p:nvSpPr>
              <p:cNvPr id="156" name="Rectangle 102">
                <a:extLst>
                  <a:ext uri="{FF2B5EF4-FFF2-40B4-BE49-F238E27FC236}">
                    <a16:creationId xmlns:a16="http://schemas.microsoft.com/office/drawing/2014/main" id="{3D31F57D-2846-374B-93D2-A2BA127E905B}"/>
                  </a:ext>
                </a:extLst>
              </p:cNvPr>
              <p:cNvSpPr>
                <a:spLocks noChangeArrowheads="1"/>
              </p:cNvSpPr>
              <p:nvPr/>
            </p:nvSpPr>
            <p:spPr bwMode="gray">
              <a:xfrm>
                <a:off x="6612449" y="4872578"/>
                <a:ext cx="30660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AL</a:t>
                </a:r>
              </a:p>
            </p:txBody>
          </p:sp>
          <p:sp>
            <p:nvSpPr>
              <p:cNvPr id="157" name="Rectangle 103">
                <a:extLst>
                  <a:ext uri="{FF2B5EF4-FFF2-40B4-BE49-F238E27FC236}">
                    <a16:creationId xmlns:a16="http://schemas.microsoft.com/office/drawing/2014/main" id="{E32BF560-74F1-BE49-9480-699399F24901}"/>
                  </a:ext>
                </a:extLst>
              </p:cNvPr>
              <p:cNvSpPr>
                <a:spLocks noChangeArrowheads="1"/>
              </p:cNvSpPr>
              <p:nvPr/>
            </p:nvSpPr>
            <p:spPr bwMode="gray">
              <a:xfrm>
                <a:off x="6079537" y="4872578"/>
                <a:ext cx="319383"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MS</a:t>
                </a:r>
              </a:p>
            </p:txBody>
          </p:sp>
          <p:sp>
            <p:nvSpPr>
              <p:cNvPr id="158" name="Rectangle 104">
                <a:extLst>
                  <a:ext uri="{FF2B5EF4-FFF2-40B4-BE49-F238E27FC236}">
                    <a16:creationId xmlns:a16="http://schemas.microsoft.com/office/drawing/2014/main" id="{B4C81646-625A-5D48-85A5-0A7071F8BFCD}"/>
                  </a:ext>
                </a:extLst>
              </p:cNvPr>
              <p:cNvSpPr>
                <a:spLocks noChangeArrowheads="1"/>
              </p:cNvSpPr>
              <p:nvPr/>
            </p:nvSpPr>
            <p:spPr bwMode="gray">
              <a:xfrm>
                <a:off x="5588596" y="5173777"/>
                <a:ext cx="30660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LA</a:t>
                </a:r>
              </a:p>
            </p:txBody>
          </p:sp>
          <p:sp>
            <p:nvSpPr>
              <p:cNvPr id="159" name="Rectangle 105">
                <a:extLst>
                  <a:ext uri="{FF2B5EF4-FFF2-40B4-BE49-F238E27FC236}">
                    <a16:creationId xmlns:a16="http://schemas.microsoft.com/office/drawing/2014/main" id="{A42ECD24-A079-7746-8281-F887D93C8E4F}"/>
                  </a:ext>
                </a:extLst>
              </p:cNvPr>
              <p:cNvSpPr>
                <a:spLocks noChangeArrowheads="1"/>
              </p:cNvSpPr>
              <p:nvPr/>
            </p:nvSpPr>
            <p:spPr bwMode="gray">
              <a:xfrm>
                <a:off x="5557573" y="4460306"/>
                <a:ext cx="317560" cy="399257"/>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AR</a:t>
                </a:r>
                <a:endParaRPr kumimoji="0" lang="en-US" sz="942" b="1" i="0" u="none" strike="noStrike" kern="0" cap="none" spc="0" normalizeH="0" baseline="30000" noProof="0" dirty="0">
                  <a:ln>
                    <a:noFill/>
                  </a:ln>
                  <a:solidFill>
                    <a:prstClr val="white"/>
                  </a:solidFill>
                  <a:effectLst/>
                  <a:uLnTx/>
                  <a:uFillTx/>
                  <a:latin typeface="Arial"/>
                  <a:ea typeface="+mn-ea"/>
                  <a:cs typeface="+mn-cs"/>
                </a:endParaRPr>
              </a:p>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1" i="0" u="none" strike="noStrike" kern="0" cap="none" spc="0" normalizeH="0" baseline="0" noProof="0" dirty="0">
                  <a:ln>
                    <a:noFill/>
                  </a:ln>
                  <a:solidFill>
                    <a:prstClr val="white"/>
                  </a:solidFill>
                  <a:effectLst/>
                  <a:uLnTx/>
                  <a:uFillTx/>
                  <a:latin typeface="Arial"/>
                  <a:ea typeface="+mn-ea"/>
                  <a:cs typeface="+mn-cs"/>
                </a:endParaRPr>
              </a:p>
            </p:txBody>
          </p:sp>
          <p:sp>
            <p:nvSpPr>
              <p:cNvPr id="160" name="Rectangle 106">
                <a:extLst>
                  <a:ext uri="{FF2B5EF4-FFF2-40B4-BE49-F238E27FC236}">
                    <a16:creationId xmlns:a16="http://schemas.microsoft.com/office/drawing/2014/main" id="{B8B681F6-B2D1-BE4E-8709-F9B8D1E90EB4}"/>
                  </a:ext>
                </a:extLst>
              </p:cNvPr>
              <p:cNvSpPr>
                <a:spLocks noChangeArrowheads="1"/>
              </p:cNvSpPr>
              <p:nvPr/>
            </p:nvSpPr>
            <p:spPr bwMode="gray">
              <a:xfrm>
                <a:off x="5502822" y="3697891"/>
                <a:ext cx="332159"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MO</a:t>
                </a:r>
              </a:p>
            </p:txBody>
          </p:sp>
          <p:sp>
            <p:nvSpPr>
              <p:cNvPr id="161" name="Rectangle 107">
                <a:extLst>
                  <a:ext uri="{FF2B5EF4-FFF2-40B4-BE49-F238E27FC236}">
                    <a16:creationId xmlns:a16="http://schemas.microsoft.com/office/drawing/2014/main" id="{949AE801-FF77-7A46-AE0C-A6F40960E881}"/>
                  </a:ext>
                </a:extLst>
              </p:cNvPr>
              <p:cNvSpPr>
                <a:spLocks noChangeArrowheads="1"/>
              </p:cNvSpPr>
              <p:nvPr/>
            </p:nvSpPr>
            <p:spPr bwMode="gray">
              <a:xfrm>
                <a:off x="5387842" y="2971245"/>
                <a:ext cx="275584" cy="399257"/>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IA</a:t>
                </a:r>
                <a:endParaRPr kumimoji="0" lang="en-US" sz="942" b="1" i="0" u="none" strike="noStrike" kern="0" cap="none" spc="0" normalizeH="0" baseline="30000" noProof="0" dirty="0">
                  <a:ln>
                    <a:noFill/>
                  </a:ln>
                  <a:solidFill>
                    <a:prstClr val="white"/>
                  </a:solidFill>
                  <a:effectLst/>
                  <a:uLnTx/>
                  <a:uFillTx/>
                  <a:latin typeface="Arial"/>
                  <a:ea typeface="+mn-ea"/>
                  <a:cs typeface="+mn-cs"/>
                </a:endParaRPr>
              </a:p>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1" i="0" u="none" strike="noStrike" kern="0" cap="none" spc="0" normalizeH="0" baseline="0" noProof="0" dirty="0">
                  <a:ln>
                    <a:noFill/>
                  </a:ln>
                  <a:solidFill>
                    <a:prstClr val="white"/>
                  </a:solidFill>
                  <a:effectLst/>
                  <a:uLnTx/>
                  <a:uFillTx/>
                  <a:latin typeface="Arial"/>
                  <a:ea typeface="+mn-ea"/>
                  <a:cs typeface="+mn-cs"/>
                </a:endParaRPr>
              </a:p>
            </p:txBody>
          </p:sp>
          <p:sp>
            <p:nvSpPr>
              <p:cNvPr id="162" name="Rectangle 108">
                <a:extLst>
                  <a:ext uri="{FF2B5EF4-FFF2-40B4-BE49-F238E27FC236}">
                    <a16:creationId xmlns:a16="http://schemas.microsoft.com/office/drawing/2014/main" id="{B34DD5E2-CCA5-174C-8A4F-0708271649A5}"/>
                  </a:ext>
                </a:extLst>
              </p:cNvPr>
              <p:cNvSpPr>
                <a:spLocks noChangeArrowheads="1"/>
              </p:cNvSpPr>
              <p:nvPr/>
            </p:nvSpPr>
            <p:spPr bwMode="gray">
              <a:xfrm>
                <a:off x="7802380" y="3680947"/>
                <a:ext cx="312082"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VA</a:t>
                </a:r>
              </a:p>
            </p:txBody>
          </p:sp>
          <p:sp>
            <p:nvSpPr>
              <p:cNvPr id="163" name="Rectangle 109">
                <a:extLst>
                  <a:ext uri="{FF2B5EF4-FFF2-40B4-BE49-F238E27FC236}">
                    <a16:creationId xmlns:a16="http://schemas.microsoft.com/office/drawing/2014/main" id="{1300E415-04DF-C64B-802A-4746BD37A8F9}"/>
                  </a:ext>
                </a:extLst>
              </p:cNvPr>
              <p:cNvSpPr>
                <a:spLocks noChangeArrowheads="1"/>
              </p:cNvSpPr>
              <p:nvPr/>
            </p:nvSpPr>
            <p:spPr bwMode="gray">
              <a:xfrm>
                <a:off x="7809682" y="4078157"/>
                <a:ext cx="31756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NC</a:t>
                </a:r>
              </a:p>
            </p:txBody>
          </p:sp>
          <p:sp>
            <p:nvSpPr>
              <p:cNvPr id="164" name="Rectangle 110">
                <a:extLst>
                  <a:ext uri="{FF2B5EF4-FFF2-40B4-BE49-F238E27FC236}">
                    <a16:creationId xmlns:a16="http://schemas.microsoft.com/office/drawing/2014/main" id="{62B38DA7-DCE2-1742-BE0F-B7A5C2366CCB}"/>
                  </a:ext>
                </a:extLst>
              </p:cNvPr>
              <p:cNvSpPr>
                <a:spLocks noChangeArrowheads="1"/>
              </p:cNvSpPr>
              <p:nvPr/>
            </p:nvSpPr>
            <p:spPr bwMode="gray">
              <a:xfrm>
                <a:off x="6559524" y="4192993"/>
                <a:ext cx="30660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TN</a:t>
                </a:r>
              </a:p>
            </p:txBody>
          </p:sp>
          <p:sp>
            <p:nvSpPr>
              <p:cNvPr id="165" name="Rectangle 111">
                <a:extLst>
                  <a:ext uri="{FF2B5EF4-FFF2-40B4-BE49-F238E27FC236}">
                    <a16:creationId xmlns:a16="http://schemas.microsoft.com/office/drawing/2014/main" id="{F120EC08-7491-7147-88D8-53BACA1E44D0}"/>
                  </a:ext>
                </a:extLst>
              </p:cNvPr>
              <p:cNvSpPr>
                <a:spLocks noChangeArrowheads="1"/>
              </p:cNvSpPr>
              <p:nvPr/>
            </p:nvSpPr>
            <p:spPr bwMode="gray">
              <a:xfrm>
                <a:off x="6533973" y="3264916"/>
                <a:ext cx="27558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IN</a:t>
                </a:r>
              </a:p>
            </p:txBody>
          </p:sp>
          <p:sp>
            <p:nvSpPr>
              <p:cNvPr id="166" name="Rectangle 112">
                <a:extLst>
                  <a:ext uri="{FF2B5EF4-FFF2-40B4-BE49-F238E27FC236}">
                    <a16:creationId xmlns:a16="http://schemas.microsoft.com/office/drawing/2014/main" id="{5D7D719C-D94A-8E48-AB6B-ABC04575E0A5}"/>
                  </a:ext>
                </a:extLst>
              </p:cNvPr>
              <p:cNvSpPr>
                <a:spLocks noChangeArrowheads="1"/>
              </p:cNvSpPr>
              <p:nvPr/>
            </p:nvSpPr>
            <p:spPr bwMode="gray">
              <a:xfrm>
                <a:off x="6659900" y="3867318"/>
                <a:ext cx="312082"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KY</a:t>
                </a:r>
              </a:p>
            </p:txBody>
          </p:sp>
          <p:sp>
            <p:nvSpPr>
              <p:cNvPr id="167" name="Rectangle 113">
                <a:extLst>
                  <a:ext uri="{FF2B5EF4-FFF2-40B4-BE49-F238E27FC236}">
                    <a16:creationId xmlns:a16="http://schemas.microsoft.com/office/drawing/2014/main" id="{8BEA4C17-A314-5344-B326-321680022161}"/>
                  </a:ext>
                </a:extLst>
              </p:cNvPr>
              <p:cNvSpPr>
                <a:spLocks noChangeArrowheads="1"/>
              </p:cNvSpPr>
              <p:nvPr/>
            </p:nvSpPr>
            <p:spPr bwMode="gray">
              <a:xfrm>
                <a:off x="6094136" y="3268682"/>
                <a:ext cx="262807"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IL</a:t>
                </a:r>
              </a:p>
            </p:txBody>
          </p:sp>
          <p:sp>
            <p:nvSpPr>
              <p:cNvPr id="168" name="Rectangle 114">
                <a:extLst>
                  <a:ext uri="{FF2B5EF4-FFF2-40B4-BE49-F238E27FC236}">
                    <a16:creationId xmlns:a16="http://schemas.microsoft.com/office/drawing/2014/main" id="{6E971E01-6B49-1247-82EB-407974CB5B48}"/>
                  </a:ext>
                </a:extLst>
              </p:cNvPr>
              <p:cNvSpPr>
                <a:spLocks noChangeArrowheads="1"/>
              </p:cNvSpPr>
              <p:nvPr/>
            </p:nvSpPr>
            <p:spPr bwMode="gray">
              <a:xfrm>
                <a:off x="6723778" y="2700165"/>
                <a:ext cx="284707"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MI</a:t>
                </a:r>
              </a:p>
            </p:txBody>
          </p:sp>
          <p:sp>
            <p:nvSpPr>
              <p:cNvPr id="169" name="Rectangle 115">
                <a:extLst>
                  <a:ext uri="{FF2B5EF4-FFF2-40B4-BE49-F238E27FC236}">
                    <a16:creationId xmlns:a16="http://schemas.microsoft.com/office/drawing/2014/main" id="{FB627B31-ACF3-4545-B231-F12F450F09C0}"/>
                  </a:ext>
                </a:extLst>
              </p:cNvPr>
              <p:cNvSpPr>
                <a:spLocks noChangeArrowheads="1"/>
              </p:cNvSpPr>
              <p:nvPr/>
            </p:nvSpPr>
            <p:spPr bwMode="gray">
              <a:xfrm>
                <a:off x="5867829" y="2427200"/>
                <a:ext cx="29565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WI</a:t>
                </a:r>
              </a:p>
            </p:txBody>
          </p:sp>
          <p:sp>
            <p:nvSpPr>
              <p:cNvPr id="170" name="Rectangle 116">
                <a:extLst>
                  <a:ext uri="{FF2B5EF4-FFF2-40B4-BE49-F238E27FC236}">
                    <a16:creationId xmlns:a16="http://schemas.microsoft.com/office/drawing/2014/main" id="{C3D205B8-A460-4A43-A82E-F84B31A76BB0}"/>
                  </a:ext>
                </a:extLst>
              </p:cNvPr>
              <p:cNvSpPr>
                <a:spLocks noChangeArrowheads="1"/>
              </p:cNvSpPr>
              <p:nvPr/>
            </p:nvSpPr>
            <p:spPr bwMode="gray">
              <a:xfrm>
                <a:off x="7824282" y="2920415"/>
                <a:ext cx="312082"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PA</a:t>
                </a:r>
              </a:p>
            </p:txBody>
          </p:sp>
          <p:sp>
            <p:nvSpPr>
              <p:cNvPr id="171" name="Rectangle 117">
                <a:extLst>
                  <a:ext uri="{FF2B5EF4-FFF2-40B4-BE49-F238E27FC236}">
                    <a16:creationId xmlns:a16="http://schemas.microsoft.com/office/drawing/2014/main" id="{042C95C2-DDC8-6840-BAD6-C023CEA44058}"/>
                  </a:ext>
                </a:extLst>
              </p:cNvPr>
              <p:cNvSpPr>
                <a:spLocks noChangeArrowheads="1"/>
              </p:cNvSpPr>
              <p:nvPr/>
            </p:nvSpPr>
            <p:spPr bwMode="gray">
              <a:xfrm>
                <a:off x="8090739" y="2406493"/>
                <a:ext cx="335809"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NY </a:t>
                </a:r>
                <a:endParaRPr kumimoji="0" lang="en-US" sz="942" b="1" i="0" u="none" strike="noStrike" kern="0" cap="none" spc="0" normalizeH="0" baseline="0" noProof="0" dirty="0">
                  <a:ln>
                    <a:noFill/>
                  </a:ln>
                  <a:solidFill>
                    <a:prstClr val="white"/>
                  </a:solidFill>
                  <a:effectLst/>
                  <a:uLnTx/>
                  <a:uFillTx/>
                  <a:latin typeface="Arial"/>
                  <a:ea typeface="+mn-ea"/>
                  <a:cs typeface="+mn-cs"/>
                  <a:sym typeface="Arial" charset="0"/>
                </a:endParaRPr>
              </a:p>
            </p:txBody>
          </p:sp>
          <p:sp>
            <p:nvSpPr>
              <p:cNvPr id="172" name="Rectangle 118">
                <a:extLst>
                  <a:ext uri="{FF2B5EF4-FFF2-40B4-BE49-F238E27FC236}">
                    <a16:creationId xmlns:a16="http://schemas.microsoft.com/office/drawing/2014/main" id="{CF5B744F-3E84-A540-BBEE-23E154A4E830}"/>
                  </a:ext>
                </a:extLst>
              </p:cNvPr>
              <p:cNvSpPr>
                <a:spLocks noChangeArrowheads="1"/>
              </p:cNvSpPr>
              <p:nvPr/>
            </p:nvSpPr>
            <p:spPr bwMode="gray">
              <a:xfrm>
                <a:off x="7373496" y="3487054"/>
                <a:ext cx="330335"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WV</a:t>
                </a:r>
              </a:p>
            </p:txBody>
          </p:sp>
          <p:sp>
            <p:nvSpPr>
              <p:cNvPr id="173" name="Rectangle 119">
                <a:extLst>
                  <a:ext uri="{FF2B5EF4-FFF2-40B4-BE49-F238E27FC236}">
                    <a16:creationId xmlns:a16="http://schemas.microsoft.com/office/drawing/2014/main" id="{5B460007-5608-3D4B-A2B3-3217A9F058CF}"/>
                  </a:ext>
                </a:extLst>
              </p:cNvPr>
              <p:cNvSpPr>
                <a:spLocks noChangeArrowheads="1"/>
              </p:cNvSpPr>
              <p:nvPr/>
            </p:nvSpPr>
            <p:spPr bwMode="gray">
              <a:xfrm>
                <a:off x="8406473" y="1973516"/>
                <a:ext cx="299309"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VT</a:t>
                </a:r>
              </a:p>
            </p:txBody>
          </p:sp>
          <p:sp>
            <p:nvSpPr>
              <p:cNvPr id="174" name="Rectangle 120">
                <a:extLst>
                  <a:ext uri="{FF2B5EF4-FFF2-40B4-BE49-F238E27FC236}">
                    <a16:creationId xmlns:a16="http://schemas.microsoft.com/office/drawing/2014/main" id="{DB1C48EF-1AF2-B840-A35B-94F22701FC27}"/>
                  </a:ext>
                </a:extLst>
              </p:cNvPr>
              <p:cNvSpPr>
                <a:spLocks noChangeArrowheads="1"/>
              </p:cNvSpPr>
              <p:nvPr/>
            </p:nvSpPr>
            <p:spPr bwMode="gray">
              <a:xfrm>
                <a:off x="8837657" y="1619786"/>
                <a:ext cx="32121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ME</a:t>
                </a:r>
                <a:r>
                  <a:rPr kumimoji="0" lang="en-US" sz="942" b="1" i="0" u="none" strike="noStrike" kern="0" cap="none" spc="0" normalizeH="0" baseline="30000" noProof="0" dirty="0">
                    <a:ln>
                      <a:noFill/>
                    </a:ln>
                    <a:solidFill>
                      <a:prstClr val="white"/>
                    </a:solidFill>
                    <a:effectLst/>
                    <a:uLnTx/>
                    <a:uFillTx/>
                    <a:latin typeface="Arial"/>
                    <a:ea typeface="+mn-ea"/>
                    <a:cs typeface="+mn-cs"/>
                  </a:rPr>
                  <a:t>1</a:t>
                </a:r>
                <a:endParaRPr kumimoji="0" lang="en-US" sz="942" b="1" i="0" u="none" strike="noStrike" kern="0" cap="none" spc="0" normalizeH="0" baseline="0" noProof="0" dirty="0">
                  <a:ln>
                    <a:noFill/>
                  </a:ln>
                  <a:solidFill>
                    <a:prstClr val="white"/>
                  </a:solidFill>
                  <a:effectLst/>
                  <a:uLnTx/>
                  <a:uFillTx/>
                  <a:latin typeface="Arial"/>
                  <a:ea typeface="+mn-ea"/>
                  <a:cs typeface="+mn-cs"/>
                </a:endParaRPr>
              </a:p>
            </p:txBody>
          </p:sp>
          <p:sp>
            <p:nvSpPr>
              <p:cNvPr id="175" name="Rectangle 122">
                <a:extLst>
                  <a:ext uri="{FF2B5EF4-FFF2-40B4-BE49-F238E27FC236}">
                    <a16:creationId xmlns:a16="http://schemas.microsoft.com/office/drawing/2014/main" id="{35773458-6256-3D49-BE8A-F98787DE5848}"/>
                  </a:ext>
                </a:extLst>
              </p:cNvPr>
              <p:cNvSpPr>
                <a:spLocks noChangeArrowheads="1"/>
              </p:cNvSpPr>
              <p:nvPr/>
            </p:nvSpPr>
            <p:spPr bwMode="gray">
              <a:xfrm>
                <a:off x="8508675" y="2549562"/>
                <a:ext cx="365011"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CT</a:t>
                </a:r>
              </a:p>
            </p:txBody>
          </p:sp>
          <p:sp>
            <p:nvSpPr>
              <p:cNvPr id="176" name="Rectangle 126">
                <a:extLst>
                  <a:ext uri="{FF2B5EF4-FFF2-40B4-BE49-F238E27FC236}">
                    <a16:creationId xmlns:a16="http://schemas.microsoft.com/office/drawing/2014/main" id="{764C5572-5B7F-274C-AB5E-DDCF1731057B}"/>
                  </a:ext>
                </a:extLst>
              </p:cNvPr>
              <p:cNvSpPr>
                <a:spLocks noChangeArrowheads="1"/>
              </p:cNvSpPr>
              <p:nvPr/>
            </p:nvSpPr>
            <p:spPr bwMode="gray">
              <a:xfrm>
                <a:off x="8610878" y="2380138"/>
                <a:ext cx="32668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MA</a:t>
                </a:r>
              </a:p>
            </p:txBody>
          </p:sp>
          <p:sp>
            <p:nvSpPr>
              <p:cNvPr id="177" name="Rectangle 127">
                <a:extLst>
                  <a:ext uri="{FF2B5EF4-FFF2-40B4-BE49-F238E27FC236}">
                    <a16:creationId xmlns:a16="http://schemas.microsoft.com/office/drawing/2014/main" id="{074C6E29-368E-EA4C-84EA-77E10C0CE4B0}"/>
                  </a:ext>
                </a:extLst>
              </p:cNvPr>
              <p:cNvSpPr>
                <a:spLocks noChangeArrowheads="1"/>
              </p:cNvSpPr>
              <p:nvPr/>
            </p:nvSpPr>
            <p:spPr bwMode="gray">
              <a:xfrm>
                <a:off x="8592629" y="2216360"/>
                <a:ext cx="31756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NH</a:t>
                </a:r>
                <a:endParaRPr kumimoji="0" lang="en-US" sz="942" b="1" i="0" u="none" strike="noStrike" kern="0" cap="none" spc="0" normalizeH="0" baseline="30000" noProof="0" dirty="0">
                  <a:ln>
                    <a:noFill/>
                  </a:ln>
                  <a:solidFill>
                    <a:prstClr val="white"/>
                  </a:solidFill>
                  <a:effectLst/>
                  <a:uLnTx/>
                  <a:uFillTx/>
                  <a:latin typeface="Arial"/>
                  <a:ea typeface="+mn-ea"/>
                  <a:cs typeface="+mn-cs"/>
                </a:endParaRPr>
              </a:p>
            </p:txBody>
          </p:sp>
          <p:sp>
            <p:nvSpPr>
              <p:cNvPr id="178" name="Text Box 128">
                <a:extLst>
                  <a:ext uri="{FF2B5EF4-FFF2-40B4-BE49-F238E27FC236}">
                    <a16:creationId xmlns:a16="http://schemas.microsoft.com/office/drawing/2014/main" id="{E5AA16AD-B37C-7948-AED4-C3B6C8644FDD}"/>
                  </a:ext>
                </a:extLst>
              </p:cNvPr>
              <p:cNvSpPr txBox="1">
                <a:spLocks noChangeArrowheads="1"/>
              </p:cNvSpPr>
              <p:nvPr/>
            </p:nvSpPr>
            <p:spPr bwMode="gray">
              <a:xfrm>
                <a:off x="1540640" y="1438884"/>
                <a:ext cx="34128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sym typeface="Wingdings 2" pitchFamily="18" charset="2"/>
                  </a:rPr>
                  <a:t>WA</a:t>
                </a:r>
              </a:p>
            </p:txBody>
          </p:sp>
          <p:sp>
            <p:nvSpPr>
              <p:cNvPr id="179" name="Rectangle 129">
                <a:extLst>
                  <a:ext uri="{FF2B5EF4-FFF2-40B4-BE49-F238E27FC236}">
                    <a16:creationId xmlns:a16="http://schemas.microsoft.com/office/drawing/2014/main" id="{80E413B6-68C9-BF45-9540-2E8CE13FB077}"/>
                  </a:ext>
                </a:extLst>
              </p:cNvPr>
              <p:cNvSpPr>
                <a:spLocks noChangeArrowheads="1"/>
              </p:cNvSpPr>
              <p:nvPr/>
            </p:nvSpPr>
            <p:spPr bwMode="gray">
              <a:xfrm>
                <a:off x="6959210" y="3189616"/>
                <a:ext cx="427061"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OH</a:t>
                </a:r>
              </a:p>
            </p:txBody>
          </p:sp>
        </p:grpSp>
        <p:grpSp>
          <p:nvGrpSpPr>
            <p:cNvPr id="121" name="Group 166">
              <a:extLst>
                <a:ext uri="{FF2B5EF4-FFF2-40B4-BE49-F238E27FC236}">
                  <a16:creationId xmlns:a16="http://schemas.microsoft.com/office/drawing/2014/main" id="{9D481895-F18E-BC4B-ACFC-4DCA2183E1F3}"/>
                </a:ext>
              </a:extLst>
            </p:cNvPr>
            <p:cNvGrpSpPr>
              <a:grpSpLocks/>
            </p:cNvGrpSpPr>
            <p:nvPr/>
          </p:nvGrpSpPr>
          <p:grpSpPr bwMode="auto">
            <a:xfrm>
              <a:off x="8107029" y="2518010"/>
              <a:ext cx="1066838" cy="1207813"/>
              <a:chOff x="8171857" y="2650176"/>
              <a:chExt cx="1066838" cy="1207813"/>
            </a:xfrm>
          </p:grpSpPr>
          <p:grpSp>
            <p:nvGrpSpPr>
              <p:cNvPr id="122" name="Group 167">
                <a:extLst>
                  <a:ext uri="{FF2B5EF4-FFF2-40B4-BE49-F238E27FC236}">
                    <a16:creationId xmlns:a16="http://schemas.microsoft.com/office/drawing/2014/main" id="{B93848A1-BA4D-B141-8AD8-1284E1F3CC0C}"/>
                  </a:ext>
                </a:extLst>
              </p:cNvPr>
              <p:cNvGrpSpPr>
                <a:grpSpLocks/>
              </p:cNvGrpSpPr>
              <p:nvPr/>
            </p:nvGrpSpPr>
            <p:grpSpPr bwMode="auto">
              <a:xfrm>
                <a:off x="8651029" y="2801819"/>
                <a:ext cx="587666" cy="1056170"/>
                <a:chOff x="8651029" y="2801819"/>
                <a:chExt cx="587666" cy="1056170"/>
              </a:xfrm>
            </p:grpSpPr>
            <p:sp>
              <p:nvSpPr>
                <p:cNvPr id="129" name="Rectangle 121">
                  <a:extLst>
                    <a:ext uri="{FF2B5EF4-FFF2-40B4-BE49-F238E27FC236}">
                      <a16:creationId xmlns:a16="http://schemas.microsoft.com/office/drawing/2014/main" id="{67B226EA-AC9C-B542-BB9D-838F0A9C7456}"/>
                    </a:ext>
                  </a:extLst>
                </p:cNvPr>
                <p:cNvSpPr>
                  <a:spLocks noChangeArrowheads="1"/>
                </p:cNvSpPr>
                <p:nvPr/>
              </p:nvSpPr>
              <p:spPr bwMode="gray">
                <a:xfrm>
                  <a:off x="8990489" y="2801819"/>
                  <a:ext cx="248206"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RI</a:t>
                  </a:r>
                </a:p>
              </p:txBody>
            </p:sp>
            <p:sp>
              <p:nvSpPr>
                <p:cNvPr id="130" name="Rectangle 123">
                  <a:extLst>
                    <a:ext uri="{FF2B5EF4-FFF2-40B4-BE49-F238E27FC236}">
                      <a16:creationId xmlns:a16="http://schemas.microsoft.com/office/drawing/2014/main" id="{92E0C4CB-5402-DB43-8CC1-87F0A05B519B}"/>
                    </a:ext>
                  </a:extLst>
                </p:cNvPr>
                <p:cNvSpPr>
                  <a:spLocks noChangeArrowheads="1"/>
                </p:cNvSpPr>
                <p:nvPr/>
              </p:nvSpPr>
              <p:spPr bwMode="gray">
                <a:xfrm>
                  <a:off x="8793385" y="3281859"/>
                  <a:ext cx="284708"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DE</a:t>
                  </a:r>
                </a:p>
              </p:txBody>
            </p:sp>
            <p:sp>
              <p:nvSpPr>
                <p:cNvPr id="131" name="Rectangle 124">
                  <a:extLst>
                    <a:ext uri="{FF2B5EF4-FFF2-40B4-BE49-F238E27FC236}">
                      <a16:creationId xmlns:a16="http://schemas.microsoft.com/office/drawing/2014/main" id="{7295A187-57E2-7D47-A1C8-ADE014606429}"/>
                    </a:ext>
                  </a:extLst>
                </p:cNvPr>
                <p:cNvSpPr>
                  <a:spLocks noChangeArrowheads="1"/>
                </p:cNvSpPr>
                <p:nvPr/>
              </p:nvSpPr>
              <p:spPr bwMode="gray">
                <a:xfrm>
                  <a:off x="8711257" y="3481403"/>
                  <a:ext cx="344934"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MD</a:t>
                  </a:r>
                </a:p>
              </p:txBody>
            </p:sp>
            <p:sp>
              <p:nvSpPr>
                <p:cNvPr id="132" name="Rectangle 125">
                  <a:extLst>
                    <a:ext uri="{FF2B5EF4-FFF2-40B4-BE49-F238E27FC236}">
                      <a16:creationId xmlns:a16="http://schemas.microsoft.com/office/drawing/2014/main" id="{DA9C9C0A-0866-DD4C-95BB-8FA9A283A2BE}"/>
                    </a:ext>
                  </a:extLst>
                </p:cNvPr>
                <p:cNvSpPr>
                  <a:spLocks noChangeArrowheads="1"/>
                </p:cNvSpPr>
                <p:nvPr/>
              </p:nvSpPr>
              <p:spPr bwMode="gray">
                <a:xfrm>
                  <a:off x="8651029" y="3031485"/>
                  <a:ext cx="372310"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NJ</a:t>
                  </a:r>
                </a:p>
              </p:txBody>
            </p:sp>
            <p:sp>
              <p:nvSpPr>
                <p:cNvPr id="133" name="Rectangle 130">
                  <a:extLst>
                    <a:ext uri="{FF2B5EF4-FFF2-40B4-BE49-F238E27FC236}">
                      <a16:creationId xmlns:a16="http://schemas.microsoft.com/office/drawing/2014/main" id="{55AA5D05-DF7F-5B41-B71B-7FC7929386D5}"/>
                    </a:ext>
                  </a:extLst>
                </p:cNvPr>
                <p:cNvSpPr>
                  <a:spLocks noChangeArrowheads="1"/>
                </p:cNvSpPr>
                <p:nvPr/>
              </p:nvSpPr>
              <p:spPr bwMode="gray">
                <a:xfrm>
                  <a:off x="8651029" y="3658360"/>
                  <a:ext cx="352236" cy="199629"/>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D.C.</a:t>
                  </a:r>
                </a:p>
              </p:txBody>
            </p:sp>
          </p:grpSp>
          <p:grpSp>
            <p:nvGrpSpPr>
              <p:cNvPr id="123" name="Group 168">
                <a:extLst>
                  <a:ext uri="{FF2B5EF4-FFF2-40B4-BE49-F238E27FC236}">
                    <a16:creationId xmlns:a16="http://schemas.microsoft.com/office/drawing/2014/main" id="{482A4433-8432-E942-A8EA-F9D37359121B}"/>
                  </a:ext>
                </a:extLst>
              </p:cNvPr>
              <p:cNvGrpSpPr>
                <a:grpSpLocks/>
              </p:cNvGrpSpPr>
              <p:nvPr/>
            </p:nvGrpSpPr>
            <p:grpSpPr bwMode="auto">
              <a:xfrm>
                <a:off x="8171857" y="2650176"/>
                <a:ext cx="847726" cy="1030287"/>
                <a:chOff x="8171857" y="2650176"/>
                <a:chExt cx="847726" cy="1030287"/>
              </a:xfrm>
            </p:grpSpPr>
            <p:sp>
              <p:nvSpPr>
                <p:cNvPr id="124" name="Line 131">
                  <a:extLst>
                    <a:ext uri="{FF2B5EF4-FFF2-40B4-BE49-F238E27FC236}">
                      <a16:creationId xmlns:a16="http://schemas.microsoft.com/office/drawing/2014/main" id="{C13F17B1-F20F-3148-86CD-D769A33FD5C8}"/>
                    </a:ext>
                  </a:extLst>
                </p:cNvPr>
                <p:cNvSpPr>
                  <a:spLocks noChangeShapeType="1"/>
                </p:cNvSpPr>
                <p:nvPr/>
              </p:nvSpPr>
              <p:spPr bwMode="gray">
                <a:xfrm flipH="1" flipV="1">
                  <a:off x="8369972" y="3332686"/>
                  <a:ext cx="363185" cy="15060"/>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125" name="Line 132">
                  <a:extLst>
                    <a:ext uri="{FF2B5EF4-FFF2-40B4-BE49-F238E27FC236}">
                      <a16:creationId xmlns:a16="http://schemas.microsoft.com/office/drawing/2014/main" id="{9E48BD85-4E36-E94C-B965-484132EC4A98}"/>
                    </a:ext>
                  </a:extLst>
                </p:cNvPr>
                <p:cNvSpPr>
                  <a:spLocks noChangeShapeType="1"/>
                </p:cNvSpPr>
                <p:nvPr/>
              </p:nvSpPr>
              <p:spPr bwMode="gray">
                <a:xfrm flipH="1" flipV="1">
                  <a:off x="8211193" y="3347746"/>
                  <a:ext cx="448962" cy="188251"/>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126" name="Line 134">
                  <a:extLst>
                    <a:ext uri="{FF2B5EF4-FFF2-40B4-BE49-F238E27FC236}">
                      <a16:creationId xmlns:a16="http://schemas.microsoft.com/office/drawing/2014/main" id="{C87603AF-CC0E-1C4E-AB0E-0765961C09D1}"/>
                    </a:ext>
                  </a:extLst>
                </p:cNvPr>
                <p:cNvSpPr>
                  <a:spLocks noChangeShapeType="1"/>
                </p:cNvSpPr>
                <p:nvPr/>
              </p:nvSpPr>
              <p:spPr bwMode="gray">
                <a:xfrm flipH="1" flipV="1">
                  <a:off x="8171042" y="3389161"/>
                  <a:ext cx="427061" cy="291788"/>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127" name="Line 135">
                  <a:extLst>
                    <a:ext uri="{FF2B5EF4-FFF2-40B4-BE49-F238E27FC236}">
                      <a16:creationId xmlns:a16="http://schemas.microsoft.com/office/drawing/2014/main" id="{988842A2-3F3D-A74E-A751-0B4642C58473}"/>
                    </a:ext>
                  </a:extLst>
                </p:cNvPr>
                <p:cNvSpPr>
                  <a:spLocks noChangeShapeType="1"/>
                </p:cNvSpPr>
                <p:nvPr/>
              </p:nvSpPr>
              <p:spPr bwMode="gray">
                <a:xfrm flipH="1" flipV="1">
                  <a:off x="8835359" y="2677573"/>
                  <a:ext cx="156954" cy="128010"/>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128" name="Line 135">
                  <a:extLst>
                    <a:ext uri="{FF2B5EF4-FFF2-40B4-BE49-F238E27FC236}">
                      <a16:creationId xmlns:a16="http://schemas.microsoft.com/office/drawing/2014/main" id="{B3D8B791-0AF1-4D49-B849-8F428F69E3A3}"/>
                    </a:ext>
                  </a:extLst>
                </p:cNvPr>
                <p:cNvSpPr>
                  <a:spLocks noChangeShapeType="1"/>
                </p:cNvSpPr>
                <p:nvPr/>
              </p:nvSpPr>
              <p:spPr bwMode="gray">
                <a:xfrm flipH="1" flipV="1">
                  <a:off x="8466700" y="3037132"/>
                  <a:ext cx="217180" cy="39533"/>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F36B37"/>
                    </a:solidFill>
                    <a:effectLst/>
                    <a:uLnTx/>
                    <a:uFillTx/>
                    <a:latin typeface="Arial"/>
                    <a:ea typeface="+mn-ea"/>
                    <a:cs typeface="+mn-cs"/>
                  </a:endParaRPr>
                </a:p>
              </p:txBody>
            </p:sp>
          </p:grpSp>
        </p:grpSp>
      </p:grpSp>
      <p:sp>
        <p:nvSpPr>
          <p:cNvPr id="5" name="TextBox 4">
            <a:extLst>
              <a:ext uri="{FF2B5EF4-FFF2-40B4-BE49-F238E27FC236}">
                <a16:creationId xmlns:a16="http://schemas.microsoft.com/office/drawing/2014/main" id="{7775A934-48F1-46C1-9C21-69A116496E48}"/>
              </a:ext>
            </a:extLst>
          </p:cNvPr>
          <p:cNvSpPr txBox="1"/>
          <p:nvPr/>
        </p:nvSpPr>
        <p:spPr>
          <a:xfrm>
            <a:off x="9228912" y="3757347"/>
            <a:ext cx="2595350" cy="2192908"/>
          </a:xfrm>
          <a:prstGeom prst="rect">
            <a:avLst/>
          </a:prstGeom>
          <a:noFill/>
        </p:spPr>
        <p:txBody>
          <a:bodyPr wrap="square" rtlCol="0">
            <a:spAutoFit/>
          </a:bodyPr>
          <a:lstStyle/>
          <a:p>
            <a:pPr marL="0" marR="0" lvl="0" indent="0" algn="ctr" defTabSz="913545" rtl="0" eaLnBrk="1" fontAlgn="auto" latinLnBrk="0" hangingPunct="1">
              <a:lnSpc>
                <a:spcPct val="100000"/>
              </a:lnSpc>
              <a:spcBef>
                <a:spcPts val="0"/>
              </a:spcBef>
              <a:spcAft>
                <a:spcPts val="0"/>
              </a:spcAft>
              <a:buClr>
                <a:srgbClr val="000000"/>
              </a:buClr>
              <a:buSzPct val="100000"/>
              <a:buFontTx/>
              <a:buNone/>
              <a:tabLst/>
              <a:defRPr/>
            </a:pPr>
            <a:r>
              <a:rPr kumimoji="0" lang="en-US" sz="1050" b="1" i="0" u="none" strike="noStrike" kern="0" cap="none" spc="0" normalizeH="0" baseline="0" noProof="0" dirty="0">
                <a:ln>
                  <a:noFill/>
                </a:ln>
                <a:solidFill>
                  <a:srgbClr val="000000"/>
                </a:solidFill>
                <a:effectLst/>
                <a:uLnTx/>
                <a:uFillTx/>
                <a:latin typeface="Arial" pitchFamily="34" charset="0"/>
                <a:ea typeface="+mn-ea"/>
                <a:cs typeface="Arial" pitchFamily="34" charset="0"/>
              </a:rPr>
              <a:t>Path to More Expansion</a:t>
            </a:r>
          </a:p>
          <a:p>
            <a:pPr marL="228600" marR="0" lvl="0" indent="-228600" algn="l" defTabSz="913545" rtl="0" eaLnBrk="1" fontAlgn="auto" latinLnBrk="0" hangingPunct="1">
              <a:lnSpc>
                <a:spcPct val="100000"/>
              </a:lnSpc>
              <a:spcBef>
                <a:spcPts val="0"/>
              </a:spcBef>
              <a:spcAft>
                <a:spcPts val="0"/>
              </a:spcAft>
              <a:buClr>
                <a:srgbClr val="000000"/>
              </a:buClr>
              <a:buSzPct val="100000"/>
              <a:buFont typeface="Arial"/>
              <a:buAutoNum type="arabicPeriod"/>
              <a:tabLst/>
              <a:defRPr/>
            </a:pPr>
            <a:r>
              <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rPr>
              <a:t>Maine passed a referendum to expand Medicaid on November 7, 2017 but the state has not yet implemented expansion. New Gov. elected Nov 2018 will implement.</a:t>
            </a:r>
          </a:p>
          <a:p>
            <a:pPr marL="228600" marR="0" lvl="0" indent="-228600" algn="l" defTabSz="913545" rtl="0" eaLnBrk="1" fontAlgn="auto" latinLnBrk="0" hangingPunct="1">
              <a:lnSpc>
                <a:spcPct val="100000"/>
              </a:lnSpc>
              <a:spcBef>
                <a:spcPts val="0"/>
              </a:spcBef>
              <a:spcAft>
                <a:spcPts val="0"/>
              </a:spcAft>
              <a:buClr>
                <a:srgbClr val="000000"/>
              </a:buClr>
              <a:buSzPct val="100000"/>
              <a:buFont typeface="Arial"/>
              <a:buAutoNum type="arabicPeriod"/>
              <a:tabLst/>
              <a:defRPr/>
            </a:pPr>
            <a:r>
              <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rPr>
              <a:t>VA passed expansion in May 2018 with 2019 implementation</a:t>
            </a:r>
          </a:p>
          <a:p>
            <a:pPr marL="228600" marR="0" lvl="0" indent="-228600" algn="l" defTabSz="913545" rtl="0" eaLnBrk="1" fontAlgn="auto" latinLnBrk="0" hangingPunct="1">
              <a:lnSpc>
                <a:spcPct val="100000"/>
              </a:lnSpc>
              <a:spcBef>
                <a:spcPts val="0"/>
              </a:spcBef>
              <a:spcAft>
                <a:spcPts val="0"/>
              </a:spcAft>
              <a:buClr>
                <a:srgbClr val="000000"/>
              </a:buClr>
              <a:buSzPct val="100000"/>
              <a:buFont typeface="Arial"/>
              <a:buAutoNum type="arabicPeriod"/>
              <a:tabLst/>
              <a:defRPr/>
            </a:pPr>
            <a:r>
              <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Idaho, Nebraska and Utah passed 11/18 ballot initiatives to expand.</a:t>
            </a:r>
          </a:p>
          <a:p>
            <a:pPr marL="228600" marR="0" lvl="0" indent="-228600" algn="l" defTabSz="913545" rtl="0" eaLnBrk="1" fontAlgn="auto" latinLnBrk="0" hangingPunct="1">
              <a:lnSpc>
                <a:spcPct val="100000"/>
              </a:lnSpc>
              <a:spcBef>
                <a:spcPts val="0"/>
              </a:spcBef>
              <a:spcAft>
                <a:spcPts val="0"/>
              </a:spcAft>
              <a:buClr>
                <a:srgbClr val="000000"/>
              </a:buClr>
              <a:buSzPct val="100000"/>
              <a:buFont typeface="Arial"/>
              <a:buAutoNum type="arabicPeriod"/>
              <a:tabLst/>
              <a:defRPr/>
            </a:pPr>
            <a:r>
              <a:rPr kumimoji="0" lang="en-US" sz="105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Election of Democratic Governors in Nov 2018 improves chances of expansion in Kansas and Wisconsin</a:t>
            </a:r>
          </a:p>
        </p:txBody>
      </p:sp>
    </p:spTree>
    <p:extLst>
      <p:ext uri="{BB962C8B-B14F-4D97-AF65-F5344CB8AC3E}">
        <p14:creationId xmlns:p14="http://schemas.microsoft.com/office/powerpoint/2010/main" val="69595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8CEE-770D-487F-BDC5-88917B386EFF}"/>
              </a:ext>
            </a:extLst>
          </p:cNvPr>
          <p:cNvSpPr>
            <a:spLocks noGrp="1"/>
          </p:cNvSpPr>
          <p:nvPr>
            <p:ph type="title"/>
          </p:nvPr>
        </p:nvSpPr>
        <p:spPr/>
        <p:txBody>
          <a:bodyPr>
            <a:normAutofit/>
          </a:bodyPr>
          <a:lstStyle/>
          <a:p>
            <a:pPr algn="ctr"/>
            <a:r>
              <a:rPr lang="en-US" b="1" dirty="0">
                <a:solidFill>
                  <a:srgbClr val="0070C0"/>
                </a:solidFill>
                <a:effectLst>
                  <a:outerShdw blurRad="38100" dist="38100" dir="2700000" algn="tl">
                    <a:srgbClr val="000000">
                      <a:alpha val="43137"/>
                    </a:srgbClr>
                  </a:outerShdw>
                </a:effectLst>
              </a:rPr>
              <a:t>Key Dental Growth Segment</a:t>
            </a:r>
            <a:br>
              <a:rPr lang="en-US" b="1" dirty="0">
                <a:solidFill>
                  <a:srgbClr val="0070C0"/>
                </a:solidFill>
                <a:effectLst>
                  <a:outerShdw blurRad="38100" dist="38100" dir="2700000" algn="tl">
                    <a:srgbClr val="000000">
                      <a:alpha val="43137"/>
                    </a:srgbClr>
                  </a:outerShdw>
                </a:effectLst>
              </a:rPr>
            </a:br>
            <a:r>
              <a:rPr lang="en-US" sz="3200" b="1" dirty="0">
                <a:solidFill>
                  <a:srgbClr val="0070C0"/>
                </a:solidFill>
                <a:effectLst>
                  <a:outerShdw blurRad="38100" dist="38100" dir="2700000" algn="tl">
                    <a:srgbClr val="000000">
                      <a:alpha val="43137"/>
                    </a:srgbClr>
                  </a:outerShdw>
                </a:effectLst>
              </a:rPr>
              <a:t>Medicaid—Adult Coverage by State</a:t>
            </a:r>
            <a:endParaRPr lang="en-US" dirty="0">
              <a:solidFill>
                <a:srgbClr val="0070C0"/>
              </a:solidFill>
              <a:effectLst>
                <a:outerShdw blurRad="38100" dist="38100" dir="2700000" algn="tl">
                  <a:srgbClr val="000000">
                    <a:alpha val="43137"/>
                  </a:srgbClr>
                </a:outerShdw>
              </a:effectLst>
            </a:endParaRPr>
          </a:p>
        </p:txBody>
      </p:sp>
      <p:grpSp>
        <p:nvGrpSpPr>
          <p:cNvPr id="7" name="Group 3">
            <a:extLst>
              <a:ext uri="{FF2B5EF4-FFF2-40B4-BE49-F238E27FC236}">
                <a16:creationId xmlns:a16="http://schemas.microsoft.com/office/drawing/2014/main" id="{D2473380-F2FC-450F-8DED-28BBABE69C9C}"/>
              </a:ext>
            </a:extLst>
          </p:cNvPr>
          <p:cNvGrpSpPr>
            <a:grpSpLocks/>
          </p:cNvGrpSpPr>
          <p:nvPr/>
        </p:nvGrpSpPr>
        <p:grpSpPr bwMode="auto">
          <a:xfrm>
            <a:off x="2243032" y="1485900"/>
            <a:ext cx="7186718" cy="4553743"/>
            <a:chOff x="661841" y="941512"/>
            <a:chExt cx="8614228" cy="5485624"/>
          </a:xfrm>
        </p:grpSpPr>
        <p:grpSp>
          <p:nvGrpSpPr>
            <p:cNvPr id="8" name="Group 4">
              <a:extLst>
                <a:ext uri="{FF2B5EF4-FFF2-40B4-BE49-F238E27FC236}">
                  <a16:creationId xmlns:a16="http://schemas.microsoft.com/office/drawing/2014/main" id="{634A4AF4-8541-43C9-8138-14E2D3F923DD}"/>
                </a:ext>
              </a:extLst>
            </p:cNvPr>
            <p:cNvGrpSpPr>
              <a:grpSpLocks/>
            </p:cNvGrpSpPr>
            <p:nvPr/>
          </p:nvGrpSpPr>
          <p:grpSpPr bwMode="auto">
            <a:xfrm>
              <a:off x="2229474" y="5409702"/>
              <a:ext cx="921677" cy="761312"/>
              <a:chOff x="1492" y="3028"/>
              <a:chExt cx="546" cy="451"/>
            </a:xfrm>
            <a:solidFill>
              <a:srgbClr val="009D3D"/>
            </a:solidFill>
          </p:grpSpPr>
          <p:grpSp>
            <p:nvGrpSpPr>
              <p:cNvPr id="152" name="Group 5" descr="60%">
                <a:extLst>
                  <a:ext uri="{FF2B5EF4-FFF2-40B4-BE49-F238E27FC236}">
                    <a16:creationId xmlns:a16="http://schemas.microsoft.com/office/drawing/2014/main" id="{39F40CCC-9305-4FAC-9E28-74C5AC5FDD08}"/>
                  </a:ext>
                </a:extLst>
              </p:cNvPr>
              <p:cNvGrpSpPr>
                <a:grpSpLocks/>
              </p:cNvGrpSpPr>
              <p:nvPr/>
            </p:nvGrpSpPr>
            <p:grpSpPr bwMode="auto">
              <a:xfrm>
                <a:off x="1492" y="3028"/>
                <a:ext cx="546" cy="451"/>
                <a:chOff x="1759" y="3382"/>
                <a:chExt cx="824" cy="634"/>
              </a:xfrm>
              <a:grpFill/>
            </p:grpSpPr>
            <p:sp>
              <p:nvSpPr>
                <p:cNvPr id="154" name="Freeform 6">
                  <a:extLst>
                    <a:ext uri="{FF2B5EF4-FFF2-40B4-BE49-F238E27FC236}">
                      <a16:creationId xmlns:a16="http://schemas.microsoft.com/office/drawing/2014/main" id="{445206A0-C952-4DCE-A2BC-5B230E342D59}"/>
                    </a:ext>
                  </a:extLst>
                </p:cNvPr>
                <p:cNvSpPr>
                  <a:spLocks/>
                </p:cNvSpPr>
                <p:nvPr/>
              </p:nvSpPr>
              <p:spPr bwMode="gray">
                <a:xfrm>
                  <a:off x="1759" y="3462"/>
                  <a:ext cx="63" cy="91"/>
                </a:xfrm>
                <a:custGeom>
                  <a:avLst/>
                  <a:gdLst/>
                  <a:ahLst/>
                  <a:cxnLst>
                    <a:cxn ang="0">
                      <a:pos x="0" y="91"/>
                    </a:cxn>
                    <a:cxn ang="0">
                      <a:pos x="0" y="64"/>
                    </a:cxn>
                    <a:cxn ang="0">
                      <a:pos x="36" y="0"/>
                    </a:cxn>
                    <a:cxn ang="0">
                      <a:pos x="63" y="19"/>
                    </a:cxn>
                    <a:cxn ang="0">
                      <a:pos x="33" y="91"/>
                    </a:cxn>
                    <a:cxn ang="0">
                      <a:pos x="0" y="91"/>
                    </a:cxn>
                  </a:cxnLst>
                  <a:rect l="0" t="0" r="r" b="b"/>
                  <a:pathLst>
                    <a:path w="63" h="91">
                      <a:moveTo>
                        <a:pt x="0" y="91"/>
                      </a:moveTo>
                      <a:lnTo>
                        <a:pt x="0" y="64"/>
                      </a:lnTo>
                      <a:lnTo>
                        <a:pt x="36" y="0"/>
                      </a:lnTo>
                      <a:lnTo>
                        <a:pt x="63" y="19"/>
                      </a:lnTo>
                      <a:lnTo>
                        <a:pt x="33" y="91"/>
                      </a:lnTo>
                      <a:lnTo>
                        <a:pt x="0" y="91"/>
                      </a:lnTo>
                      <a:close/>
                    </a:path>
                  </a:pathLst>
                </a:custGeom>
                <a:solidFill>
                  <a:schemeClr val="accent5"/>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5" name="Freeform 7">
                  <a:extLst>
                    <a:ext uri="{FF2B5EF4-FFF2-40B4-BE49-F238E27FC236}">
                      <a16:creationId xmlns:a16="http://schemas.microsoft.com/office/drawing/2014/main" id="{6DAECC7E-9302-4532-A716-144F955C87DA}"/>
                    </a:ext>
                  </a:extLst>
                </p:cNvPr>
                <p:cNvSpPr>
                  <a:spLocks/>
                </p:cNvSpPr>
                <p:nvPr/>
              </p:nvSpPr>
              <p:spPr bwMode="gray">
                <a:xfrm>
                  <a:off x="1849" y="3382"/>
                  <a:ext cx="118" cy="116"/>
                </a:xfrm>
                <a:custGeom>
                  <a:avLst/>
                  <a:gdLst/>
                  <a:ahLst/>
                  <a:cxnLst>
                    <a:cxn ang="0">
                      <a:pos x="26" y="13"/>
                    </a:cxn>
                    <a:cxn ang="0">
                      <a:pos x="0" y="69"/>
                    </a:cxn>
                    <a:cxn ang="0">
                      <a:pos x="46" y="106"/>
                    </a:cxn>
                    <a:cxn ang="0">
                      <a:pos x="98" y="116"/>
                    </a:cxn>
                    <a:cxn ang="0">
                      <a:pos x="118" y="70"/>
                    </a:cxn>
                    <a:cxn ang="0">
                      <a:pos x="106" y="0"/>
                    </a:cxn>
                    <a:cxn ang="0">
                      <a:pos x="26" y="13"/>
                    </a:cxn>
                  </a:cxnLst>
                  <a:rect l="0" t="0" r="r" b="b"/>
                  <a:pathLst>
                    <a:path w="118" h="116">
                      <a:moveTo>
                        <a:pt x="26" y="13"/>
                      </a:moveTo>
                      <a:lnTo>
                        <a:pt x="0" y="69"/>
                      </a:lnTo>
                      <a:lnTo>
                        <a:pt x="46" y="106"/>
                      </a:lnTo>
                      <a:lnTo>
                        <a:pt x="98" y="116"/>
                      </a:lnTo>
                      <a:lnTo>
                        <a:pt x="118" y="70"/>
                      </a:lnTo>
                      <a:lnTo>
                        <a:pt x="106" y="0"/>
                      </a:lnTo>
                      <a:lnTo>
                        <a:pt x="26" y="13"/>
                      </a:lnTo>
                      <a:close/>
                    </a:path>
                  </a:pathLst>
                </a:custGeom>
                <a:solidFill>
                  <a:schemeClr val="accent5"/>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6" name="Freeform 8">
                  <a:extLst>
                    <a:ext uri="{FF2B5EF4-FFF2-40B4-BE49-F238E27FC236}">
                      <a16:creationId xmlns:a16="http://schemas.microsoft.com/office/drawing/2014/main" id="{620A172C-4659-4BDB-AD3D-D0B86F376514}"/>
                    </a:ext>
                  </a:extLst>
                </p:cNvPr>
                <p:cNvSpPr>
                  <a:spLocks/>
                </p:cNvSpPr>
                <p:nvPr/>
              </p:nvSpPr>
              <p:spPr bwMode="gray">
                <a:xfrm>
                  <a:off x="1960" y="3462"/>
                  <a:ext cx="176" cy="130"/>
                </a:xfrm>
                <a:custGeom>
                  <a:avLst/>
                  <a:gdLst/>
                  <a:ahLst/>
                  <a:cxnLst>
                    <a:cxn ang="0">
                      <a:pos x="0" y="46"/>
                    </a:cxn>
                    <a:cxn ang="0">
                      <a:pos x="120" y="0"/>
                    </a:cxn>
                    <a:cxn ang="0">
                      <a:pos x="143" y="56"/>
                    </a:cxn>
                    <a:cxn ang="0">
                      <a:pos x="166" y="69"/>
                    </a:cxn>
                    <a:cxn ang="0">
                      <a:pos x="176" y="114"/>
                    </a:cxn>
                    <a:cxn ang="0">
                      <a:pos x="116" y="121"/>
                    </a:cxn>
                    <a:cxn ang="0">
                      <a:pos x="73" y="130"/>
                    </a:cxn>
                    <a:cxn ang="0">
                      <a:pos x="0" y="46"/>
                    </a:cxn>
                  </a:cxnLst>
                  <a:rect l="0" t="0" r="r" b="b"/>
                  <a:pathLst>
                    <a:path w="176" h="130">
                      <a:moveTo>
                        <a:pt x="0" y="46"/>
                      </a:moveTo>
                      <a:lnTo>
                        <a:pt x="120" y="0"/>
                      </a:lnTo>
                      <a:lnTo>
                        <a:pt x="143" y="56"/>
                      </a:lnTo>
                      <a:lnTo>
                        <a:pt x="166" y="69"/>
                      </a:lnTo>
                      <a:lnTo>
                        <a:pt x="176" y="114"/>
                      </a:lnTo>
                      <a:lnTo>
                        <a:pt x="116" y="121"/>
                      </a:lnTo>
                      <a:lnTo>
                        <a:pt x="73" y="130"/>
                      </a:lnTo>
                      <a:lnTo>
                        <a:pt x="0" y="46"/>
                      </a:lnTo>
                      <a:close/>
                    </a:path>
                  </a:pathLst>
                </a:custGeom>
                <a:solidFill>
                  <a:schemeClr val="accent5"/>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7" name="Freeform 9">
                  <a:extLst>
                    <a:ext uri="{FF2B5EF4-FFF2-40B4-BE49-F238E27FC236}">
                      <a16:creationId xmlns:a16="http://schemas.microsoft.com/office/drawing/2014/main" id="{7A896EB8-8C00-4D99-9D27-3DE9AD747CC1}"/>
                    </a:ext>
                  </a:extLst>
                </p:cNvPr>
                <p:cNvSpPr>
                  <a:spLocks/>
                </p:cNvSpPr>
                <p:nvPr/>
              </p:nvSpPr>
              <p:spPr bwMode="gray">
                <a:xfrm>
                  <a:off x="2142" y="3561"/>
                  <a:ext cx="140" cy="68"/>
                </a:xfrm>
                <a:custGeom>
                  <a:avLst/>
                  <a:gdLst/>
                  <a:ahLst/>
                  <a:cxnLst>
                    <a:cxn ang="0">
                      <a:pos x="21" y="2"/>
                    </a:cxn>
                    <a:cxn ang="0">
                      <a:pos x="0" y="64"/>
                    </a:cxn>
                    <a:cxn ang="0">
                      <a:pos x="37" y="68"/>
                    </a:cxn>
                    <a:cxn ang="0">
                      <a:pos x="60" y="54"/>
                    </a:cxn>
                    <a:cxn ang="0">
                      <a:pos x="103" y="55"/>
                    </a:cxn>
                    <a:cxn ang="0">
                      <a:pos x="140" y="28"/>
                    </a:cxn>
                    <a:cxn ang="0">
                      <a:pos x="115" y="18"/>
                    </a:cxn>
                    <a:cxn ang="0">
                      <a:pos x="97" y="0"/>
                    </a:cxn>
                    <a:cxn ang="0">
                      <a:pos x="21" y="2"/>
                    </a:cxn>
                  </a:cxnLst>
                  <a:rect l="0" t="0" r="r" b="b"/>
                  <a:pathLst>
                    <a:path w="140" h="68">
                      <a:moveTo>
                        <a:pt x="21" y="2"/>
                      </a:moveTo>
                      <a:lnTo>
                        <a:pt x="0" y="64"/>
                      </a:lnTo>
                      <a:lnTo>
                        <a:pt x="37" y="68"/>
                      </a:lnTo>
                      <a:lnTo>
                        <a:pt x="60" y="54"/>
                      </a:lnTo>
                      <a:lnTo>
                        <a:pt x="103" y="55"/>
                      </a:lnTo>
                      <a:lnTo>
                        <a:pt x="140" y="28"/>
                      </a:lnTo>
                      <a:lnTo>
                        <a:pt x="115" y="18"/>
                      </a:lnTo>
                      <a:lnTo>
                        <a:pt x="97" y="0"/>
                      </a:lnTo>
                      <a:lnTo>
                        <a:pt x="21" y="2"/>
                      </a:lnTo>
                      <a:close/>
                    </a:path>
                  </a:pathLst>
                </a:custGeom>
                <a:solidFill>
                  <a:schemeClr val="accent5"/>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8" name="Freeform 10">
                  <a:extLst>
                    <a:ext uri="{FF2B5EF4-FFF2-40B4-BE49-F238E27FC236}">
                      <a16:creationId xmlns:a16="http://schemas.microsoft.com/office/drawing/2014/main" id="{6E6CD8D9-9FB1-4EBA-9F1C-333B7D5320CE}"/>
                    </a:ext>
                  </a:extLst>
                </p:cNvPr>
                <p:cNvSpPr>
                  <a:spLocks/>
                </p:cNvSpPr>
                <p:nvPr/>
              </p:nvSpPr>
              <p:spPr bwMode="gray">
                <a:xfrm>
                  <a:off x="2183" y="3658"/>
                  <a:ext cx="57" cy="50"/>
                </a:xfrm>
                <a:custGeom>
                  <a:avLst/>
                  <a:gdLst/>
                  <a:ahLst/>
                  <a:cxnLst>
                    <a:cxn ang="0">
                      <a:pos x="50" y="0"/>
                    </a:cxn>
                    <a:cxn ang="0">
                      <a:pos x="0" y="4"/>
                    </a:cxn>
                    <a:cxn ang="0">
                      <a:pos x="9" y="50"/>
                    </a:cxn>
                    <a:cxn ang="0">
                      <a:pos x="57" y="38"/>
                    </a:cxn>
                    <a:cxn ang="0">
                      <a:pos x="50" y="0"/>
                    </a:cxn>
                  </a:cxnLst>
                  <a:rect l="0" t="0" r="r" b="b"/>
                  <a:pathLst>
                    <a:path w="57" h="50">
                      <a:moveTo>
                        <a:pt x="50" y="0"/>
                      </a:moveTo>
                      <a:lnTo>
                        <a:pt x="0" y="4"/>
                      </a:lnTo>
                      <a:lnTo>
                        <a:pt x="9" y="50"/>
                      </a:lnTo>
                      <a:lnTo>
                        <a:pt x="57" y="38"/>
                      </a:lnTo>
                      <a:lnTo>
                        <a:pt x="50" y="0"/>
                      </a:lnTo>
                      <a:close/>
                    </a:path>
                  </a:pathLst>
                </a:custGeom>
                <a:solidFill>
                  <a:schemeClr val="accent5"/>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9" name="Freeform 11">
                  <a:extLst>
                    <a:ext uri="{FF2B5EF4-FFF2-40B4-BE49-F238E27FC236}">
                      <a16:creationId xmlns:a16="http://schemas.microsoft.com/office/drawing/2014/main" id="{54BEEBDD-F447-41C3-8A72-815AC0AD6E82}"/>
                    </a:ext>
                  </a:extLst>
                </p:cNvPr>
                <p:cNvSpPr>
                  <a:spLocks/>
                </p:cNvSpPr>
                <p:nvPr/>
              </p:nvSpPr>
              <p:spPr bwMode="gray">
                <a:xfrm>
                  <a:off x="2246" y="3712"/>
                  <a:ext cx="39" cy="49"/>
                </a:xfrm>
                <a:custGeom>
                  <a:avLst/>
                  <a:gdLst/>
                  <a:ahLst/>
                  <a:cxnLst>
                    <a:cxn ang="0">
                      <a:pos x="0" y="19"/>
                    </a:cxn>
                    <a:cxn ang="0">
                      <a:pos x="39" y="0"/>
                    </a:cxn>
                    <a:cxn ang="0">
                      <a:pos x="39" y="43"/>
                    </a:cxn>
                    <a:cxn ang="0">
                      <a:pos x="13" y="49"/>
                    </a:cxn>
                    <a:cxn ang="0">
                      <a:pos x="0" y="19"/>
                    </a:cxn>
                  </a:cxnLst>
                  <a:rect l="0" t="0" r="r" b="b"/>
                  <a:pathLst>
                    <a:path w="39" h="49">
                      <a:moveTo>
                        <a:pt x="0" y="19"/>
                      </a:moveTo>
                      <a:lnTo>
                        <a:pt x="39" y="0"/>
                      </a:lnTo>
                      <a:lnTo>
                        <a:pt x="39" y="43"/>
                      </a:lnTo>
                      <a:lnTo>
                        <a:pt x="13" y="49"/>
                      </a:lnTo>
                      <a:lnTo>
                        <a:pt x="0" y="19"/>
                      </a:lnTo>
                      <a:close/>
                    </a:path>
                  </a:pathLst>
                </a:custGeom>
                <a:solidFill>
                  <a:schemeClr val="accent1"/>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0" name="Freeform 12">
                  <a:extLst>
                    <a:ext uri="{FF2B5EF4-FFF2-40B4-BE49-F238E27FC236}">
                      <a16:creationId xmlns:a16="http://schemas.microsoft.com/office/drawing/2014/main" id="{0248DCC4-997D-4CC6-BFCF-1518C71A23DE}"/>
                    </a:ext>
                  </a:extLst>
                </p:cNvPr>
                <p:cNvSpPr>
                  <a:spLocks/>
                </p:cNvSpPr>
                <p:nvPr/>
              </p:nvSpPr>
              <p:spPr bwMode="gray">
                <a:xfrm>
                  <a:off x="2345" y="3735"/>
                  <a:ext cx="238" cy="281"/>
                </a:xfrm>
                <a:custGeom>
                  <a:avLst/>
                  <a:gdLst/>
                  <a:ahLst/>
                  <a:cxnLst>
                    <a:cxn ang="0">
                      <a:pos x="40" y="0"/>
                    </a:cxn>
                    <a:cxn ang="0">
                      <a:pos x="0" y="107"/>
                    </a:cxn>
                    <a:cxn ang="0">
                      <a:pos x="28" y="160"/>
                    </a:cxn>
                    <a:cxn ang="0">
                      <a:pos x="28" y="256"/>
                    </a:cxn>
                    <a:cxn ang="0">
                      <a:pos x="85" y="281"/>
                    </a:cxn>
                    <a:cxn ang="0">
                      <a:pos x="111" y="226"/>
                    </a:cxn>
                    <a:cxn ang="0">
                      <a:pos x="184" y="213"/>
                    </a:cxn>
                    <a:cxn ang="0">
                      <a:pos x="238" y="151"/>
                    </a:cxn>
                    <a:cxn ang="0">
                      <a:pos x="181" y="56"/>
                    </a:cxn>
                    <a:cxn ang="0">
                      <a:pos x="40" y="0"/>
                    </a:cxn>
                  </a:cxnLst>
                  <a:rect l="0" t="0" r="r" b="b"/>
                  <a:pathLst>
                    <a:path w="238" h="281">
                      <a:moveTo>
                        <a:pt x="40" y="0"/>
                      </a:moveTo>
                      <a:lnTo>
                        <a:pt x="0" y="107"/>
                      </a:lnTo>
                      <a:lnTo>
                        <a:pt x="28" y="160"/>
                      </a:lnTo>
                      <a:lnTo>
                        <a:pt x="28" y="256"/>
                      </a:lnTo>
                      <a:lnTo>
                        <a:pt x="85" y="281"/>
                      </a:lnTo>
                      <a:lnTo>
                        <a:pt x="111" y="226"/>
                      </a:lnTo>
                      <a:lnTo>
                        <a:pt x="184" y="213"/>
                      </a:lnTo>
                      <a:lnTo>
                        <a:pt x="238" y="151"/>
                      </a:lnTo>
                      <a:lnTo>
                        <a:pt x="181" y="56"/>
                      </a:lnTo>
                      <a:lnTo>
                        <a:pt x="40" y="0"/>
                      </a:lnTo>
                      <a:close/>
                    </a:path>
                  </a:pathLst>
                </a:custGeom>
                <a:solidFill>
                  <a:schemeClr val="accent5"/>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53" name="Freeform 13">
                <a:extLst>
                  <a:ext uri="{FF2B5EF4-FFF2-40B4-BE49-F238E27FC236}">
                    <a16:creationId xmlns:a16="http://schemas.microsoft.com/office/drawing/2014/main" id="{0058C10D-EC2D-480E-8ECF-369793B9108C}"/>
                  </a:ext>
                </a:extLst>
              </p:cNvPr>
              <p:cNvSpPr>
                <a:spLocks/>
              </p:cNvSpPr>
              <p:nvPr/>
            </p:nvSpPr>
            <p:spPr bwMode="gray">
              <a:xfrm>
                <a:off x="1824" y="3185"/>
                <a:ext cx="87" cy="78"/>
              </a:xfrm>
              <a:custGeom>
                <a:avLst/>
                <a:gdLst/>
                <a:ahLst/>
                <a:cxnLst>
                  <a:cxn ang="0">
                    <a:pos x="27" y="0"/>
                  </a:cxn>
                  <a:cxn ang="0">
                    <a:pos x="0" y="33"/>
                  </a:cxn>
                  <a:cxn ang="0">
                    <a:pos x="12" y="59"/>
                  </a:cxn>
                  <a:cxn ang="0">
                    <a:pos x="36" y="68"/>
                  </a:cxn>
                  <a:cxn ang="0">
                    <a:pos x="62" y="110"/>
                  </a:cxn>
                  <a:cxn ang="0">
                    <a:pos x="130" y="93"/>
                  </a:cxn>
                  <a:cxn ang="0">
                    <a:pos x="132" y="48"/>
                  </a:cxn>
                  <a:cxn ang="0">
                    <a:pos x="82" y="9"/>
                  </a:cxn>
                  <a:cxn ang="0">
                    <a:pos x="27" y="0"/>
                  </a:cxn>
                </a:cxnLst>
                <a:rect l="0" t="0" r="r" b="b"/>
                <a:pathLst>
                  <a:path w="132" h="110">
                    <a:moveTo>
                      <a:pt x="27" y="0"/>
                    </a:moveTo>
                    <a:lnTo>
                      <a:pt x="0" y="33"/>
                    </a:lnTo>
                    <a:lnTo>
                      <a:pt x="12" y="59"/>
                    </a:lnTo>
                    <a:lnTo>
                      <a:pt x="36" y="68"/>
                    </a:lnTo>
                    <a:lnTo>
                      <a:pt x="62" y="110"/>
                    </a:lnTo>
                    <a:lnTo>
                      <a:pt x="130" y="93"/>
                    </a:lnTo>
                    <a:lnTo>
                      <a:pt x="132" y="48"/>
                    </a:lnTo>
                    <a:lnTo>
                      <a:pt x="82" y="9"/>
                    </a:lnTo>
                    <a:lnTo>
                      <a:pt x="27" y="0"/>
                    </a:lnTo>
                    <a:close/>
                  </a:path>
                </a:pathLst>
              </a:custGeom>
              <a:solidFill>
                <a:schemeClr val="accent5"/>
              </a:solidFill>
              <a:ln w="9525" cmpd="sng">
                <a:solidFill>
                  <a:srgbClr val="FFFFFF"/>
                </a:solidFill>
                <a:prstDash val="solid"/>
                <a:round/>
                <a:headEnd/>
                <a:tailEnd/>
              </a:ln>
            </p:spPr>
            <p:txBody>
              <a:bodyP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9" name="Freeform 14">
              <a:extLst>
                <a:ext uri="{FF2B5EF4-FFF2-40B4-BE49-F238E27FC236}">
                  <a16:creationId xmlns:a16="http://schemas.microsoft.com/office/drawing/2014/main" id="{B40B52EE-10B1-49D2-BD0D-26725C2886AD}"/>
                </a:ext>
              </a:extLst>
            </p:cNvPr>
            <p:cNvSpPr>
              <a:spLocks/>
            </p:cNvSpPr>
            <p:nvPr/>
          </p:nvSpPr>
          <p:spPr bwMode="gray">
            <a:xfrm>
              <a:off x="899097" y="4949368"/>
              <a:ext cx="1407113" cy="1387408"/>
            </a:xfrm>
            <a:custGeom>
              <a:avLst/>
              <a:gdLst/>
              <a:ahLst/>
              <a:cxnLst>
                <a:cxn ang="0">
                  <a:pos x="240" y="219"/>
                </a:cxn>
                <a:cxn ang="0">
                  <a:pos x="543" y="0"/>
                </a:cxn>
                <a:cxn ang="0">
                  <a:pos x="687" y="39"/>
                </a:cxn>
                <a:cxn ang="0">
                  <a:pos x="757" y="109"/>
                </a:cxn>
                <a:cxn ang="0">
                  <a:pos x="1041" y="136"/>
                </a:cxn>
                <a:cxn ang="0">
                  <a:pos x="1050" y="863"/>
                </a:cxn>
                <a:cxn ang="0">
                  <a:pos x="1143" y="885"/>
                </a:cxn>
                <a:cxn ang="0">
                  <a:pos x="1186" y="972"/>
                </a:cxn>
                <a:cxn ang="0">
                  <a:pos x="1251" y="942"/>
                </a:cxn>
                <a:cxn ang="0">
                  <a:pos x="1389" y="1139"/>
                </a:cxn>
                <a:cxn ang="0">
                  <a:pos x="1506" y="1230"/>
                </a:cxn>
                <a:cxn ang="0">
                  <a:pos x="1501" y="1309"/>
                </a:cxn>
                <a:cxn ang="0">
                  <a:pos x="1353" y="1319"/>
                </a:cxn>
                <a:cxn ang="0">
                  <a:pos x="1287" y="1078"/>
                </a:cxn>
                <a:cxn ang="0">
                  <a:pos x="819" y="840"/>
                </a:cxn>
                <a:cxn ang="0">
                  <a:pos x="831" y="915"/>
                </a:cxn>
                <a:cxn ang="0">
                  <a:pos x="726" y="1012"/>
                </a:cxn>
                <a:cxn ang="0">
                  <a:pos x="709" y="976"/>
                </a:cxn>
                <a:cxn ang="0">
                  <a:pos x="679" y="976"/>
                </a:cxn>
                <a:cxn ang="0">
                  <a:pos x="594" y="1178"/>
                </a:cxn>
                <a:cxn ang="0">
                  <a:pos x="333" y="1376"/>
                </a:cxn>
                <a:cxn ang="0">
                  <a:pos x="74" y="1470"/>
                </a:cxn>
                <a:cxn ang="0">
                  <a:pos x="0" y="1457"/>
                </a:cxn>
                <a:cxn ang="0">
                  <a:pos x="297" y="1288"/>
                </a:cxn>
                <a:cxn ang="0">
                  <a:pos x="333" y="1288"/>
                </a:cxn>
                <a:cxn ang="0">
                  <a:pos x="441" y="1156"/>
                </a:cxn>
                <a:cxn ang="0">
                  <a:pos x="490" y="1152"/>
                </a:cxn>
                <a:cxn ang="0">
                  <a:pos x="564" y="1052"/>
                </a:cxn>
                <a:cxn ang="0">
                  <a:pos x="539" y="1008"/>
                </a:cxn>
                <a:cxn ang="0">
                  <a:pos x="380" y="1029"/>
                </a:cxn>
                <a:cxn ang="0">
                  <a:pos x="271" y="779"/>
                </a:cxn>
                <a:cxn ang="0">
                  <a:pos x="333" y="666"/>
                </a:cxn>
                <a:cxn ang="0">
                  <a:pos x="433" y="626"/>
                </a:cxn>
                <a:cxn ang="0">
                  <a:pos x="397" y="526"/>
                </a:cxn>
                <a:cxn ang="0">
                  <a:pos x="293" y="573"/>
                </a:cxn>
                <a:cxn ang="0">
                  <a:pos x="214" y="429"/>
                </a:cxn>
                <a:cxn ang="0">
                  <a:pos x="301" y="395"/>
                </a:cxn>
                <a:cxn ang="0">
                  <a:pos x="380" y="433"/>
                </a:cxn>
                <a:cxn ang="0">
                  <a:pos x="416" y="412"/>
                </a:cxn>
                <a:cxn ang="0">
                  <a:pos x="350" y="289"/>
                </a:cxn>
                <a:cxn ang="0">
                  <a:pos x="236" y="280"/>
                </a:cxn>
                <a:cxn ang="0">
                  <a:pos x="240" y="219"/>
                </a:cxn>
              </a:cxnLst>
              <a:rect l="0" t="0" r="r" b="b"/>
              <a:pathLst>
                <a:path w="1506" h="1470">
                  <a:moveTo>
                    <a:pt x="240" y="219"/>
                  </a:moveTo>
                  <a:lnTo>
                    <a:pt x="543" y="0"/>
                  </a:lnTo>
                  <a:lnTo>
                    <a:pt x="687" y="39"/>
                  </a:lnTo>
                  <a:lnTo>
                    <a:pt x="757" y="109"/>
                  </a:lnTo>
                  <a:lnTo>
                    <a:pt x="1041" y="136"/>
                  </a:lnTo>
                  <a:lnTo>
                    <a:pt x="1050" y="863"/>
                  </a:lnTo>
                  <a:lnTo>
                    <a:pt x="1143" y="885"/>
                  </a:lnTo>
                  <a:lnTo>
                    <a:pt x="1186" y="972"/>
                  </a:lnTo>
                  <a:lnTo>
                    <a:pt x="1251" y="942"/>
                  </a:lnTo>
                  <a:lnTo>
                    <a:pt x="1389" y="1139"/>
                  </a:lnTo>
                  <a:lnTo>
                    <a:pt x="1506" y="1230"/>
                  </a:lnTo>
                  <a:lnTo>
                    <a:pt x="1501" y="1309"/>
                  </a:lnTo>
                  <a:lnTo>
                    <a:pt x="1353" y="1319"/>
                  </a:lnTo>
                  <a:lnTo>
                    <a:pt x="1287" y="1078"/>
                  </a:lnTo>
                  <a:lnTo>
                    <a:pt x="819" y="840"/>
                  </a:lnTo>
                  <a:lnTo>
                    <a:pt x="831" y="915"/>
                  </a:lnTo>
                  <a:lnTo>
                    <a:pt x="726" y="1012"/>
                  </a:lnTo>
                  <a:lnTo>
                    <a:pt x="709" y="976"/>
                  </a:lnTo>
                  <a:lnTo>
                    <a:pt x="679" y="976"/>
                  </a:lnTo>
                  <a:lnTo>
                    <a:pt x="594" y="1178"/>
                  </a:lnTo>
                  <a:lnTo>
                    <a:pt x="333" y="1376"/>
                  </a:lnTo>
                  <a:lnTo>
                    <a:pt x="74" y="1470"/>
                  </a:lnTo>
                  <a:lnTo>
                    <a:pt x="0" y="1457"/>
                  </a:lnTo>
                  <a:lnTo>
                    <a:pt x="297" y="1288"/>
                  </a:lnTo>
                  <a:lnTo>
                    <a:pt x="333" y="1288"/>
                  </a:lnTo>
                  <a:lnTo>
                    <a:pt x="441" y="1156"/>
                  </a:lnTo>
                  <a:lnTo>
                    <a:pt x="490" y="1152"/>
                  </a:lnTo>
                  <a:lnTo>
                    <a:pt x="564" y="1052"/>
                  </a:lnTo>
                  <a:lnTo>
                    <a:pt x="539" y="1008"/>
                  </a:lnTo>
                  <a:lnTo>
                    <a:pt x="380" y="1029"/>
                  </a:lnTo>
                  <a:lnTo>
                    <a:pt x="271" y="779"/>
                  </a:lnTo>
                  <a:lnTo>
                    <a:pt x="333" y="666"/>
                  </a:lnTo>
                  <a:lnTo>
                    <a:pt x="433" y="626"/>
                  </a:lnTo>
                  <a:lnTo>
                    <a:pt x="397" y="526"/>
                  </a:lnTo>
                  <a:lnTo>
                    <a:pt x="293" y="573"/>
                  </a:lnTo>
                  <a:lnTo>
                    <a:pt x="214" y="429"/>
                  </a:lnTo>
                  <a:lnTo>
                    <a:pt x="301" y="395"/>
                  </a:lnTo>
                  <a:lnTo>
                    <a:pt x="380" y="433"/>
                  </a:lnTo>
                  <a:lnTo>
                    <a:pt x="416" y="412"/>
                  </a:lnTo>
                  <a:lnTo>
                    <a:pt x="350" y="289"/>
                  </a:lnTo>
                  <a:lnTo>
                    <a:pt x="236" y="280"/>
                  </a:lnTo>
                  <a:lnTo>
                    <a:pt x="240" y="219"/>
                  </a:lnTo>
                  <a:close/>
                </a:path>
              </a:pathLst>
            </a:custGeom>
            <a:solidFill>
              <a:schemeClr val="accent2"/>
            </a:solidFill>
            <a:ln w="9525" cap="flat" cmpd="sng">
              <a:solidFill>
                <a:srgbClr val="FFFFFF"/>
              </a:solidFill>
              <a:prstDash val="solid"/>
              <a:round/>
              <a:headEnd/>
              <a:tailEnd/>
            </a:ln>
            <a:effectLst/>
          </p:spPr>
          <p:txBody>
            <a:bodyPr wrap="none" anchor="ctr"/>
            <a:lstStyle/>
            <a:p>
              <a:pPr marL="0" marR="0" lvl="0" indent="0" algn="ctr" defTabSz="783178" rtl="0" eaLnBrk="1" fontAlgn="auto" latinLnBrk="0" hangingPunct="1">
                <a:lnSpc>
                  <a:spcPct val="100000"/>
                </a:lnSpc>
                <a:spcBef>
                  <a:spcPct val="50000"/>
                </a:spcBef>
                <a:spcAft>
                  <a:spcPts val="0"/>
                </a:spcAft>
                <a:buClr>
                  <a:srgbClr val="FECC68"/>
                </a:buClr>
                <a:buSzPct val="85000"/>
                <a:buFontTx/>
                <a:buNone/>
                <a:tabLst/>
                <a:defRPr/>
              </a:pPr>
              <a:endParaRPr kumimoji="0" lang="en-US" sz="11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Freeform 103">
              <a:extLst>
                <a:ext uri="{FF2B5EF4-FFF2-40B4-BE49-F238E27FC236}">
                  <a16:creationId xmlns:a16="http://schemas.microsoft.com/office/drawing/2014/main" id="{7669A187-AE9A-4EBB-9846-6A722BC65846}"/>
                </a:ext>
              </a:extLst>
            </p:cNvPr>
            <p:cNvSpPr>
              <a:spLocks/>
            </p:cNvSpPr>
            <p:nvPr/>
          </p:nvSpPr>
          <p:spPr bwMode="auto">
            <a:xfrm>
              <a:off x="767694" y="1466730"/>
              <a:ext cx="1321335" cy="1125739"/>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1" name="Freeform 104">
              <a:extLst>
                <a:ext uri="{FF2B5EF4-FFF2-40B4-BE49-F238E27FC236}">
                  <a16:creationId xmlns:a16="http://schemas.microsoft.com/office/drawing/2014/main" id="{C58F3B2E-86E5-427C-BBD5-9173A8F4A182}"/>
                </a:ext>
              </a:extLst>
            </p:cNvPr>
            <p:cNvSpPr>
              <a:spLocks/>
            </p:cNvSpPr>
            <p:nvPr/>
          </p:nvSpPr>
          <p:spPr bwMode="auto">
            <a:xfrm>
              <a:off x="767694" y="1466730"/>
              <a:ext cx="1321335" cy="1125739"/>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2" name="Freeform 105">
              <a:extLst>
                <a:ext uri="{FF2B5EF4-FFF2-40B4-BE49-F238E27FC236}">
                  <a16:creationId xmlns:a16="http://schemas.microsoft.com/office/drawing/2014/main" id="{21867044-8B5E-4198-B3F7-382993464306}"/>
                </a:ext>
              </a:extLst>
            </p:cNvPr>
            <p:cNvSpPr>
              <a:spLocks/>
            </p:cNvSpPr>
            <p:nvPr/>
          </p:nvSpPr>
          <p:spPr bwMode="auto">
            <a:xfrm>
              <a:off x="1258632" y="2490814"/>
              <a:ext cx="1043928" cy="1662254"/>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3" name="Freeform 106">
              <a:extLst>
                <a:ext uri="{FF2B5EF4-FFF2-40B4-BE49-F238E27FC236}">
                  <a16:creationId xmlns:a16="http://schemas.microsoft.com/office/drawing/2014/main" id="{5ED9E523-4594-4BEF-BDBE-76460E5DFD67}"/>
                </a:ext>
              </a:extLst>
            </p:cNvPr>
            <p:cNvSpPr>
              <a:spLocks/>
            </p:cNvSpPr>
            <p:nvPr/>
          </p:nvSpPr>
          <p:spPr bwMode="auto">
            <a:xfrm>
              <a:off x="1258632" y="2490814"/>
              <a:ext cx="1043928" cy="1662254"/>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4" name="Freeform 107">
              <a:extLst>
                <a:ext uri="{FF2B5EF4-FFF2-40B4-BE49-F238E27FC236}">
                  <a16:creationId xmlns:a16="http://schemas.microsoft.com/office/drawing/2014/main" id="{5E1B3C22-FF52-49F9-8BD2-3F15AC00B065}"/>
                </a:ext>
              </a:extLst>
            </p:cNvPr>
            <p:cNvSpPr>
              <a:spLocks/>
            </p:cNvSpPr>
            <p:nvPr/>
          </p:nvSpPr>
          <p:spPr bwMode="auto">
            <a:xfrm>
              <a:off x="1818922" y="3746446"/>
              <a:ext cx="1109629" cy="1334697"/>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5" name="Freeform 108">
              <a:extLst>
                <a:ext uri="{FF2B5EF4-FFF2-40B4-BE49-F238E27FC236}">
                  <a16:creationId xmlns:a16="http://schemas.microsoft.com/office/drawing/2014/main" id="{7B0819D6-7745-4BAA-A197-488C85DAB32F}"/>
                </a:ext>
              </a:extLst>
            </p:cNvPr>
            <p:cNvSpPr>
              <a:spLocks/>
            </p:cNvSpPr>
            <p:nvPr/>
          </p:nvSpPr>
          <p:spPr bwMode="auto">
            <a:xfrm>
              <a:off x="1818922" y="3746446"/>
              <a:ext cx="1109629" cy="1334697"/>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6" name="Freeform 109">
              <a:extLst>
                <a:ext uri="{FF2B5EF4-FFF2-40B4-BE49-F238E27FC236}">
                  <a16:creationId xmlns:a16="http://schemas.microsoft.com/office/drawing/2014/main" id="{18B1569B-BA4D-49E8-854B-29849A85E162}"/>
                </a:ext>
              </a:extLst>
            </p:cNvPr>
            <p:cNvSpPr>
              <a:spLocks/>
            </p:cNvSpPr>
            <p:nvPr/>
          </p:nvSpPr>
          <p:spPr bwMode="auto">
            <a:xfrm>
              <a:off x="1853598" y="1131644"/>
              <a:ext cx="976400" cy="1628369"/>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7" name="Freeform 110">
              <a:extLst>
                <a:ext uri="{FF2B5EF4-FFF2-40B4-BE49-F238E27FC236}">
                  <a16:creationId xmlns:a16="http://schemas.microsoft.com/office/drawing/2014/main" id="{1410D44E-0CA4-472A-B1EB-CDF3E6675EE9}"/>
                </a:ext>
              </a:extLst>
            </p:cNvPr>
            <p:cNvSpPr>
              <a:spLocks/>
            </p:cNvSpPr>
            <p:nvPr/>
          </p:nvSpPr>
          <p:spPr bwMode="auto">
            <a:xfrm>
              <a:off x="1853598" y="1131644"/>
              <a:ext cx="976400" cy="1628369"/>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8" name="Freeform 111">
              <a:extLst>
                <a:ext uri="{FF2B5EF4-FFF2-40B4-BE49-F238E27FC236}">
                  <a16:creationId xmlns:a16="http://schemas.microsoft.com/office/drawing/2014/main" id="{846D0A75-F29F-484F-8B45-94703693121B}"/>
                </a:ext>
              </a:extLst>
            </p:cNvPr>
            <p:cNvSpPr>
              <a:spLocks/>
            </p:cNvSpPr>
            <p:nvPr/>
          </p:nvSpPr>
          <p:spPr bwMode="auto">
            <a:xfrm>
              <a:off x="2118230" y="2686595"/>
              <a:ext cx="918000" cy="1185979"/>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9" name="Freeform 112">
              <a:extLst>
                <a:ext uri="{FF2B5EF4-FFF2-40B4-BE49-F238E27FC236}">
                  <a16:creationId xmlns:a16="http://schemas.microsoft.com/office/drawing/2014/main" id="{0FB1EB1B-A40B-4880-AA63-BE74717C9E1C}"/>
                </a:ext>
              </a:extLst>
            </p:cNvPr>
            <p:cNvSpPr>
              <a:spLocks/>
            </p:cNvSpPr>
            <p:nvPr/>
          </p:nvSpPr>
          <p:spPr bwMode="auto">
            <a:xfrm>
              <a:off x="2118230" y="2686595"/>
              <a:ext cx="918000" cy="1185979"/>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0" name="Freeform 113">
              <a:extLst>
                <a:ext uri="{FF2B5EF4-FFF2-40B4-BE49-F238E27FC236}">
                  <a16:creationId xmlns:a16="http://schemas.microsoft.com/office/drawing/2014/main" id="{E8BEC281-A137-486D-BE2F-E3C5193F10C2}"/>
                </a:ext>
              </a:extLst>
            </p:cNvPr>
            <p:cNvSpPr>
              <a:spLocks/>
            </p:cNvSpPr>
            <p:nvPr/>
          </p:nvSpPr>
          <p:spPr bwMode="auto">
            <a:xfrm>
              <a:off x="2244159" y="1159882"/>
              <a:ext cx="1688169" cy="1080559"/>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1" name="Freeform 114">
              <a:extLst>
                <a:ext uri="{FF2B5EF4-FFF2-40B4-BE49-F238E27FC236}">
                  <a16:creationId xmlns:a16="http://schemas.microsoft.com/office/drawing/2014/main" id="{73620096-2033-4CBF-93B6-409106A4045E}"/>
                </a:ext>
              </a:extLst>
            </p:cNvPr>
            <p:cNvSpPr>
              <a:spLocks/>
            </p:cNvSpPr>
            <p:nvPr/>
          </p:nvSpPr>
          <p:spPr bwMode="auto">
            <a:xfrm>
              <a:off x="2244159" y="1163647"/>
              <a:ext cx="1688169" cy="1078676"/>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2" name="Freeform 115">
              <a:extLst>
                <a:ext uri="{FF2B5EF4-FFF2-40B4-BE49-F238E27FC236}">
                  <a16:creationId xmlns:a16="http://schemas.microsoft.com/office/drawing/2014/main" id="{EC4CDE22-87E6-412F-B9D8-6F061782F67D}"/>
                </a:ext>
              </a:extLst>
            </p:cNvPr>
            <p:cNvSpPr>
              <a:spLocks/>
            </p:cNvSpPr>
            <p:nvPr/>
          </p:nvSpPr>
          <p:spPr bwMode="auto">
            <a:xfrm>
              <a:off x="2724146" y="2125608"/>
              <a:ext cx="1147956" cy="971373"/>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3" name="Freeform 116">
              <a:extLst>
                <a:ext uri="{FF2B5EF4-FFF2-40B4-BE49-F238E27FC236}">
                  <a16:creationId xmlns:a16="http://schemas.microsoft.com/office/drawing/2014/main" id="{C368229C-5D81-4925-B175-64D288D2D238}"/>
                </a:ext>
              </a:extLst>
            </p:cNvPr>
            <p:cNvSpPr>
              <a:spLocks/>
            </p:cNvSpPr>
            <p:nvPr/>
          </p:nvSpPr>
          <p:spPr bwMode="auto">
            <a:xfrm>
              <a:off x="2724146" y="2125608"/>
              <a:ext cx="1147956" cy="971373"/>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4" name="Freeform 117">
              <a:extLst>
                <a:ext uri="{FF2B5EF4-FFF2-40B4-BE49-F238E27FC236}">
                  <a16:creationId xmlns:a16="http://schemas.microsoft.com/office/drawing/2014/main" id="{070FBE7E-8E70-4B09-B1D3-4A6F4A6A91E2}"/>
                </a:ext>
              </a:extLst>
            </p:cNvPr>
            <p:cNvSpPr>
              <a:spLocks/>
            </p:cNvSpPr>
            <p:nvPr/>
          </p:nvSpPr>
          <p:spPr bwMode="auto">
            <a:xfrm>
              <a:off x="2782547" y="3872574"/>
              <a:ext cx="1137006" cy="122362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5" name="Freeform 118">
              <a:extLst>
                <a:ext uri="{FF2B5EF4-FFF2-40B4-BE49-F238E27FC236}">
                  <a16:creationId xmlns:a16="http://schemas.microsoft.com/office/drawing/2014/main" id="{F3A3867B-2CC0-47EC-9ED6-D759E296E30E}"/>
                </a:ext>
              </a:extLst>
            </p:cNvPr>
            <p:cNvSpPr>
              <a:spLocks/>
            </p:cNvSpPr>
            <p:nvPr/>
          </p:nvSpPr>
          <p:spPr bwMode="auto">
            <a:xfrm>
              <a:off x="2782547" y="3872574"/>
              <a:ext cx="1137006" cy="1223629"/>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6" name="Freeform 119">
              <a:extLst>
                <a:ext uri="{FF2B5EF4-FFF2-40B4-BE49-F238E27FC236}">
                  <a16:creationId xmlns:a16="http://schemas.microsoft.com/office/drawing/2014/main" id="{D2D659D1-C1E6-4D1E-9B22-7FA3E8E5E672}"/>
                </a:ext>
              </a:extLst>
            </p:cNvPr>
            <p:cNvSpPr>
              <a:spLocks/>
            </p:cNvSpPr>
            <p:nvPr/>
          </p:nvSpPr>
          <p:spPr bwMode="auto">
            <a:xfrm>
              <a:off x="2928551" y="3017916"/>
              <a:ext cx="1195407" cy="961962"/>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7" name="Freeform 120">
              <a:extLst>
                <a:ext uri="{FF2B5EF4-FFF2-40B4-BE49-F238E27FC236}">
                  <a16:creationId xmlns:a16="http://schemas.microsoft.com/office/drawing/2014/main" id="{141A2D2C-86C2-410A-A8E9-D66F914CBCE2}"/>
                </a:ext>
              </a:extLst>
            </p:cNvPr>
            <p:cNvSpPr>
              <a:spLocks/>
            </p:cNvSpPr>
            <p:nvPr/>
          </p:nvSpPr>
          <p:spPr bwMode="auto">
            <a:xfrm>
              <a:off x="2928551" y="3017916"/>
              <a:ext cx="1195407" cy="961962"/>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8" name="Freeform 121">
              <a:extLst>
                <a:ext uri="{FF2B5EF4-FFF2-40B4-BE49-F238E27FC236}">
                  <a16:creationId xmlns:a16="http://schemas.microsoft.com/office/drawing/2014/main" id="{EB9B0D22-3A64-4D1B-8D3E-7EDF304E329E}"/>
                </a:ext>
              </a:extLst>
            </p:cNvPr>
            <p:cNvSpPr>
              <a:spLocks/>
            </p:cNvSpPr>
            <p:nvPr/>
          </p:nvSpPr>
          <p:spPr bwMode="auto">
            <a:xfrm>
              <a:off x="3813700" y="2667770"/>
              <a:ext cx="1357836" cy="687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29" name="Freeform 122">
              <a:extLst>
                <a:ext uri="{FF2B5EF4-FFF2-40B4-BE49-F238E27FC236}">
                  <a16:creationId xmlns:a16="http://schemas.microsoft.com/office/drawing/2014/main" id="{64C28C73-7544-47BA-9CCB-56B039313D0C}"/>
                </a:ext>
              </a:extLst>
            </p:cNvPr>
            <p:cNvSpPr>
              <a:spLocks/>
            </p:cNvSpPr>
            <p:nvPr/>
          </p:nvSpPr>
          <p:spPr bwMode="auto">
            <a:xfrm>
              <a:off x="3813700" y="2667770"/>
              <a:ext cx="1357836" cy="687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0" name="Freeform 123">
              <a:extLst>
                <a:ext uri="{FF2B5EF4-FFF2-40B4-BE49-F238E27FC236}">
                  <a16:creationId xmlns:a16="http://schemas.microsoft.com/office/drawing/2014/main" id="{97ECDF3B-FEAA-4A01-A885-349871EF6D6D}"/>
                </a:ext>
              </a:extLst>
            </p:cNvPr>
            <p:cNvSpPr>
              <a:spLocks/>
            </p:cNvSpPr>
            <p:nvPr/>
          </p:nvSpPr>
          <p:spPr bwMode="auto">
            <a:xfrm>
              <a:off x="3841075" y="2042777"/>
              <a:ext cx="1149781" cy="769946"/>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1" name="Freeform 124">
              <a:extLst>
                <a:ext uri="{FF2B5EF4-FFF2-40B4-BE49-F238E27FC236}">
                  <a16:creationId xmlns:a16="http://schemas.microsoft.com/office/drawing/2014/main" id="{DAE964C7-E355-4EAC-B1E4-AB9041FA8EB3}"/>
                </a:ext>
              </a:extLst>
            </p:cNvPr>
            <p:cNvSpPr>
              <a:spLocks/>
            </p:cNvSpPr>
            <p:nvPr/>
          </p:nvSpPr>
          <p:spPr bwMode="auto">
            <a:xfrm>
              <a:off x="3841075" y="2042777"/>
              <a:ext cx="1149781" cy="769946"/>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2" name="Freeform 125">
              <a:extLst>
                <a:ext uri="{FF2B5EF4-FFF2-40B4-BE49-F238E27FC236}">
                  <a16:creationId xmlns:a16="http://schemas.microsoft.com/office/drawing/2014/main" id="{9E930E3B-CE45-4B04-8C10-A7D312857D0C}"/>
                </a:ext>
              </a:extLst>
            </p:cNvPr>
            <p:cNvSpPr>
              <a:spLocks/>
            </p:cNvSpPr>
            <p:nvPr/>
          </p:nvSpPr>
          <p:spPr bwMode="auto">
            <a:xfrm>
              <a:off x="3890352" y="1395195"/>
              <a:ext cx="1076779" cy="681467"/>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3" name="Freeform 126">
              <a:extLst>
                <a:ext uri="{FF2B5EF4-FFF2-40B4-BE49-F238E27FC236}">
                  <a16:creationId xmlns:a16="http://schemas.microsoft.com/office/drawing/2014/main" id="{DF044320-B08D-4493-A546-B5EF3A7CC0F6}"/>
                </a:ext>
              </a:extLst>
            </p:cNvPr>
            <p:cNvSpPr>
              <a:spLocks/>
            </p:cNvSpPr>
            <p:nvPr/>
          </p:nvSpPr>
          <p:spPr bwMode="auto">
            <a:xfrm>
              <a:off x="3890352" y="1395195"/>
              <a:ext cx="1076779" cy="681467"/>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4" name="Freeform 127">
              <a:extLst>
                <a:ext uri="{FF2B5EF4-FFF2-40B4-BE49-F238E27FC236}">
                  <a16:creationId xmlns:a16="http://schemas.microsoft.com/office/drawing/2014/main" id="{F78F0A4D-707B-4CBC-8320-C58B75755374}"/>
                </a:ext>
              </a:extLst>
            </p:cNvPr>
            <p:cNvSpPr>
              <a:spLocks/>
            </p:cNvSpPr>
            <p:nvPr/>
          </p:nvSpPr>
          <p:spPr bwMode="auto">
            <a:xfrm>
              <a:off x="3912253" y="3970464"/>
              <a:ext cx="1425362" cy="745473"/>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5" name="Freeform 128">
              <a:extLst>
                <a:ext uri="{FF2B5EF4-FFF2-40B4-BE49-F238E27FC236}">
                  <a16:creationId xmlns:a16="http://schemas.microsoft.com/office/drawing/2014/main" id="{55B5E056-0846-410B-A5A8-3AD637D1840B}"/>
                </a:ext>
              </a:extLst>
            </p:cNvPr>
            <p:cNvSpPr>
              <a:spLocks/>
            </p:cNvSpPr>
            <p:nvPr/>
          </p:nvSpPr>
          <p:spPr bwMode="auto">
            <a:xfrm>
              <a:off x="3912253" y="3970464"/>
              <a:ext cx="1425362" cy="745473"/>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6" name="Freeform 129">
              <a:extLst>
                <a:ext uri="{FF2B5EF4-FFF2-40B4-BE49-F238E27FC236}">
                  <a16:creationId xmlns:a16="http://schemas.microsoft.com/office/drawing/2014/main" id="{E9AD9523-E9D1-4453-A720-683337DB8510}"/>
                </a:ext>
              </a:extLst>
            </p:cNvPr>
            <p:cNvSpPr>
              <a:spLocks/>
            </p:cNvSpPr>
            <p:nvPr/>
          </p:nvSpPr>
          <p:spPr bwMode="auto">
            <a:xfrm>
              <a:off x="4081982" y="3334177"/>
              <a:ext cx="1213658" cy="666407"/>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7" name="Freeform 130">
              <a:extLst>
                <a:ext uri="{FF2B5EF4-FFF2-40B4-BE49-F238E27FC236}">
                  <a16:creationId xmlns:a16="http://schemas.microsoft.com/office/drawing/2014/main" id="{AB276249-D50B-4598-8F41-57F1416DDC0C}"/>
                </a:ext>
              </a:extLst>
            </p:cNvPr>
            <p:cNvSpPr>
              <a:spLocks/>
            </p:cNvSpPr>
            <p:nvPr/>
          </p:nvSpPr>
          <p:spPr bwMode="auto">
            <a:xfrm>
              <a:off x="4081982" y="3334177"/>
              <a:ext cx="1213658" cy="666407"/>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8" name="Freeform 131">
              <a:extLst>
                <a:ext uri="{FF2B5EF4-FFF2-40B4-BE49-F238E27FC236}">
                  <a16:creationId xmlns:a16="http://schemas.microsoft.com/office/drawing/2014/main" id="{DE2F74F1-224E-4687-AB1D-9C303703A731}"/>
                </a:ext>
              </a:extLst>
            </p:cNvPr>
            <p:cNvSpPr>
              <a:spLocks/>
            </p:cNvSpPr>
            <p:nvPr/>
          </p:nvSpPr>
          <p:spPr bwMode="auto">
            <a:xfrm>
              <a:off x="4872228" y="1348133"/>
              <a:ext cx="1076779" cy="125186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39" name="Freeform 132">
              <a:extLst>
                <a:ext uri="{FF2B5EF4-FFF2-40B4-BE49-F238E27FC236}">
                  <a16:creationId xmlns:a16="http://schemas.microsoft.com/office/drawing/2014/main" id="{CCAAE91E-D6EC-45C8-9B33-F414759F1DA0}"/>
                </a:ext>
              </a:extLst>
            </p:cNvPr>
            <p:cNvSpPr>
              <a:spLocks/>
            </p:cNvSpPr>
            <p:nvPr/>
          </p:nvSpPr>
          <p:spPr bwMode="auto">
            <a:xfrm>
              <a:off x="4872228" y="1348133"/>
              <a:ext cx="1076779" cy="125186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0" name="Freeform 133">
              <a:extLst>
                <a:ext uri="{FF2B5EF4-FFF2-40B4-BE49-F238E27FC236}">
                  <a16:creationId xmlns:a16="http://schemas.microsoft.com/office/drawing/2014/main" id="{5DA1DCC5-8CFF-4431-9842-E5BD8B77FD66}"/>
                </a:ext>
              </a:extLst>
            </p:cNvPr>
            <p:cNvSpPr>
              <a:spLocks/>
            </p:cNvSpPr>
            <p:nvPr/>
          </p:nvSpPr>
          <p:spPr bwMode="auto">
            <a:xfrm>
              <a:off x="4963481" y="2573644"/>
              <a:ext cx="996476" cy="672055"/>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1" name="Freeform 134">
              <a:extLst>
                <a:ext uri="{FF2B5EF4-FFF2-40B4-BE49-F238E27FC236}">
                  <a16:creationId xmlns:a16="http://schemas.microsoft.com/office/drawing/2014/main" id="{5179BB96-EE55-4FEF-867C-9E0C2D60967A}"/>
                </a:ext>
              </a:extLst>
            </p:cNvPr>
            <p:cNvSpPr>
              <a:spLocks/>
            </p:cNvSpPr>
            <p:nvPr/>
          </p:nvSpPr>
          <p:spPr bwMode="auto">
            <a:xfrm>
              <a:off x="4963481" y="2573644"/>
              <a:ext cx="996476" cy="672055"/>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2" name="Freeform 135">
              <a:extLst>
                <a:ext uri="{FF2B5EF4-FFF2-40B4-BE49-F238E27FC236}">
                  <a16:creationId xmlns:a16="http://schemas.microsoft.com/office/drawing/2014/main" id="{665B54C8-9540-4F1A-9877-185EABF9E9CE}"/>
                </a:ext>
              </a:extLst>
            </p:cNvPr>
            <p:cNvSpPr>
              <a:spLocks/>
            </p:cNvSpPr>
            <p:nvPr/>
          </p:nvSpPr>
          <p:spPr bwMode="auto">
            <a:xfrm>
              <a:off x="5100359" y="3194871"/>
              <a:ext cx="1102329" cy="984552"/>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3" name="Freeform 136">
              <a:extLst>
                <a:ext uri="{FF2B5EF4-FFF2-40B4-BE49-F238E27FC236}">
                  <a16:creationId xmlns:a16="http://schemas.microsoft.com/office/drawing/2014/main" id="{55B34184-BB25-4370-B34B-C8E753A68AC7}"/>
                </a:ext>
              </a:extLst>
            </p:cNvPr>
            <p:cNvSpPr>
              <a:spLocks/>
            </p:cNvSpPr>
            <p:nvPr/>
          </p:nvSpPr>
          <p:spPr bwMode="auto">
            <a:xfrm>
              <a:off x="5100359" y="3194871"/>
              <a:ext cx="1102329" cy="984552"/>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4" name="Freeform 137">
              <a:extLst>
                <a:ext uri="{FF2B5EF4-FFF2-40B4-BE49-F238E27FC236}">
                  <a16:creationId xmlns:a16="http://schemas.microsoft.com/office/drawing/2014/main" id="{A49BD108-8EE3-44EF-8C2B-4D9F61FDB582}"/>
                </a:ext>
              </a:extLst>
            </p:cNvPr>
            <p:cNvSpPr>
              <a:spLocks/>
            </p:cNvSpPr>
            <p:nvPr/>
          </p:nvSpPr>
          <p:spPr bwMode="auto">
            <a:xfrm>
              <a:off x="5299290" y="4068355"/>
              <a:ext cx="824922" cy="781241"/>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5" name="Freeform 138">
              <a:extLst>
                <a:ext uri="{FF2B5EF4-FFF2-40B4-BE49-F238E27FC236}">
                  <a16:creationId xmlns:a16="http://schemas.microsoft.com/office/drawing/2014/main" id="{99D6F4C1-655D-4661-81DA-0D77957E6985}"/>
                </a:ext>
              </a:extLst>
            </p:cNvPr>
            <p:cNvSpPr>
              <a:spLocks/>
            </p:cNvSpPr>
            <p:nvPr/>
          </p:nvSpPr>
          <p:spPr bwMode="auto">
            <a:xfrm>
              <a:off x="5299290" y="4068355"/>
              <a:ext cx="824922" cy="781241"/>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6" name="Freeform 139">
              <a:extLst>
                <a:ext uri="{FF2B5EF4-FFF2-40B4-BE49-F238E27FC236}">
                  <a16:creationId xmlns:a16="http://schemas.microsoft.com/office/drawing/2014/main" id="{73D1A522-A5C5-427A-A534-8FE1F8C892C3}"/>
                </a:ext>
              </a:extLst>
            </p:cNvPr>
            <p:cNvSpPr>
              <a:spLocks/>
            </p:cNvSpPr>
            <p:nvPr/>
          </p:nvSpPr>
          <p:spPr bwMode="auto">
            <a:xfrm>
              <a:off x="5768327" y="2748718"/>
              <a:ext cx="660668" cy="1201039"/>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7" name="Freeform 140">
              <a:extLst>
                <a:ext uri="{FF2B5EF4-FFF2-40B4-BE49-F238E27FC236}">
                  <a16:creationId xmlns:a16="http://schemas.microsoft.com/office/drawing/2014/main" id="{D2B70522-FB4D-4F07-954A-111092E0C929}"/>
                </a:ext>
              </a:extLst>
            </p:cNvPr>
            <p:cNvSpPr>
              <a:spLocks/>
            </p:cNvSpPr>
            <p:nvPr/>
          </p:nvSpPr>
          <p:spPr bwMode="auto">
            <a:xfrm>
              <a:off x="5768327" y="2748718"/>
              <a:ext cx="660668" cy="1201039"/>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8" name="Freeform 141">
              <a:extLst>
                <a:ext uri="{FF2B5EF4-FFF2-40B4-BE49-F238E27FC236}">
                  <a16:creationId xmlns:a16="http://schemas.microsoft.com/office/drawing/2014/main" id="{63FED003-2E78-4123-9301-B970E3AA9058}"/>
                </a:ext>
              </a:extLst>
            </p:cNvPr>
            <p:cNvSpPr>
              <a:spLocks/>
            </p:cNvSpPr>
            <p:nvPr/>
          </p:nvSpPr>
          <p:spPr bwMode="auto">
            <a:xfrm>
              <a:off x="6032959" y="3878222"/>
              <a:ext cx="1399812" cy="512042"/>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49" name="Freeform 142">
              <a:extLst>
                <a:ext uri="{FF2B5EF4-FFF2-40B4-BE49-F238E27FC236}">
                  <a16:creationId xmlns:a16="http://schemas.microsoft.com/office/drawing/2014/main" id="{EBE922DE-DEEA-43FC-9F03-6A7AAFD30B8F}"/>
                </a:ext>
              </a:extLst>
            </p:cNvPr>
            <p:cNvSpPr>
              <a:spLocks/>
            </p:cNvSpPr>
            <p:nvPr/>
          </p:nvSpPr>
          <p:spPr bwMode="auto">
            <a:xfrm>
              <a:off x="6032959" y="3878222"/>
              <a:ext cx="1399812" cy="512042"/>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0" name="Freeform 143">
              <a:extLst>
                <a:ext uri="{FF2B5EF4-FFF2-40B4-BE49-F238E27FC236}">
                  <a16:creationId xmlns:a16="http://schemas.microsoft.com/office/drawing/2014/main" id="{54628A8D-2D58-44FA-A675-FA045B91E336}"/>
                </a:ext>
              </a:extLst>
            </p:cNvPr>
            <p:cNvSpPr>
              <a:spLocks/>
            </p:cNvSpPr>
            <p:nvPr/>
          </p:nvSpPr>
          <p:spPr bwMode="auto">
            <a:xfrm>
              <a:off x="6158887" y="3411360"/>
              <a:ext cx="1189932" cy="647582"/>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1" name="Freeform 144">
              <a:extLst>
                <a:ext uri="{FF2B5EF4-FFF2-40B4-BE49-F238E27FC236}">
                  <a16:creationId xmlns:a16="http://schemas.microsoft.com/office/drawing/2014/main" id="{44A4B8EF-BF54-45E2-86BE-CF2DCE58A79A}"/>
                </a:ext>
              </a:extLst>
            </p:cNvPr>
            <p:cNvSpPr>
              <a:spLocks/>
            </p:cNvSpPr>
            <p:nvPr/>
          </p:nvSpPr>
          <p:spPr bwMode="auto">
            <a:xfrm>
              <a:off x="6158887" y="3411360"/>
              <a:ext cx="1189932" cy="647582"/>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2" name="Freeform 145">
              <a:extLst>
                <a:ext uri="{FF2B5EF4-FFF2-40B4-BE49-F238E27FC236}">
                  <a16:creationId xmlns:a16="http://schemas.microsoft.com/office/drawing/2014/main" id="{1FC27F30-BC22-4377-B97F-B3EE75CCE677}"/>
                </a:ext>
              </a:extLst>
            </p:cNvPr>
            <p:cNvSpPr>
              <a:spLocks/>
            </p:cNvSpPr>
            <p:nvPr/>
          </p:nvSpPr>
          <p:spPr bwMode="auto">
            <a:xfrm>
              <a:off x="6352342" y="2850373"/>
              <a:ext cx="505539" cy="91113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3" name="Freeform 146">
              <a:extLst>
                <a:ext uri="{FF2B5EF4-FFF2-40B4-BE49-F238E27FC236}">
                  <a16:creationId xmlns:a16="http://schemas.microsoft.com/office/drawing/2014/main" id="{B20AFA22-C2CF-4126-92E9-98A9D29D935A}"/>
                </a:ext>
              </a:extLst>
            </p:cNvPr>
            <p:cNvSpPr>
              <a:spLocks/>
            </p:cNvSpPr>
            <p:nvPr/>
          </p:nvSpPr>
          <p:spPr bwMode="auto">
            <a:xfrm>
              <a:off x="6352342" y="2850373"/>
              <a:ext cx="505539" cy="91113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4" name="Freeform 147">
              <a:extLst>
                <a:ext uri="{FF2B5EF4-FFF2-40B4-BE49-F238E27FC236}">
                  <a16:creationId xmlns:a16="http://schemas.microsoft.com/office/drawing/2014/main" id="{580124F2-87EC-4A70-A1A0-8AF4FFAB2765}"/>
                </a:ext>
              </a:extLst>
            </p:cNvPr>
            <p:cNvSpPr>
              <a:spLocks noEditPoints="1"/>
            </p:cNvSpPr>
            <p:nvPr/>
          </p:nvSpPr>
          <p:spPr bwMode="auto">
            <a:xfrm>
              <a:off x="6390669" y="4316845"/>
              <a:ext cx="638767" cy="1063617"/>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solidFill>
              <a:srgbClr val="A3B7C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5" name="Freeform 148">
              <a:extLst>
                <a:ext uri="{FF2B5EF4-FFF2-40B4-BE49-F238E27FC236}">
                  <a16:creationId xmlns:a16="http://schemas.microsoft.com/office/drawing/2014/main" id="{956A9E3C-D4E2-4A42-8E79-37017B0575BD}"/>
                </a:ext>
              </a:extLst>
            </p:cNvPr>
            <p:cNvSpPr>
              <a:spLocks/>
            </p:cNvSpPr>
            <p:nvPr/>
          </p:nvSpPr>
          <p:spPr bwMode="auto">
            <a:xfrm>
              <a:off x="6781229" y="2701655"/>
              <a:ext cx="691693" cy="815126"/>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6" name="Freeform 149">
              <a:extLst>
                <a:ext uri="{FF2B5EF4-FFF2-40B4-BE49-F238E27FC236}">
                  <a16:creationId xmlns:a16="http://schemas.microsoft.com/office/drawing/2014/main" id="{2B24816F-3042-4B2C-87B0-516E50AA3F7E}"/>
                </a:ext>
              </a:extLst>
            </p:cNvPr>
            <p:cNvSpPr>
              <a:spLocks/>
            </p:cNvSpPr>
            <p:nvPr/>
          </p:nvSpPr>
          <p:spPr bwMode="auto">
            <a:xfrm>
              <a:off x="6781229" y="2701655"/>
              <a:ext cx="691693" cy="815126"/>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7" name="Freeform 150">
              <a:extLst>
                <a:ext uri="{FF2B5EF4-FFF2-40B4-BE49-F238E27FC236}">
                  <a16:creationId xmlns:a16="http://schemas.microsoft.com/office/drawing/2014/main" id="{8820182C-2D99-4D83-B5C8-EBD964625CCF}"/>
                </a:ext>
              </a:extLst>
            </p:cNvPr>
            <p:cNvSpPr>
              <a:spLocks/>
            </p:cNvSpPr>
            <p:nvPr/>
          </p:nvSpPr>
          <p:spPr bwMode="auto">
            <a:xfrm>
              <a:off x="6823205" y="4256605"/>
              <a:ext cx="901574" cy="958196"/>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8" name="Freeform 151">
              <a:extLst>
                <a:ext uri="{FF2B5EF4-FFF2-40B4-BE49-F238E27FC236}">
                  <a16:creationId xmlns:a16="http://schemas.microsoft.com/office/drawing/2014/main" id="{3C7A87AC-92DA-4914-8F10-237A31AD3E56}"/>
                </a:ext>
              </a:extLst>
            </p:cNvPr>
            <p:cNvSpPr>
              <a:spLocks/>
            </p:cNvSpPr>
            <p:nvPr/>
          </p:nvSpPr>
          <p:spPr bwMode="auto">
            <a:xfrm>
              <a:off x="6823205" y="4256605"/>
              <a:ext cx="901574" cy="958196"/>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59" name="Freeform 152">
              <a:extLst>
                <a:ext uri="{FF2B5EF4-FFF2-40B4-BE49-F238E27FC236}">
                  <a16:creationId xmlns:a16="http://schemas.microsoft.com/office/drawing/2014/main" id="{B091B06D-5F47-41F1-97C9-7406C5C833CC}"/>
                </a:ext>
              </a:extLst>
            </p:cNvPr>
            <p:cNvSpPr>
              <a:spLocks/>
            </p:cNvSpPr>
            <p:nvPr/>
          </p:nvSpPr>
          <p:spPr bwMode="auto">
            <a:xfrm>
              <a:off x="7222891" y="2989679"/>
              <a:ext cx="731844" cy="756768"/>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0" name="Freeform 153">
              <a:extLst>
                <a:ext uri="{FF2B5EF4-FFF2-40B4-BE49-F238E27FC236}">
                  <a16:creationId xmlns:a16="http://schemas.microsoft.com/office/drawing/2014/main" id="{7F9ACA92-D2E2-4FD3-A807-4CF505CACF1F}"/>
                </a:ext>
              </a:extLst>
            </p:cNvPr>
            <p:cNvSpPr>
              <a:spLocks/>
            </p:cNvSpPr>
            <p:nvPr/>
          </p:nvSpPr>
          <p:spPr bwMode="auto">
            <a:xfrm>
              <a:off x="7222891" y="2989679"/>
              <a:ext cx="731844" cy="756768"/>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1" name="Freeform 154">
              <a:extLst>
                <a:ext uri="{FF2B5EF4-FFF2-40B4-BE49-F238E27FC236}">
                  <a16:creationId xmlns:a16="http://schemas.microsoft.com/office/drawing/2014/main" id="{C7166CFB-E61B-40D7-B9E0-0E59856C6F9A}"/>
                </a:ext>
              </a:extLst>
            </p:cNvPr>
            <p:cNvSpPr>
              <a:spLocks/>
            </p:cNvSpPr>
            <p:nvPr/>
          </p:nvSpPr>
          <p:spPr bwMode="auto">
            <a:xfrm>
              <a:off x="7211940" y="4170010"/>
              <a:ext cx="828572" cy="655112"/>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2" name="Freeform 155">
              <a:extLst>
                <a:ext uri="{FF2B5EF4-FFF2-40B4-BE49-F238E27FC236}">
                  <a16:creationId xmlns:a16="http://schemas.microsoft.com/office/drawing/2014/main" id="{2DA5BBBC-EF38-47A9-9E0F-89F72946C4EB}"/>
                </a:ext>
              </a:extLst>
            </p:cNvPr>
            <p:cNvSpPr>
              <a:spLocks/>
            </p:cNvSpPr>
            <p:nvPr/>
          </p:nvSpPr>
          <p:spPr bwMode="auto">
            <a:xfrm>
              <a:off x="7211940" y="4170010"/>
              <a:ext cx="828572" cy="655112"/>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3" name="Freeform 156">
              <a:extLst>
                <a:ext uri="{FF2B5EF4-FFF2-40B4-BE49-F238E27FC236}">
                  <a16:creationId xmlns:a16="http://schemas.microsoft.com/office/drawing/2014/main" id="{7527647A-28B1-4DBD-B430-E8B1337D5852}"/>
                </a:ext>
              </a:extLst>
            </p:cNvPr>
            <p:cNvSpPr>
              <a:spLocks/>
            </p:cNvSpPr>
            <p:nvPr/>
          </p:nvSpPr>
          <p:spPr bwMode="auto">
            <a:xfrm>
              <a:off x="7425471" y="2539759"/>
              <a:ext cx="956325" cy="645700"/>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4" name="Freeform 157">
              <a:extLst>
                <a:ext uri="{FF2B5EF4-FFF2-40B4-BE49-F238E27FC236}">
                  <a16:creationId xmlns:a16="http://schemas.microsoft.com/office/drawing/2014/main" id="{1A6B3842-CB16-4057-A650-AE2F5141322F}"/>
                </a:ext>
              </a:extLst>
            </p:cNvPr>
            <p:cNvSpPr>
              <a:spLocks/>
            </p:cNvSpPr>
            <p:nvPr/>
          </p:nvSpPr>
          <p:spPr bwMode="auto">
            <a:xfrm>
              <a:off x="7425471" y="2539759"/>
              <a:ext cx="956325" cy="645700"/>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5" name="Freeform 158">
              <a:extLst>
                <a:ext uri="{FF2B5EF4-FFF2-40B4-BE49-F238E27FC236}">
                  <a16:creationId xmlns:a16="http://schemas.microsoft.com/office/drawing/2014/main" id="{5FDC44FC-8B5E-43AE-B2AB-0C598E55DA56}"/>
                </a:ext>
              </a:extLst>
            </p:cNvPr>
            <p:cNvSpPr>
              <a:spLocks/>
            </p:cNvSpPr>
            <p:nvPr/>
          </p:nvSpPr>
          <p:spPr bwMode="auto">
            <a:xfrm>
              <a:off x="8244918" y="2997209"/>
              <a:ext cx="173379" cy="299318"/>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6" name="Freeform 159">
              <a:extLst>
                <a:ext uri="{FF2B5EF4-FFF2-40B4-BE49-F238E27FC236}">
                  <a16:creationId xmlns:a16="http://schemas.microsoft.com/office/drawing/2014/main" id="{6140A283-83F2-43E1-9C38-2FC63495FC74}"/>
                </a:ext>
              </a:extLst>
            </p:cNvPr>
            <p:cNvSpPr>
              <a:spLocks/>
            </p:cNvSpPr>
            <p:nvPr/>
          </p:nvSpPr>
          <p:spPr bwMode="auto">
            <a:xfrm>
              <a:off x="8244918" y="2997209"/>
              <a:ext cx="173379" cy="299318"/>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solidFill>
              <a:schemeClr val="bg2">
                <a:lumMod val="90000"/>
              </a:schemeClr>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7" name="Freeform 160">
              <a:extLst>
                <a:ext uri="{FF2B5EF4-FFF2-40B4-BE49-F238E27FC236}">
                  <a16:creationId xmlns:a16="http://schemas.microsoft.com/office/drawing/2014/main" id="{6B53E1C3-0DD7-4CCE-A1F7-D050257B5FC8}"/>
                </a:ext>
              </a:extLst>
            </p:cNvPr>
            <p:cNvSpPr>
              <a:spLocks/>
            </p:cNvSpPr>
            <p:nvPr/>
          </p:nvSpPr>
          <p:spPr bwMode="auto">
            <a:xfrm>
              <a:off x="8350771" y="1767931"/>
              <a:ext cx="273757" cy="538397"/>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8" name="Freeform 161">
              <a:extLst>
                <a:ext uri="{FF2B5EF4-FFF2-40B4-BE49-F238E27FC236}">
                  <a16:creationId xmlns:a16="http://schemas.microsoft.com/office/drawing/2014/main" id="{132E61AD-1628-47FB-9DEF-DD64CD963C82}"/>
                </a:ext>
              </a:extLst>
            </p:cNvPr>
            <p:cNvSpPr>
              <a:spLocks/>
            </p:cNvSpPr>
            <p:nvPr/>
          </p:nvSpPr>
          <p:spPr bwMode="auto">
            <a:xfrm>
              <a:off x="8350771" y="1767931"/>
              <a:ext cx="273757" cy="538397"/>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69" name="Freeform 162">
              <a:extLst>
                <a:ext uri="{FF2B5EF4-FFF2-40B4-BE49-F238E27FC236}">
                  <a16:creationId xmlns:a16="http://schemas.microsoft.com/office/drawing/2014/main" id="{CBE5E8EB-DEEE-4B7D-98E4-2491D392A0A7}"/>
                </a:ext>
              </a:extLst>
            </p:cNvPr>
            <p:cNvSpPr>
              <a:spLocks noEditPoints="1"/>
            </p:cNvSpPr>
            <p:nvPr/>
          </p:nvSpPr>
          <p:spPr bwMode="auto">
            <a:xfrm>
              <a:off x="7100612" y="3179811"/>
              <a:ext cx="1308560" cy="749238"/>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0" name="Freeform 163">
              <a:extLst>
                <a:ext uri="{FF2B5EF4-FFF2-40B4-BE49-F238E27FC236}">
                  <a16:creationId xmlns:a16="http://schemas.microsoft.com/office/drawing/2014/main" id="{511F5AC0-0AD6-4948-919A-49577DAA14CD}"/>
                </a:ext>
              </a:extLst>
            </p:cNvPr>
            <p:cNvSpPr>
              <a:spLocks noEditPoints="1"/>
            </p:cNvSpPr>
            <p:nvPr/>
          </p:nvSpPr>
          <p:spPr bwMode="auto">
            <a:xfrm>
              <a:off x="7668203" y="3036741"/>
              <a:ext cx="748270" cy="368971"/>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solidFill>
              <a:srgbClr val="0070C0"/>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1" name="Freeform 164">
              <a:extLst>
                <a:ext uri="{FF2B5EF4-FFF2-40B4-BE49-F238E27FC236}">
                  <a16:creationId xmlns:a16="http://schemas.microsoft.com/office/drawing/2014/main" id="{4EC4B1F6-47C6-407D-BE6C-BF359CE5BCE3}"/>
                </a:ext>
              </a:extLst>
            </p:cNvPr>
            <p:cNvSpPr>
              <a:spLocks/>
            </p:cNvSpPr>
            <p:nvPr/>
          </p:nvSpPr>
          <p:spPr bwMode="auto">
            <a:xfrm>
              <a:off x="8480349" y="2402337"/>
              <a:ext cx="281057" cy="284258"/>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2" name="Freeform 165">
              <a:extLst>
                <a:ext uri="{FF2B5EF4-FFF2-40B4-BE49-F238E27FC236}">
                  <a16:creationId xmlns:a16="http://schemas.microsoft.com/office/drawing/2014/main" id="{1627FEB6-F021-4D70-A28D-F33942763EDD}"/>
                </a:ext>
              </a:extLst>
            </p:cNvPr>
            <p:cNvSpPr>
              <a:spLocks/>
            </p:cNvSpPr>
            <p:nvPr/>
          </p:nvSpPr>
          <p:spPr bwMode="auto">
            <a:xfrm>
              <a:off x="8480349" y="2402337"/>
              <a:ext cx="281057" cy="284258"/>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3" name="Freeform 166">
              <a:extLst>
                <a:ext uri="{FF2B5EF4-FFF2-40B4-BE49-F238E27FC236}">
                  <a16:creationId xmlns:a16="http://schemas.microsoft.com/office/drawing/2014/main" id="{E9C63567-F4EF-4BDB-A035-C39A6DB8F074}"/>
                </a:ext>
              </a:extLst>
            </p:cNvPr>
            <p:cNvSpPr>
              <a:spLocks/>
            </p:cNvSpPr>
            <p:nvPr/>
          </p:nvSpPr>
          <p:spPr bwMode="auto">
            <a:xfrm>
              <a:off x="8558826" y="1690749"/>
              <a:ext cx="275582" cy="589224"/>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solidFill>
              <a:srgbClr val="BFBFBF"/>
            </a:solidFill>
            <a:ln w="9525">
              <a:noFill/>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4" name="Freeform 167">
              <a:extLst>
                <a:ext uri="{FF2B5EF4-FFF2-40B4-BE49-F238E27FC236}">
                  <a16:creationId xmlns:a16="http://schemas.microsoft.com/office/drawing/2014/main" id="{4DB3F6EE-2D0D-493A-A650-61EEE7F2D8D1}"/>
                </a:ext>
              </a:extLst>
            </p:cNvPr>
            <p:cNvSpPr>
              <a:spLocks/>
            </p:cNvSpPr>
            <p:nvPr/>
          </p:nvSpPr>
          <p:spPr bwMode="auto">
            <a:xfrm>
              <a:off x="8558826" y="1690749"/>
              <a:ext cx="275582" cy="589224"/>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5" name="Freeform 168">
              <a:extLst>
                <a:ext uri="{FF2B5EF4-FFF2-40B4-BE49-F238E27FC236}">
                  <a16:creationId xmlns:a16="http://schemas.microsoft.com/office/drawing/2014/main" id="{74ED83AB-F6AF-4B78-893C-D86A300578BC}"/>
                </a:ext>
              </a:extLst>
            </p:cNvPr>
            <p:cNvSpPr>
              <a:spLocks noEditPoints="1"/>
            </p:cNvSpPr>
            <p:nvPr/>
          </p:nvSpPr>
          <p:spPr bwMode="auto">
            <a:xfrm>
              <a:off x="8730381" y="2389159"/>
              <a:ext cx="127753" cy="160014"/>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6" name="Freeform 169">
              <a:extLst>
                <a:ext uri="{FF2B5EF4-FFF2-40B4-BE49-F238E27FC236}">
                  <a16:creationId xmlns:a16="http://schemas.microsoft.com/office/drawing/2014/main" id="{787F240F-FCAA-4558-B23B-BFD5D9E13E9C}"/>
                </a:ext>
              </a:extLst>
            </p:cNvPr>
            <p:cNvSpPr>
              <a:spLocks noEditPoints="1"/>
            </p:cNvSpPr>
            <p:nvPr/>
          </p:nvSpPr>
          <p:spPr bwMode="auto">
            <a:xfrm>
              <a:off x="661841" y="2321388"/>
              <a:ext cx="1341411" cy="2313601"/>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7" name="Freeform 170">
              <a:extLst>
                <a:ext uri="{FF2B5EF4-FFF2-40B4-BE49-F238E27FC236}">
                  <a16:creationId xmlns:a16="http://schemas.microsoft.com/office/drawing/2014/main" id="{29FCF8FB-9BB4-45B7-A90B-A26B160C0487}"/>
                </a:ext>
              </a:extLst>
            </p:cNvPr>
            <p:cNvSpPr>
              <a:spLocks noEditPoints="1"/>
            </p:cNvSpPr>
            <p:nvPr/>
          </p:nvSpPr>
          <p:spPr bwMode="auto">
            <a:xfrm>
              <a:off x="1054227" y="941512"/>
              <a:ext cx="1098679" cy="817008"/>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8" name="Freeform 172">
              <a:extLst>
                <a:ext uri="{FF2B5EF4-FFF2-40B4-BE49-F238E27FC236}">
                  <a16:creationId xmlns:a16="http://schemas.microsoft.com/office/drawing/2014/main" id="{A9E3DCFB-4AB1-44ED-B1B5-39C1342056DC}"/>
                </a:ext>
              </a:extLst>
            </p:cNvPr>
            <p:cNvSpPr>
              <a:spLocks noEditPoints="1"/>
            </p:cNvSpPr>
            <p:nvPr/>
          </p:nvSpPr>
          <p:spPr bwMode="auto">
            <a:xfrm>
              <a:off x="3215084" y="4074003"/>
              <a:ext cx="2303211" cy="2311718"/>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79" name="Freeform 173">
              <a:extLst>
                <a:ext uri="{FF2B5EF4-FFF2-40B4-BE49-F238E27FC236}">
                  <a16:creationId xmlns:a16="http://schemas.microsoft.com/office/drawing/2014/main" id="{95FAE534-E78F-4D0C-853C-E47A72D6F4E3}"/>
                </a:ext>
              </a:extLst>
            </p:cNvPr>
            <p:cNvSpPr>
              <a:spLocks noEditPoints="1"/>
            </p:cNvSpPr>
            <p:nvPr/>
          </p:nvSpPr>
          <p:spPr bwMode="auto">
            <a:xfrm>
              <a:off x="5416093" y="4825122"/>
              <a:ext cx="936249" cy="852776"/>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0" name="Freeform 174">
              <a:extLst>
                <a:ext uri="{FF2B5EF4-FFF2-40B4-BE49-F238E27FC236}">
                  <a16:creationId xmlns:a16="http://schemas.microsoft.com/office/drawing/2014/main" id="{24DEA6C0-9907-4D40-8A2B-B458BC90D5C8}"/>
                </a:ext>
              </a:extLst>
            </p:cNvPr>
            <p:cNvSpPr>
              <a:spLocks noEditPoints="1"/>
            </p:cNvSpPr>
            <p:nvPr/>
          </p:nvSpPr>
          <p:spPr bwMode="auto">
            <a:xfrm>
              <a:off x="5503695" y="1549561"/>
              <a:ext cx="863247" cy="1231159"/>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1" name="Freeform 175">
              <a:extLst>
                <a:ext uri="{FF2B5EF4-FFF2-40B4-BE49-F238E27FC236}">
                  <a16:creationId xmlns:a16="http://schemas.microsoft.com/office/drawing/2014/main" id="{A9E6316F-FF36-4B4F-A6FF-682B40CC7E46}"/>
                </a:ext>
              </a:extLst>
            </p:cNvPr>
            <p:cNvSpPr>
              <a:spLocks noEditPoints="1"/>
            </p:cNvSpPr>
            <p:nvPr/>
          </p:nvSpPr>
          <p:spPr bwMode="auto">
            <a:xfrm>
              <a:off x="5852279" y="4362026"/>
              <a:ext cx="589491" cy="1048557"/>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grpSp>
          <p:nvGrpSpPr>
            <p:cNvPr id="82" name="Group 81">
              <a:extLst>
                <a:ext uri="{FF2B5EF4-FFF2-40B4-BE49-F238E27FC236}">
                  <a16:creationId xmlns:a16="http://schemas.microsoft.com/office/drawing/2014/main" id="{1995CD46-E11F-4BA9-B109-7736F8DFAA14}"/>
                </a:ext>
              </a:extLst>
            </p:cNvPr>
            <p:cNvGrpSpPr/>
            <p:nvPr/>
          </p:nvGrpSpPr>
          <p:grpSpPr>
            <a:xfrm>
              <a:off x="5853384" y="1686937"/>
              <a:ext cx="1255406" cy="1202659"/>
              <a:chOff x="5918212" y="1819103"/>
              <a:chExt cx="1255406" cy="1202659"/>
            </a:xfrm>
            <a:solidFill>
              <a:srgbClr val="009D3D"/>
            </a:solidFill>
          </p:grpSpPr>
          <p:sp>
            <p:nvSpPr>
              <p:cNvPr id="150" name="Freeform 176">
                <a:extLst>
                  <a:ext uri="{FF2B5EF4-FFF2-40B4-BE49-F238E27FC236}">
                    <a16:creationId xmlns:a16="http://schemas.microsoft.com/office/drawing/2014/main" id="{ADFF8DCA-7E9C-4C0E-A6CB-3AF247262E84}"/>
                  </a:ext>
                </a:extLst>
              </p:cNvPr>
              <p:cNvSpPr>
                <a:spLocks noEditPoints="1"/>
              </p:cNvSpPr>
              <p:nvPr/>
            </p:nvSpPr>
            <p:spPr bwMode="auto">
              <a:xfrm>
                <a:off x="6529430" y="2124333"/>
                <a:ext cx="644188" cy="897429"/>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151" name="Freeform 177">
                <a:extLst>
                  <a:ext uri="{FF2B5EF4-FFF2-40B4-BE49-F238E27FC236}">
                    <a16:creationId xmlns:a16="http://schemas.microsoft.com/office/drawing/2014/main" id="{BB3CAAE3-408A-4F60-B6A6-32F2476BFD6C}"/>
                  </a:ext>
                </a:extLst>
              </p:cNvPr>
              <p:cNvSpPr>
                <a:spLocks noEditPoints="1"/>
              </p:cNvSpPr>
              <p:nvPr/>
            </p:nvSpPr>
            <p:spPr bwMode="auto">
              <a:xfrm>
                <a:off x="5918212" y="1819103"/>
                <a:ext cx="1004324" cy="498282"/>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solidFill>
                <a:schemeClr val="accent5"/>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grpSp>
        <p:sp>
          <p:nvSpPr>
            <p:cNvPr id="83" name="Freeform 178">
              <a:extLst>
                <a:ext uri="{FF2B5EF4-FFF2-40B4-BE49-F238E27FC236}">
                  <a16:creationId xmlns:a16="http://schemas.microsoft.com/office/drawing/2014/main" id="{EAD0BEDB-0DEC-45A1-8D41-2C7EA9D035A2}"/>
                </a:ext>
              </a:extLst>
            </p:cNvPr>
            <p:cNvSpPr>
              <a:spLocks noEditPoints="1"/>
            </p:cNvSpPr>
            <p:nvPr/>
          </p:nvSpPr>
          <p:spPr bwMode="auto">
            <a:xfrm>
              <a:off x="6567698" y="5113146"/>
              <a:ext cx="1503840" cy="1313990"/>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4" name="Freeform 179">
              <a:extLst>
                <a:ext uri="{FF2B5EF4-FFF2-40B4-BE49-F238E27FC236}">
                  <a16:creationId xmlns:a16="http://schemas.microsoft.com/office/drawing/2014/main" id="{86B18746-5EF8-4DBB-A2CE-6A746050607A}"/>
                </a:ext>
              </a:extLst>
            </p:cNvPr>
            <p:cNvSpPr>
              <a:spLocks noEditPoints="1"/>
            </p:cNvSpPr>
            <p:nvPr/>
          </p:nvSpPr>
          <p:spPr bwMode="auto">
            <a:xfrm>
              <a:off x="8285069" y="2652710"/>
              <a:ext cx="215356" cy="513925"/>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5" name="Freeform 180">
              <a:extLst>
                <a:ext uri="{FF2B5EF4-FFF2-40B4-BE49-F238E27FC236}">
                  <a16:creationId xmlns:a16="http://schemas.microsoft.com/office/drawing/2014/main" id="{293A5FD9-109A-4730-B6A1-762204E68FD6}"/>
                </a:ext>
              </a:extLst>
            </p:cNvPr>
            <p:cNvSpPr>
              <a:spLocks noEditPoints="1"/>
            </p:cNvSpPr>
            <p:nvPr/>
          </p:nvSpPr>
          <p:spPr bwMode="auto">
            <a:xfrm>
              <a:off x="7040386" y="3703148"/>
              <a:ext cx="1449088" cy="658877"/>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6" name="Freeform 181">
              <a:extLst>
                <a:ext uri="{FF2B5EF4-FFF2-40B4-BE49-F238E27FC236}">
                  <a16:creationId xmlns:a16="http://schemas.microsoft.com/office/drawing/2014/main" id="{09C3A66C-ECA7-4ECE-8848-E1B9334B554C}"/>
                </a:ext>
              </a:extLst>
            </p:cNvPr>
            <p:cNvSpPr>
              <a:spLocks noEditPoints="1"/>
            </p:cNvSpPr>
            <p:nvPr/>
          </p:nvSpPr>
          <p:spPr bwMode="auto">
            <a:xfrm>
              <a:off x="7529499" y="1839467"/>
              <a:ext cx="1231907" cy="948783"/>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7" name="Freeform 182">
              <a:extLst>
                <a:ext uri="{FF2B5EF4-FFF2-40B4-BE49-F238E27FC236}">
                  <a16:creationId xmlns:a16="http://schemas.microsoft.com/office/drawing/2014/main" id="{AD80B001-A8CC-476D-BFDE-6EE22FE65F3F}"/>
                </a:ext>
              </a:extLst>
            </p:cNvPr>
            <p:cNvSpPr>
              <a:spLocks noEditPoints="1"/>
            </p:cNvSpPr>
            <p:nvPr/>
          </p:nvSpPr>
          <p:spPr bwMode="auto">
            <a:xfrm>
              <a:off x="8474874" y="2183966"/>
              <a:ext cx="547515" cy="318143"/>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solidFill>
              <a:schemeClr val="accent2"/>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8" name="Freeform 183">
              <a:extLst>
                <a:ext uri="{FF2B5EF4-FFF2-40B4-BE49-F238E27FC236}">
                  <a16:creationId xmlns:a16="http://schemas.microsoft.com/office/drawing/2014/main" id="{2298C6AA-0A21-49D8-87C6-B05B7D202DE5}"/>
                </a:ext>
              </a:extLst>
            </p:cNvPr>
            <p:cNvSpPr>
              <a:spLocks noEditPoints="1"/>
            </p:cNvSpPr>
            <p:nvPr/>
          </p:nvSpPr>
          <p:spPr bwMode="auto">
            <a:xfrm>
              <a:off x="8655553" y="1152352"/>
              <a:ext cx="620516" cy="984550"/>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solidFill>
              <a:schemeClr val="accent1"/>
            </a:solidFill>
            <a:ln w="4763">
              <a:solidFill>
                <a:srgbClr val="FFFFFF"/>
              </a:solidFill>
              <a:prstDash val="solid"/>
              <a:round/>
              <a:headEnd/>
              <a:tailEnd/>
            </a:ln>
          </p:spPr>
          <p:txBody>
            <a:bodyPr/>
            <a:lstStyle/>
            <a:p>
              <a:pPr marL="0" marR="0" lvl="0" indent="0" algn="l"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000000"/>
                </a:solidFill>
                <a:effectLst/>
                <a:uLnTx/>
                <a:uFillTx/>
                <a:latin typeface="Arial"/>
                <a:ea typeface="+mn-ea"/>
                <a:cs typeface="+mn-cs"/>
              </a:endParaRPr>
            </a:p>
          </p:txBody>
        </p:sp>
        <p:sp>
          <p:nvSpPr>
            <p:cNvPr id="89" name="5-Point Star 118">
              <a:extLst>
                <a:ext uri="{FF2B5EF4-FFF2-40B4-BE49-F238E27FC236}">
                  <a16:creationId xmlns:a16="http://schemas.microsoft.com/office/drawing/2014/main" id="{3C07D58B-D829-406B-B800-FB1292455327}"/>
                </a:ext>
              </a:extLst>
            </p:cNvPr>
            <p:cNvSpPr/>
            <p:nvPr/>
          </p:nvSpPr>
          <p:spPr>
            <a:xfrm>
              <a:off x="8024086" y="3198636"/>
              <a:ext cx="82128" cy="82830"/>
            </a:xfrm>
            <a:prstGeom prst="star5">
              <a:avLst/>
            </a:prstGeom>
            <a:solidFill>
              <a:schemeClr val="accent5"/>
            </a:solidFill>
            <a:ln w="9525" cap="flat" cmpd="sng" algn="ctr">
              <a:solidFill>
                <a:srgbClr val="FFFFFF"/>
              </a:solidFill>
              <a:prstDash val="solid"/>
            </a:ln>
            <a:effectLst/>
          </p:spPr>
          <p:txBody>
            <a:bodyPr anchor="ctr"/>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1542" b="0" i="0" u="none" strike="noStrike" kern="0" cap="none" spc="0" normalizeH="0" baseline="0" noProof="0" dirty="0">
                <a:ln>
                  <a:noFill/>
                </a:ln>
                <a:solidFill>
                  <a:srgbClr val="FFFFFF"/>
                </a:solidFill>
                <a:effectLst/>
                <a:uLnTx/>
                <a:uFillTx/>
                <a:latin typeface="Arial"/>
                <a:ea typeface="+mn-ea"/>
                <a:cs typeface="+mn-cs"/>
              </a:endParaRPr>
            </a:p>
          </p:txBody>
        </p:sp>
        <p:grpSp>
          <p:nvGrpSpPr>
            <p:cNvPr id="90" name="Group 165">
              <a:extLst>
                <a:ext uri="{FF2B5EF4-FFF2-40B4-BE49-F238E27FC236}">
                  <a16:creationId xmlns:a16="http://schemas.microsoft.com/office/drawing/2014/main" id="{C4869C65-B17A-419A-9731-4038E515153E}"/>
                </a:ext>
              </a:extLst>
            </p:cNvPr>
            <p:cNvGrpSpPr>
              <a:grpSpLocks/>
            </p:cNvGrpSpPr>
            <p:nvPr/>
          </p:nvGrpSpPr>
          <p:grpSpPr bwMode="auto">
            <a:xfrm>
              <a:off x="1026850" y="1306718"/>
              <a:ext cx="8067189" cy="4799029"/>
              <a:chOff x="1091678" y="1438884"/>
              <a:chExt cx="8067189" cy="4799029"/>
            </a:xfrm>
          </p:grpSpPr>
          <p:sp>
            <p:nvSpPr>
              <p:cNvPr id="104" name="Rectangle 80">
                <a:extLst>
                  <a:ext uri="{FF2B5EF4-FFF2-40B4-BE49-F238E27FC236}">
                    <a16:creationId xmlns:a16="http://schemas.microsoft.com/office/drawing/2014/main" id="{8750337A-A547-458E-B296-346BB35B14E5}"/>
                  </a:ext>
                </a:extLst>
              </p:cNvPr>
              <p:cNvSpPr>
                <a:spLocks noChangeArrowheads="1"/>
              </p:cNvSpPr>
              <p:nvPr/>
            </p:nvSpPr>
            <p:spPr bwMode="gray">
              <a:xfrm>
                <a:off x="1473115" y="5473097"/>
                <a:ext cx="31756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AK</a:t>
                </a:r>
              </a:p>
            </p:txBody>
          </p:sp>
          <p:sp>
            <p:nvSpPr>
              <p:cNvPr id="105" name="Rectangle 81">
                <a:extLst>
                  <a:ext uri="{FF2B5EF4-FFF2-40B4-BE49-F238E27FC236}">
                    <a16:creationId xmlns:a16="http://schemas.microsoft.com/office/drawing/2014/main" id="{85A3F634-4778-4949-8174-9413F3F741F0}"/>
                  </a:ext>
                </a:extLst>
              </p:cNvPr>
              <p:cNvSpPr>
                <a:spLocks noChangeArrowheads="1"/>
              </p:cNvSpPr>
              <p:nvPr/>
            </p:nvSpPr>
            <p:spPr bwMode="gray">
              <a:xfrm>
                <a:off x="2925852" y="6049141"/>
                <a:ext cx="326683"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HI  </a:t>
                </a:r>
              </a:p>
            </p:txBody>
          </p:sp>
          <p:sp>
            <p:nvSpPr>
              <p:cNvPr id="106" name="Rectangle 82">
                <a:extLst>
                  <a:ext uri="{FF2B5EF4-FFF2-40B4-BE49-F238E27FC236}">
                    <a16:creationId xmlns:a16="http://schemas.microsoft.com/office/drawing/2014/main" id="{EA235BB2-6738-4EB4-830A-4CC62E3927FA}"/>
                  </a:ext>
                </a:extLst>
              </p:cNvPr>
              <p:cNvSpPr>
                <a:spLocks noChangeArrowheads="1"/>
              </p:cNvSpPr>
              <p:nvPr/>
            </p:nvSpPr>
            <p:spPr bwMode="gray">
              <a:xfrm>
                <a:off x="1091678" y="3481402"/>
                <a:ext cx="31756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CA</a:t>
                </a:r>
              </a:p>
            </p:txBody>
          </p:sp>
          <p:sp>
            <p:nvSpPr>
              <p:cNvPr id="107" name="Rectangle 83">
                <a:extLst>
                  <a:ext uri="{FF2B5EF4-FFF2-40B4-BE49-F238E27FC236}">
                    <a16:creationId xmlns:a16="http://schemas.microsoft.com/office/drawing/2014/main" id="{34E53096-5234-4B4F-B49F-040F44E5C82E}"/>
                  </a:ext>
                </a:extLst>
              </p:cNvPr>
              <p:cNvSpPr>
                <a:spLocks noChangeArrowheads="1"/>
              </p:cNvSpPr>
              <p:nvPr/>
            </p:nvSpPr>
            <p:spPr bwMode="gray">
              <a:xfrm>
                <a:off x="2367387" y="4394420"/>
                <a:ext cx="30660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AZ</a:t>
                </a:r>
                <a:r>
                  <a:rPr kumimoji="0" lang="en-US" sz="942" b="1" i="0" u="none" strike="noStrike" kern="0" cap="none" spc="0" normalizeH="0" baseline="30000" noProof="0" dirty="0">
                    <a:ln>
                      <a:noFill/>
                    </a:ln>
                    <a:solidFill>
                      <a:prstClr val="white"/>
                    </a:solidFill>
                    <a:effectLst/>
                    <a:uLnTx/>
                    <a:uFillTx/>
                    <a:latin typeface="Arial"/>
                    <a:ea typeface="+mn-ea"/>
                    <a:cs typeface="+mn-cs"/>
                  </a:rPr>
                  <a:t>1</a:t>
                </a:r>
                <a:endParaRPr kumimoji="0" lang="en-US" sz="942" b="1" i="0" u="none" strike="noStrike" kern="0" cap="none" spc="0" normalizeH="0" baseline="0" noProof="0" dirty="0">
                  <a:ln>
                    <a:noFill/>
                  </a:ln>
                  <a:solidFill>
                    <a:prstClr val="white"/>
                  </a:solidFill>
                  <a:effectLst/>
                  <a:uLnTx/>
                  <a:uFillTx/>
                  <a:latin typeface="Arial"/>
                  <a:ea typeface="+mn-ea"/>
                  <a:cs typeface="+mn-cs"/>
                </a:endParaRPr>
              </a:p>
            </p:txBody>
          </p:sp>
          <p:sp>
            <p:nvSpPr>
              <p:cNvPr id="108" name="Rectangle 84">
                <a:extLst>
                  <a:ext uri="{FF2B5EF4-FFF2-40B4-BE49-F238E27FC236}">
                    <a16:creationId xmlns:a16="http://schemas.microsoft.com/office/drawing/2014/main" id="{6F9DB300-6147-47B0-A7E3-D5C3CAF4A8D5}"/>
                  </a:ext>
                </a:extLst>
              </p:cNvPr>
              <p:cNvSpPr>
                <a:spLocks noChangeArrowheads="1"/>
              </p:cNvSpPr>
              <p:nvPr/>
            </p:nvSpPr>
            <p:spPr bwMode="gray">
              <a:xfrm>
                <a:off x="1690294" y="3217852"/>
                <a:ext cx="31025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NV</a:t>
                </a:r>
              </a:p>
            </p:txBody>
          </p:sp>
          <p:sp>
            <p:nvSpPr>
              <p:cNvPr id="109" name="Rectangle 85">
                <a:extLst>
                  <a:ext uri="{FF2B5EF4-FFF2-40B4-BE49-F238E27FC236}">
                    <a16:creationId xmlns:a16="http://schemas.microsoft.com/office/drawing/2014/main" id="{B933830D-35E3-4A54-B244-6B007CA10BE0}"/>
                  </a:ext>
                </a:extLst>
              </p:cNvPr>
              <p:cNvSpPr>
                <a:spLocks noChangeArrowheads="1"/>
              </p:cNvSpPr>
              <p:nvPr/>
            </p:nvSpPr>
            <p:spPr bwMode="gray">
              <a:xfrm>
                <a:off x="1328934" y="2125998"/>
                <a:ext cx="32303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OR</a:t>
                </a:r>
              </a:p>
            </p:txBody>
          </p:sp>
          <p:sp>
            <p:nvSpPr>
              <p:cNvPr id="110" name="Rectangle 86">
                <a:extLst>
                  <a:ext uri="{FF2B5EF4-FFF2-40B4-BE49-F238E27FC236}">
                    <a16:creationId xmlns:a16="http://schemas.microsoft.com/office/drawing/2014/main" id="{7E383540-30E1-4609-9833-F5E18165DA50}"/>
                  </a:ext>
                </a:extLst>
              </p:cNvPr>
              <p:cNvSpPr>
                <a:spLocks noChangeArrowheads="1"/>
              </p:cNvSpPr>
              <p:nvPr/>
            </p:nvSpPr>
            <p:spPr bwMode="gray">
              <a:xfrm>
                <a:off x="3037181" y="1781500"/>
                <a:ext cx="315735"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MT</a:t>
                </a:r>
              </a:p>
            </p:txBody>
          </p:sp>
          <p:sp>
            <p:nvSpPr>
              <p:cNvPr id="111" name="Rectangle 87">
                <a:extLst>
                  <a:ext uri="{FF2B5EF4-FFF2-40B4-BE49-F238E27FC236}">
                    <a16:creationId xmlns:a16="http://schemas.microsoft.com/office/drawing/2014/main" id="{A76924CA-EE8C-420A-8F35-E95F14ADA3B3}"/>
                  </a:ext>
                </a:extLst>
              </p:cNvPr>
              <p:cNvSpPr>
                <a:spLocks noChangeArrowheads="1"/>
              </p:cNvSpPr>
              <p:nvPr/>
            </p:nvSpPr>
            <p:spPr bwMode="gray">
              <a:xfrm>
                <a:off x="5135985" y="2146705"/>
                <a:ext cx="32668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MN</a:t>
                </a:r>
              </a:p>
            </p:txBody>
          </p:sp>
          <p:sp>
            <p:nvSpPr>
              <p:cNvPr id="112" name="Rectangle 88">
                <a:extLst>
                  <a:ext uri="{FF2B5EF4-FFF2-40B4-BE49-F238E27FC236}">
                    <a16:creationId xmlns:a16="http://schemas.microsoft.com/office/drawing/2014/main" id="{2E032DCC-491C-4604-842D-515B1A305F8D}"/>
                  </a:ext>
                </a:extLst>
              </p:cNvPr>
              <p:cNvSpPr>
                <a:spLocks noChangeArrowheads="1"/>
              </p:cNvSpPr>
              <p:nvPr/>
            </p:nvSpPr>
            <p:spPr bwMode="gray">
              <a:xfrm>
                <a:off x="4338439" y="3035249"/>
                <a:ext cx="31025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NE</a:t>
                </a:r>
              </a:p>
            </p:txBody>
          </p:sp>
          <p:sp>
            <p:nvSpPr>
              <p:cNvPr id="113" name="Rectangle 89">
                <a:extLst>
                  <a:ext uri="{FF2B5EF4-FFF2-40B4-BE49-F238E27FC236}">
                    <a16:creationId xmlns:a16="http://schemas.microsoft.com/office/drawing/2014/main" id="{26487A60-41D9-43CA-8187-5C317B247E9F}"/>
                  </a:ext>
                </a:extLst>
              </p:cNvPr>
              <p:cNvSpPr>
                <a:spLocks noChangeArrowheads="1"/>
              </p:cNvSpPr>
              <p:nvPr/>
            </p:nvSpPr>
            <p:spPr bwMode="gray">
              <a:xfrm>
                <a:off x="4325663" y="2387668"/>
                <a:ext cx="31025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SD</a:t>
                </a:r>
              </a:p>
            </p:txBody>
          </p:sp>
          <p:sp>
            <p:nvSpPr>
              <p:cNvPr id="114" name="Rectangle 90">
                <a:extLst>
                  <a:ext uri="{FF2B5EF4-FFF2-40B4-BE49-F238E27FC236}">
                    <a16:creationId xmlns:a16="http://schemas.microsoft.com/office/drawing/2014/main" id="{FE96EE3E-A93B-44AB-BEA5-7BD2520B769A}"/>
                  </a:ext>
                </a:extLst>
              </p:cNvPr>
              <p:cNvSpPr>
                <a:spLocks noChangeArrowheads="1"/>
              </p:cNvSpPr>
              <p:nvPr/>
            </p:nvSpPr>
            <p:spPr bwMode="gray">
              <a:xfrm>
                <a:off x="4322012" y="1787146"/>
                <a:ext cx="31756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ND</a:t>
                </a:r>
              </a:p>
            </p:txBody>
          </p:sp>
          <p:sp>
            <p:nvSpPr>
              <p:cNvPr id="115" name="Rectangle 91">
                <a:extLst>
                  <a:ext uri="{FF2B5EF4-FFF2-40B4-BE49-F238E27FC236}">
                    <a16:creationId xmlns:a16="http://schemas.microsoft.com/office/drawing/2014/main" id="{04DEFDD2-796C-43AA-87D9-1FBF97E59C8B}"/>
                  </a:ext>
                </a:extLst>
              </p:cNvPr>
              <p:cNvSpPr>
                <a:spLocks noChangeArrowheads="1"/>
              </p:cNvSpPr>
              <p:nvPr/>
            </p:nvSpPr>
            <p:spPr bwMode="gray">
              <a:xfrm>
                <a:off x="2268834" y="2385785"/>
                <a:ext cx="275583"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ID</a:t>
                </a:r>
                <a:r>
                  <a:rPr kumimoji="0" lang="en-US" sz="942" b="1" i="0" u="none" strike="noStrike" kern="0" cap="none" spc="0" normalizeH="0" baseline="30000" noProof="0" dirty="0">
                    <a:ln>
                      <a:noFill/>
                    </a:ln>
                    <a:solidFill>
                      <a:prstClr val="white"/>
                    </a:solidFill>
                    <a:effectLst/>
                    <a:uLnTx/>
                    <a:uFillTx/>
                    <a:latin typeface="Arial"/>
                    <a:ea typeface="+mn-ea"/>
                    <a:cs typeface="+mn-cs"/>
                  </a:rPr>
                  <a:t>1</a:t>
                </a:r>
              </a:p>
            </p:txBody>
          </p:sp>
          <p:sp>
            <p:nvSpPr>
              <p:cNvPr id="116" name="Rectangle 92">
                <a:extLst>
                  <a:ext uri="{FF2B5EF4-FFF2-40B4-BE49-F238E27FC236}">
                    <a16:creationId xmlns:a16="http://schemas.microsoft.com/office/drawing/2014/main" id="{AE2044DC-00DA-4863-AA12-EB24D802B90C}"/>
                  </a:ext>
                </a:extLst>
              </p:cNvPr>
              <p:cNvSpPr>
                <a:spLocks noChangeArrowheads="1"/>
              </p:cNvSpPr>
              <p:nvPr/>
            </p:nvSpPr>
            <p:spPr bwMode="gray">
              <a:xfrm>
                <a:off x="3210560" y="2649336"/>
                <a:ext cx="33216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WY</a:t>
                </a:r>
              </a:p>
            </p:txBody>
          </p:sp>
          <p:sp>
            <p:nvSpPr>
              <p:cNvPr id="117" name="Rectangle 93">
                <a:extLst>
                  <a:ext uri="{FF2B5EF4-FFF2-40B4-BE49-F238E27FC236}">
                    <a16:creationId xmlns:a16="http://schemas.microsoft.com/office/drawing/2014/main" id="{76B85C2F-99EA-49FD-AF7D-58062084B2BC}"/>
                  </a:ext>
                </a:extLst>
              </p:cNvPr>
              <p:cNvSpPr>
                <a:spLocks noChangeArrowheads="1"/>
              </p:cNvSpPr>
              <p:nvPr/>
            </p:nvSpPr>
            <p:spPr bwMode="gray">
              <a:xfrm>
                <a:off x="4769150" y="4324766"/>
                <a:ext cx="32303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OK</a:t>
                </a:r>
              </a:p>
            </p:txBody>
          </p:sp>
          <p:sp>
            <p:nvSpPr>
              <p:cNvPr id="118" name="Rectangle 94">
                <a:extLst>
                  <a:ext uri="{FF2B5EF4-FFF2-40B4-BE49-F238E27FC236}">
                    <a16:creationId xmlns:a16="http://schemas.microsoft.com/office/drawing/2014/main" id="{20DF1617-2D78-4743-956A-37C21A0CA751}"/>
                  </a:ext>
                </a:extLst>
              </p:cNvPr>
              <p:cNvSpPr>
                <a:spLocks noChangeArrowheads="1"/>
              </p:cNvSpPr>
              <p:nvPr/>
            </p:nvSpPr>
            <p:spPr bwMode="gray">
              <a:xfrm>
                <a:off x="4652348" y="3707303"/>
                <a:ext cx="31025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KS</a:t>
                </a:r>
              </a:p>
            </p:txBody>
          </p:sp>
          <p:sp>
            <p:nvSpPr>
              <p:cNvPr id="119" name="Rectangle 95">
                <a:extLst>
                  <a:ext uri="{FF2B5EF4-FFF2-40B4-BE49-F238E27FC236}">
                    <a16:creationId xmlns:a16="http://schemas.microsoft.com/office/drawing/2014/main" id="{B72EAB5C-9B56-439D-B13D-3B88EB41A9BB}"/>
                  </a:ext>
                </a:extLst>
              </p:cNvPr>
              <p:cNvSpPr>
                <a:spLocks noChangeArrowheads="1"/>
              </p:cNvSpPr>
              <p:nvPr/>
            </p:nvSpPr>
            <p:spPr bwMode="gray">
              <a:xfrm>
                <a:off x="3442339" y="3541642"/>
                <a:ext cx="32303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CO</a:t>
                </a:r>
              </a:p>
            </p:txBody>
          </p:sp>
          <p:sp>
            <p:nvSpPr>
              <p:cNvPr id="120" name="Rectangle 96">
                <a:extLst>
                  <a:ext uri="{FF2B5EF4-FFF2-40B4-BE49-F238E27FC236}">
                    <a16:creationId xmlns:a16="http://schemas.microsoft.com/office/drawing/2014/main" id="{D433E518-036A-4EE9-8986-2546F95AB189}"/>
                  </a:ext>
                </a:extLst>
              </p:cNvPr>
              <p:cNvSpPr>
                <a:spLocks noChangeArrowheads="1"/>
              </p:cNvSpPr>
              <p:nvPr/>
            </p:nvSpPr>
            <p:spPr bwMode="gray">
              <a:xfrm>
                <a:off x="2504265" y="3347746"/>
                <a:ext cx="306606"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UT</a:t>
                </a:r>
              </a:p>
            </p:txBody>
          </p:sp>
          <p:sp>
            <p:nvSpPr>
              <p:cNvPr id="121" name="Rectangle 97">
                <a:extLst>
                  <a:ext uri="{FF2B5EF4-FFF2-40B4-BE49-F238E27FC236}">
                    <a16:creationId xmlns:a16="http://schemas.microsoft.com/office/drawing/2014/main" id="{2797A4B0-34DB-4A96-A870-DCC4651EE303}"/>
                  </a:ext>
                </a:extLst>
              </p:cNvPr>
              <p:cNvSpPr>
                <a:spLocks noChangeArrowheads="1"/>
              </p:cNvSpPr>
              <p:nvPr/>
            </p:nvSpPr>
            <p:spPr bwMode="gray">
              <a:xfrm>
                <a:off x="4464367" y="5228369"/>
                <a:ext cx="301135"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TX</a:t>
                </a:r>
              </a:p>
            </p:txBody>
          </p:sp>
          <p:sp>
            <p:nvSpPr>
              <p:cNvPr id="122" name="Rectangle 98">
                <a:extLst>
                  <a:ext uri="{FF2B5EF4-FFF2-40B4-BE49-F238E27FC236}">
                    <a16:creationId xmlns:a16="http://schemas.microsoft.com/office/drawing/2014/main" id="{12EA2535-A3EF-4537-8A5F-46FFFB50D0C7}"/>
                  </a:ext>
                </a:extLst>
              </p:cNvPr>
              <p:cNvSpPr>
                <a:spLocks noChangeArrowheads="1"/>
              </p:cNvSpPr>
              <p:nvPr/>
            </p:nvSpPr>
            <p:spPr bwMode="gray">
              <a:xfrm>
                <a:off x="3283563" y="4394420"/>
                <a:ext cx="326683"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NM</a:t>
                </a:r>
              </a:p>
            </p:txBody>
          </p:sp>
          <p:sp>
            <p:nvSpPr>
              <p:cNvPr id="123" name="Rectangle 99">
                <a:extLst>
                  <a:ext uri="{FF2B5EF4-FFF2-40B4-BE49-F238E27FC236}">
                    <a16:creationId xmlns:a16="http://schemas.microsoft.com/office/drawing/2014/main" id="{E7D06C2E-8555-4BC4-94BD-A24968E9ED2D}"/>
                  </a:ext>
                </a:extLst>
              </p:cNvPr>
              <p:cNvSpPr>
                <a:spLocks noChangeArrowheads="1"/>
              </p:cNvSpPr>
              <p:nvPr/>
            </p:nvSpPr>
            <p:spPr bwMode="gray">
              <a:xfrm>
                <a:off x="7594326" y="4473485"/>
                <a:ext cx="312082"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SC</a:t>
                </a:r>
              </a:p>
            </p:txBody>
          </p:sp>
          <p:sp>
            <p:nvSpPr>
              <p:cNvPr id="124" name="Rectangle 100">
                <a:extLst>
                  <a:ext uri="{FF2B5EF4-FFF2-40B4-BE49-F238E27FC236}">
                    <a16:creationId xmlns:a16="http://schemas.microsoft.com/office/drawing/2014/main" id="{2E7F1700-8E49-46E8-9807-CF8460117303}"/>
                  </a:ext>
                </a:extLst>
              </p:cNvPr>
              <p:cNvSpPr>
                <a:spLocks noChangeArrowheads="1"/>
              </p:cNvSpPr>
              <p:nvPr/>
            </p:nvSpPr>
            <p:spPr bwMode="gray">
              <a:xfrm>
                <a:off x="7702004" y="5823245"/>
                <a:ext cx="293833"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FL</a:t>
                </a:r>
              </a:p>
            </p:txBody>
          </p:sp>
          <p:sp>
            <p:nvSpPr>
              <p:cNvPr id="125" name="Rectangle 101">
                <a:extLst>
                  <a:ext uri="{FF2B5EF4-FFF2-40B4-BE49-F238E27FC236}">
                    <a16:creationId xmlns:a16="http://schemas.microsoft.com/office/drawing/2014/main" id="{BECDE760-6A57-4E80-A96B-E883CF85027D}"/>
                  </a:ext>
                </a:extLst>
              </p:cNvPr>
              <p:cNvSpPr>
                <a:spLocks noChangeArrowheads="1"/>
              </p:cNvSpPr>
              <p:nvPr/>
            </p:nvSpPr>
            <p:spPr bwMode="gray">
              <a:xfrm>
                <a:off x="7203765" y="4846221"/>
                <a:ext cx="32121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GA</a:t>
                </a:r>
              </a:p>
            </p:txBody>
          </p:sp>
          <p:sp>
            <p:nvSpPr>
              <p:cNvPr id="126" name="Rectangle 102">
                <a:extLst>
                  <a:ext uri="{FF2B5EF4-FFF2-40B4-BE49-F238E27FC236}">
                    <a16:creationId xmlns:a16="http://schemas.microsoft.com/office/drawing/2014/main" id="{EB858619-8346-4A12-9FF3-3980D37269BF}"/>
                  </a:ext>
                </a:extLst>
              </p:cNvPr>
              <p:cNvSpPr>
                <a:spLocks noChangeArrowheads="1"/>
              </p:cNvSpPr>
              <p:nvPr/>
            </p:nvSpPr>
            <p:spPr bwMode="gray">
              <a:xfrm>
                <a:off x="6612449" y="4872578"/>
                <a:ext cx="30660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AL</a:t>
                </a:r>
              </a:p>
            </p:txBody>
          </p:sp>
          <p:sp>
            <p:nvSpPr>
              <p:cNvPr id="127" name="Rectangle 103">
                <a:extLst>
                  <a:ext uri="{FF2B5EF4-FFF2-40B4-BE49-F238E27FC236}">
                    <a16:creationId xmlns:a16="http://schemas.microsoft.com/office/drawing/2014/main" id="{5C6ECF40-11FF-46F6-9EF0-65477A96A84E}"/>
                  </a:ext>
                </a:extLst>
              </p:cNvPr>
              <p:cNvSpPr>
                <a:spLocks noChangeArrowheads="1"/>
              </p:cNvSpPr>
              <p:nvPr/>
            </p:nvSpPr>
            <p:spPr bwMode="gray">
              <a:xfrm>
                <a:off x="6079537" y="4872578"/>
                <a:ext cx="31938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MS</a:t>
                </a:r>
              </a:p>
            </p:txBody>
          </p:sp>
          <p:sp>
            <p:nvSpPr>
              <p:cNvPr id="128" name="Rectangle 104">
                <a:extLst>
                  <a:ext uri="{FF2B5EF4-FFF2-40B4-BE49-F238E27FC236}">
                    <a16:creationId xmlns:a16="http://schemas.microsoft.com/office/drawing/2014/main" id="{CD392F30-8F00-497B-A2F3-181E5A506458}"/>
                  </a:ext>
                </a:extLst>
              </p:cNvPr>
              <p:cNvSpPr>
                <a:spLocks noChangeArrowheads="1"/>
              </p:cNvSpPr>
              <p:nvPr/>
            </p:nvSpPr>
            <p:spPr bwMode="gray">
              <a:xfrm>
                <a:off x="5588596" y="5173777"/>
                <a:ext cx="30660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LA</a:t>
                </a:r>
              </a:p>
            </p:txBody>
          </p:sp>
          <p:sp>
            <p:nvSpPr>
              <p:cNvPr id="129" name="Rectangle 105">
                <a:extLst>
                  <a:ext uri="{FF2B5EF4-FFF2-40B4-BE49-F238E27FC236}">
                    <a16:creationId xmlns:a16="http://schemas.microsoft.com/office/drawing/2014/main" id="{7E3DC6BA-C682-4885-BFF3-04FF3A3A2E2A}"/>
                  </a:ext>
                </a:extLst>
              </p:cNvPr>
              <p:cNvSpPr>
                <a:spLocks noChangeArrowheads="1"/>
              </p:cNvSpPr>
              <p:nvPr/>
            </p:nvSpPr>
            <p:spPr bwMode="gray">
              <a:xfrm>
                <a:off x="5557573" y="4460306"/>
                <a:ext cx="317560" cy="37754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AR</a:t>
                </a:r>
                <a:endParaRPr kumimoji="0" lang="en-US" sz="942" b="1" i="0" u="none" strike="noStrike" kern="0" cap="none" spc="0" normalizeH="0" baseline="30000" noProof="0" dirty="0">
                  <a:ln>
                    <a:noFill/>
                  </a:ln>
                  <a:solidFill>
                    <a:prstClr val="white"/>
                  </a:solidFill>
                  <a:effectLst/>
                  <a:uLnTx/>
                  <a:uFillTx/>
                  <a:latin typeface="Arial"/>
                  <a:ea typeface="+mn-ea"/>
                  <a:cs typeface="+mn-cs"/>
                </a:endParaRPr>
              </a:p>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1" i="0" u="none" strike="noStrike" kern="0" cap="none" spc="0" normalizeH="0" baseline="0" noProof="0" dirty="0">
                  <a:ln>
                    <a:noFill/>
                  </a:ln>
                  <a:solidFill>
                    <a:prstClr val="white"/>
                  </a:solidFill>
                  <a:effectLst/>
                  <a:uLnTx/>
                  <a:uFillTx/>
                  <a:latin typeface="Arial"/>
                  <a:ea typeface="+mn-ea"/>
                  <a:cs typeface="+mn-cs"/>
                </a:endParaRPr>
              </a:p>
            </p:txBody>
          </p:sp>
          <p:sp>
            <p:nvSpPr>
              <p:cNvPr id="130" name="Rectangle 106">
                <a:extLst>
                  <a:ext uri="{FF2B5EF4-FFF2-40B4-BE49-F238E27FC236}">
                    <a16:creationId xmlns:a16="http://schemas.microsoft.com/office/drawing/2014/main" id="{0D59E865-EA4B-4ACD-9D5E-4FF857A3C4A1}"/>
                  </a:ext>
                </a:extLst>
              </p:cNvPr>
              <p:cNvSpPr>
                <a:spLocks noChangeArrowheads="1"/>
              </p:cNvSpPr>
              <p:nvPr/>
            </p:nvSpPr>
            <p:spPr bwMode="gray">
              <a:xfrm>
                <a:off x="5502822" y="3697891"/>
                <a:ext cx="33216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MO</a:t>
                </a:r>
              </a:p>
            </p:txBody>
          </p:sp>
          <p:sp>
            <p:nvSpPr>
              <p:cNvPr id="131" name="Rectangle 107">
                <a:extLst>
                  <a:ext uri="{FF2B5EF4-FFF2-40B4-BE49-F238E27FC236}">
                    <a16:creationId xmlns:a16="http://schemas.microsoft.com/office/drawing/2014/main" id="{EC0EDD40-1A9D-4672-B6AD-2489C310D935}"/>
                  </a:ext>
                </a:extLst>
              </p:cNvPr>
              <p:cNvSpPr>
                <a:spLocks noChangeArrowheads="1"/>
              </p:cNvSpPr>
              <p:nvPr/>
            </p:nvSpPr>
            <p:spPr bwMode="gray">
              <a:xfrm>
                <a:off x="5387842" y="2971245"/>
                <a:ext cx="275584" cy="37754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IA</a:t>
                </a:r>
                <a:endParaRPr kumimoji="0" lang="en-US" sz="942" b="1" i="0" u="none" strike="noStrike" kern="0" cap="none" spc="0" normalizeH="0" baseline="30000" noProof="0" dirty="0">
                  <a:ln>
                    <a:noFill/>
                  </a:ln>
                  <a:solidFill>
                    <a:prstClr val="white"/>
                  </a:solidFill>
                  <a:effectLst/>
                  <a:uLnTx/>
                  <a:uFillTx/>
                  <a:latin typeface="Arial"/>
                  <a:ea typeface="+mn-ea"/>
                  <a:cs typeface="+mn-cs"/>
                </a:endParaRPr>
              </a:p>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1" i="0" u="none" strike="noStrike" kern="0" cap="none" spc="0" normalizeH="0" baseline="0" noProof="0" dirty="0">
                  <a:ln>
                    <a:noFill/>
                  </a:ln>
                  <a:solidFill>
                    <a:prstClr val="white"/>
                  </a:solidFill>
                  <a:effectLst/>
                  <a:uLnTx/>
                  <a:uFillTx/>
                  <a:latin typeface="Arial"/>
                  <a:ea typeface="+mn-ea"/>
                  <a:cs typeface="+mn-cs"/>
                </a:endParaRPr>
              </a:p>
            </p:txBody>
          </p:sp>
          <p:sp>
            <p:nvSpPr>
              <p:cNvPr id="132" name="Rectangle 108">
                <a:extLst>
                  <a:ext uri="{FF2B5EF4-FFF2-40B4-BE49-F238E27FC236}">
                    <a16:creationId xmlns:a16="http://schemas.microsoft.com/office/drawing/2014/main" id="{7D4CAF91-F9E2-493D-B569-A505D29CEAE7}"/>
                  </a:ext>
                </a:extLst>
              </p:cNvPr>
              <p:cNvSpPr>
                <a:spLocks noChangeArrowheads="1"/>
              </p:cNvSpPr>
              <p:nvPr/>
            </p:nvSpPr>
            <p:spPr bwMode="gray">
              <a:xfrm>
                <a:off x="7802381" y="3680947"/>
                <a:ext cx="312082"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VA</a:t>
                </a:r>
                <a:r>
                  <a:rPr kumimoji="0" lang="en-US" sz="942" b="1" i="0" u="none" strike="noStrike" kern="0" cap="none" spc="0" normalizeH="0" baseline="30000" noProof="0" dirty="0">
                    <a:ln>
                      <a:noFill/>
                    </a:ln>
                    <a:solidFill>
                      <a:prstClr val="white"/>
                    </a:solidFill>
                    <a:effectLst/>
                    <a:uLnTx/>
                    <a:uFillTx/>
                    <a:latin typeface="Arial"/>
                    <a:ea typeface="+mn-ea"/>
                    <a:cs typeface="+mn-cs"/>
                  </a:rPr>
                  <a:t>1</a:t>
                </a:r>
                <a:endParaRPr kumimoji="0" lang="en-US" sz="942" b="1" i="0" u="none" strike="noStrike" kern="0" cap="none" spc="0" normalizeH="0" baseline="0" noProof="0" dirty="0">
                  <a:ln>
                    <a:noFill/>
                  </a:ln>
                  <a:solidFill>
                    <a:prstClr val="white"/>
                  </a:solidFill>
                  <a:effectLst/>
                  <a:uLnTx/>
                  <a:uFillTx/>
                  <a:latin typeface="Arial"/>
                  <a:ea typeface="+mn-ea"/>
                  <a:cs typeface="+mn-cs"/>
                </a:endParaRPr>
              </a:p>
            </p:txBody>
          </p:sp>
          <p:sp>
            <p:nvSpPr>
              <p:cNvPr id="133" name="Rectangle 109">
                <a:extLst>
                  <a:ext uri="{FF2B5EF4-FFF2-40B4-BE49-F238E27FC236}">
                    <a16:creationId xmlns:a16="http://schemas.microsoft.com/office/drawing/2014/main" id="{6A1D8682-E88C-4879-93B1-8C9E1AB598EC}"/>
                  </a:ext>
                </a:extLst>
              </p:cNvPr>
              <p:cNvSpPr>
                <a:spLocks noChangeArrowheads="1"/>
              </p:cNvSpPr>
              <p:nvPr/>
            </p:nvSpPr>
            <p:spPr bwMode="gray">
              <a:xfrm>
                <a:off x="7809682" y="4078157"/>
                <a:ext cx="31756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NC</a:t>
                </a:r>
              </a:p>
            </p:txBody>
          </p:sp>
          <p:sp>
            <p:nvSpPr>
              <p:cNvPr id="134" name="Rectangle 110">
                <a:extLst>
                  <a:ext uri="{FF2B5EF4-FFF2-40B4-BE49-F238E27FC236}">
                    <a16:creationId xmlns:a16="http://schemas.microsoft.com/office/drawing/2014/main" id="{6B818C5C-5D97-4DD7-B2CD-172CEC019EBE}"/>
                  </a:ext>
                </a:extLst>
              </p:cNvPr>
              <p:cNvSpPr>
                <a:spLocks noChangeArrowheads="1"/>
              </p:cNvSpPr>
              <p:nvPr/>
            </p:nvSpPr>
            <p:spPr bwMode="gray">
              <a:xfrm>
                <a:off x="6559524" y="4192993"/>
                <a:ext cx="30660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TN</a:t>
                </a:r>
              </a:p>
            </p:txBody>
          </p:sp>
          <p:sp>
            <p:nvSpPr>
              <p:cNvPr id="135" name="Rectangle 111">
                <a:extLst>
                  <a:ext uri="{FF2B5EF4-FFF2-40B4-BE49-F238E27FC236}">
                    <a16:creationId xmlns:a16="http://schemas.microsoft.com/office/drawing/2014/main" id="{982C66A2-D0B2-476D-9AE3-F000913991F4}"/>
                  </a:ext>
                </a:extLst>
              </p:cNvPr>
              <p:cNvSpPr>
                <a:spLocks noChangeArrowheads="1"/>
              </p:cNvSpPr>
              <p:nvPr/>
            </p:nvSpPr>
            <p:spPr bwMode="gray">
              <a:xfrm>
                <a:off x="6533973" y="3264916"/>
                <a:ext cx="27558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IN</a:t>
                </a:r>
              </a:p>
            </p:txBody>
          </p:sp>
          <p:sp>
            <p:nvSpPr>
              <p:cNvPr id="136" name="Rectangle 112">
                <a:extLst>
                  <a:ext uri="{FF2B5EF4-FFF2-40B4-BE49-F238E27FC236}">
                    <a16:creationId xmlns:a16="http://schemas.microsoft.com/office/drawing/2014/main" id="{61C9566D-6151-4AF1-8247-C8920247A7E6}"/>
                  </a:ext>
                </a:extLst>
              </p:cNvPr>
              <p:cNvSpPr>
                <a:spLocks noChangeArrowheads="1"/>
              </p:cNvSpPr>
              <p:nvPr/>
            </p:nvSpPr>
            <p:spPr bwMode="gray">
              <a:xfrm>
                <a:off x="6659900" y="3867319"/>
                <a:ext cx="312082"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KY</a:t>
                </a:r>
              </a:p>
            </p:txBody>
          </p:sp>
          <p:sp>
            <p:nvSpPr>
              <p:cNvPr id="137" name="Rectangle 113">
                <a:extLst>
                  <a:ext uri="{FF2B5EF4-FFF2-40B4-BE49-F238E27FC236}">
                    <a16:creationId xmlns:a16="http://schemas.microsoft.com/office/drawing/2014/main" id="{AA979063-D23B-4D40-A9FD-3171643CE24B}"/>
                  </a:ext>
                </a:extLst>
              </p:cNvPr>
              <p:cNvSpPr>
                <a:spLocks noChangeArrowheads="1"/>
              </p:cNvSpPr>
              <p:nvPr/>
            </p:nvSpPr>
            <p:spPr bwMode="gray">
              <a:xfrm>
                <a:off x="6094136" y="3268683"/>
                <a:ext cx="262807"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IL</a:t>
                </a:r>
              </a:p>
            </p:txBody>
          </p:sp>
          <p:sp>
            <p:nvSpPr>
              <p:cNvPr id="138" name="Rectangle 114">
                <a:extLst>
                  <a:ext uri="{FF2B5EF4-FFF2-40B4-BE49-F238E27FC236}">
                    <a16:creationId xmlns:a16="http://schemas.microsoft.com/office/drawing/2014/main" id="{E29A821A-EC14-42D7-B779-73F0F727B0C8}"/>
                  </a:ext>
                </a:extLst>
              </p:cNvPr>
              <p:cNvSpPr>
                <a:spLocks noChangeArrowheads="1"/>
              </p:cNvSpPr>
              <p:nvPr/>
            </p:nvSpPr>
            <p:spPr bwMode="gray">
              <a:xfrm>
                <a:off x="6723778" y="2700165"/>
                <a:ext cx="284707"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MI</a:t>
                </a:r>
              </a:p>
            </p:txBody>
          </p:sp>
          <p:sp>
            <p:nvSpPr>
              <p:cNvPr id="139" name="Rectangle 115">
                <a:extLst>
                  <a:ext uri="{FF2B5EF4-FFF2-40B4-BE49-F238E27FC236}">
                    <a16:creationId xmlns:a16="http://schemas.microsoft.com/office/drawing/2014/main" id="{56FCF670-3A12-473F-ADB9-F5F05D09FA7E}"/>
                  </a:ext>
                </a:extLst>
              </p:cNvPr>
              <p:cNvSpPr>
                <a:spLocks noChangeArrowheads="1"/>
              </p:cNvSpPr>
              <p:nvPr/>
            </p:nvSpPr>
            <p:spPr bwMode="gray">
              <a:xfrm>
                <a:off x="5867829" y="2427200"/>
                <a:ext cx="29565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WI</a:t>
                </a:r>
              </a:p>
            </p:txBody>
          </p:sp>
          <p:sp>
            <p:nvSpPr>
              <p:cNvPr id="140" name="Rectangle 116">
                <a:extLst>
                  <a:ext uri="{FF2B5EF4-FFF2-40B4-BE49-F238E27FC236}">
                    <a16:creationId xmlns:a16="http://schemas.microsoft.com/office/drawing/2014/main" id="{FE4783CA-70FD-4A82-9007-7EC704699E74}"/>
                  </a:ext>
                </a:extLst>
              </p:cNvPr>
              <p:cNvSpPr>
                <a:spLocks noChangeArrowheads="1"/>
              </p:cNvSpPr>
              <p:nvPr/>
            </p:nvSpPr>
            <p:spPr bwMode="gray">
              <a:xfrm>
                <a:off x="7824282" y="2920415"/>
                <a:ext cx="312082"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PA</a:t>
                </a:r>
              </a:p>
            </p:txBody>
          </p:sp>
          <p:sp>
            <p:nvSpPr>
              <p:cNvPr id="141" name="Rectangle 117">
                <a:extLst>
                  <a:ext uri="{FF2B5EF4-FFF2-40B4-BE49-F238E27FC236}">
                    <a16:creationId xmlns:a16="http://schemas.microsoft.com/office/drawing/2014/main" id="{2761D9BB-920B-4BB5-A837-006FD41C63DC}"/>
                  </a:ext>
                </a:extLst>
              </p:cNvPr>
              <p:cNvSpPr>
                <a:spLocks noChangeArrowheads="1"/>
              </p:cNvSpPr>
              <p:nvPr/>
            </p:nvSpPr>
            <p:spPr bwMode="gray">
              <a:xfrm>
                <a:off x="8090739" y="2406493"/>
                <a:ext cx="335809"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NY </a:t>
                </a:r>
                <a:endParaRPr kumimoji="0" lang="en-US" sz="942" b="1" i="0" u="none" strike="noStrike" kern="0" cap="none" spc="0" normalizeH="0" baseline="0" noProof="0" dirty="0">
                  <a:ln>
                    <a:noFill/>
                  </a:ln>
                  <a:solidFill>
                    <a:prstClr val="white"/>
                  </a:solidFill>
                  <a:effectLst/>
                  <a:uLnTx/>
                  <a:uFillTx/>
                  <a:latin typeface="Arial"/>
                  <a:ea typeface="+mn-ea"/>
                  <a:cs typeface="+mn-cs"/>
                  <a:sym typeface="Arial" charset="0"/>
                </a:endParaRPr>
              </a:p>
            </p:txBody>
          </p:sp>
          <p:sp>
            <p:nvSpPr>
              <p:cNvPr id="142" name="Rectangle 118">
                <a:extLst>
                  <a:ext uri="{FF2B5EF4-FFF2-40B4-BE49-F238E27FC236}">
                    <a16:creationId xmlns:a16="http://schemas.microsoft.com/office/drawing/2014/main" id="{7AED5A2B-B189-4505-875A-10EB1264800F}"/>
                  </a:ext>
                </a:extLst>
              </p:cNvPr>
              <p:cNvSpPr>
                <a:spLocks noChangeArrowheads="1"/>
              </p:cNvSpPr>
              <p:nvPr/>
            </p:nvSpPr>
            <p:spPr bwMode="gray">
              <a:xfrm>
                <a:off x="7373496" y="3487054"/>
                <a:ext cx="33033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WV</a:t>
                </a:r>
              </a:p>
            </p:txBody>
          </p:sp>
          <p:sp>
            <p:nvSpPr>
              <p:cNvPr id="143" name="Rectangle 119">
                <a:extLst>
                  <a:ext uri="{FF2B5EF4-FFF2-40B4-BE49-F238E27FC236}">
                    <a16:creationId xmlns:a16="http://schemas.microsoft.com/office/drawing/2014/main" id="{63B759FC-B0A6-413B-8E8F-614FBF636691}"/>
                  </a:ext>
                </a:extLst>
              </p:cNvPr>
              <p:cNvSpPr>
                <a:spLocks noChangeArrowheads="1"/>
              </p:cNvSpPr>
              <p:nvPr/>
            </p:nvSpPr>
            <p:spPr bwMode="gray">
              <a:xfrm>
                <a:off x="8406473" y="1973516"/>
                <a:ext cx="299308"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VT</a:t>
                </a:r>
              </a:p>
            </p:txBody>
          </p:sp>
          <p:sp>
            <p:nvSpPr>
              <p:cNvPr id="144" name="Rectangle 120">
                <a:extLst>
                  <a:ext uri="{FF2B5EF4-FFF2-40B4-BE49-F238E27FC236}">
                    <a16:creationId xmlns:a16="http://schemas.microsoft.com/office/drawing/2014/main" id="{B442347F-5A8E-40D8-A18D-58BD9E8269CC}"/>
                  </a:ext>
                </a:extLst>
              </p:cNvPr>
              <p:cNvSpPr>
                <a:spLocks noChangeArrowheads="1"/>
              </p:cNvSpPr>
              <p:nvPr/>
            </p:nvSpPr>
            <p:spPr bwMode="gray">
              <a:xfrm>
                <a:off x="8837657" y="1619786"/>
                <a:ext cx="32121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ME</a:t>
                </a:r>
              </a:p>
            </p:txBody>
          </p:sp>
          <p:sp>
            <p:nvSpPr>
              <p:cNvPr id="145" name="Rectangle 122">
                <a:extLst>
                  <a:ext uri="{FF2B5EF4-FFF2-40B4-BE49-F238E27FC236}">
                    <a16:creationId xmlns:a16="http://schemas.microsoft.com/office/drawing/2014/main" id="{8C946CD6-89BB-4FDF-AC25-705F55753660}"/>
                  </a:ext>
                </a:extLst>
              </p:cNvPr>
              <p:cNvSpPr>
                <a:spLocks noChangeArrowheads="1"/>
              </p:cNvSpPr>
              <p:nvPr/>
            </p:nvSpPr>
            <p:spPr bwMode="gray">
              <a:xfrm>
                <a:off x="8508675" y="2549562"/>
                <a:ext cx="365011"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CT</a:t>
                </a:r>
              </a:p>
            </p:txBody>
          </p:sp>
          <p:sp>
            <p:nvSpPr>
              <p:cNvPr id="146" name="Rectangle 126">
                <a:extLst>
                  <a:ext uri="{FF2B5EF4-FFF2-40B4-BE49-F238E27FC236}">
                    <a16:creationId xmlns:a16="http://schemas.microsoft.com/office/drawing/2014/main" id="{985E044E-E65A-4032-ADCD-A29D4F7CD02B}"/>
                  </a:ext>
                </a:extLst>
              </p:cNvPr>
              <p:cNvSpPr>
                <a:spLocks noChangeArrowheads="1"/>
              </p:cNvSpPr>
              <p:nvPr/>
            </p:nvSpPr>
            <p:spPr bwMode="gray">
              <a:xfrm>
                <a:off x="8610878" y="2380138"/>
                <a:ext cx="32668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MA</a:t>
                </a:r>
              </a:p>
            </p:txBody>
          </p:sp>
          <p:sp>
            <p:nvSpPr>
              <p:cNvPr id="147" name="Rectangle 127">
                <a:extLst>
                  <a:ext uri="{FF2B5EF4-FFF2-40B4-BE49-F238E27FC236}">
                    <a16:creationId xmlns:a16="http://schemas.microsoft.com/office/drawing/2014/main" id="{6A9DCC43-2300-4D95-848C-5DECB649AB4D}"/>
                  </a:ext>
                </a:extLst>
              </p:cNvPr>
              <p:cNvSpPr>
                <a:spLocks noChangeArrowheads="1"/>
              </p:cNvSpPr>
              <p:nvPr/>
            </p:nvSpPr>
            <p:spPr bwMode="gray">
              <a:xfrm>
                <a:off x="8592629" y="2216359"/>
                <a:ext cx="31756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NH</a:t>
                </a:r>
                <a:endParaRPr kumimoji="0" lang="en-US" sz="942" b="1" i="0" u="none" strike="noStrike" kern="0" cap="none" spc="0" normalizeH="0" baseline="30000" noProof="0" dirty="0">
                  <a:ln>
                    <a:noFill/>
                  </a:ln>
                  <a:solidFill>
                    <a:prstClr val="white"/>
                  </a:solidFill>
                  <a:effectLst/>
                  <a:uLnTx/>
                  <a:uFillTx/>
                  <a:latin typeface="Arial"/>
                  <a:ea typeface="+mn-ea"/>
                  <a:cs typeface="+mn-cs"/>
                </a:endParaRPr>
              </a:p>
            </p:txBody>
          </p:sp>
          <p:sp>
            <p:nvSpPr>
              <p:cNvPr id="148" name="Text Box 128">
                <a:extLst>
                  <a:ext uri="{FF2B5EF4-FFF2-40B4-BE49-F238E27FC236}">
                    <a16:creationId xmlns:a16="http://schemas.microsoft.com/office/drawing/2014/main" id="{9396DB83-2D1D-4A01-9928-EE46B39EF9B6}"/>
                  </a:ext>
                </a:extLst>
              </p:cNvPr>
              <p:cNvSpPr txBox="1">
                <a:spLocks noChangeArrowheads="1"/>
              </p:cNvSpPr>
              <p:nvPr/>
            </p:nvSpPr>
            <p:spPr bwMode="gray">
              <a:xfrm>
                <a:off x="1540640" y="1438884"/>
                <a:ext cx="34128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sym typeface="Wingdings 2" pitchFamily="18" charset="2"/>
                  </a:rPr>
                  <a:t>WA</a:t>
                </a:r>
              </a:p>
            </p:txBody>
          </p:sp>
          <p:sp>
            <p:nvSpPr>
              <p:cNvPr id="149" name="Rectangle 129">
                <a:extLst>
                  <a:ext uri="{FF2B5EF4-FFF2-40B4-BE49-F238E27FC236}">
                    <a16:creationId xmlns:a16="http://schemas.microsoft.com/office/drawing/2014/main" id="{B8F1D759-E3B3-43BB-B8D1-5318EFBC09FD}"/>
                  </a:ext>
                </a:extLst>
              </p:cNvPr>
              <p:cNvSpPr>
                <a:spLocks noChangeArrowheads="1"/>
              </p:cNvSpPr>
              <p:nvPr/>
            </p:nvSpPr>
            <p:spPr bwMode="gray">
              <a:xfrm>
                <a:off x="6959210" y="3189616"/>
                <a:ext cx="427062"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prstClr val="white"/>
                    </a:solidFill>
                    <a:effectLst/>
                    <a:uLnTx/>
                    <a:uFillTx/>
                    <a:latin typeface="Arial"/>
                    <a:ea typeface="+mn-ea"/>
                    <a:cs typeface="+mn-cs"/>
                  </a:rPr>
                  <a:t>OH</a:t>
                </a:r>
              </a:p>
            </p:txBody>
          </p:sp>
        </p:grpSp>
        <p:grpSp>
          <p:nvGrpSpPr>
            <p:cNvPr id="91" name="Group 166">
              <a:extLst>
                <a:ext uri="{FF2B5EF4-FFF2-40B4-BE49-F238E27FC236}">
                  <a16:creationId xmlns:a16="http://schemas.microsoft.com/office/drawing/2014/main" id="{CDDE019A-FD7B-4C41-A2C5-364D25870451}"/>
                </a:ext>
              </a:extLst>
            </p:cNvPr>
            <p:cNvGrpSpPr>
              <a:grpSpLocks/>
            </p:cNvGrpSpPr>
            <p:nvPr/>
          </p:nvGrpSpPr>
          <p:grpSpPr bwMode="auto">
            <a:xfrm>
              <a:off x="8107029" y="2518010"/>
              <a:ext cx="1066838" cy="1196956"/>
              <a:chOff x="8171857" y="2650176"/>
              <a:chExt cx="1066838" cy="1196956"/>
            </a:xfrm>
          </p:grpSpPr>
          <p:grpSp>
            <p:nvGrpSpPr>
              <p:cNvPr id="92" name="Group 167">
                <a:extLst>
                  <a:ext uri="{FF2B5EF4-FFF2-40B4-BE49-F238E27FC236}">
                    <a16:creationId xmlns:a16="http://schemas.microsoft.com/office/drawing/2014/main" id="{894742E5-B5C9-4B8B-AA00-353A63D3C719}"/>
                  </a:ext>
                </a:extLst>
              </p:cNvPr>
              <p:cNvGrpSpPr>
                <a:grpSpLocks/>
              </p:cNvGrpSpPr>
              <p:nvPr/>
            </p:nvGrpSpPr>
            <p:grpSpPr bwMode="auto">
              <a:xfrm>
                <a:off x="8651029" y="2801819"/>
                <a:ext cx="587666" cy="1045313"/>
                <a:chOff x="8651029" y="2801819"/>
                <a:chExt cx="587666" cy="1045313"/>
              </a:xfrm>
            </p:grpSpPr>
            <p:sp>
              <p:nvSpPr>
                <p:cNvPr id="99" name="Rectangle 121">
                  <a:extLst>
                    <a:ext uri="{FF2B5EF4-FFF2-40B4-BE49-F238E27FC236}">
                      <a16:creationId xmlns:a16="http://schemas.microsoft.com/office/drawing/2014/main" id="{F08CACB2-8549-4F47-B370-C5B481407BE5}"/>
                    </a:ext>
                  </a:extLst>
                </p:cNvPr>
                <p:cNvSpPr>
                  <a:spLocks noChangeArrowheads="1"/>
                </p:cNvSpPr>
                <p:nvPr/>
              </p:nvSpPr>
              <p:spPr bwMode="gray">
                <a:xfrm>
                  <a:off x="8990489" y="2801819"/>
                  <a:ext cx="248206"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RI</a:t>
                  </a:r>
                </a:p>
              </p:txBody>
            </p:sp>
            <p:sp>
              <p:nvSpPr>
                <p:cNvPr id="100" name="Rectangle 123">
                  <a:extLst>
                    <a:ext uri="{FF2B5EF4-FFF2-40B4-BE49-F238E27FC236}">
                      <a16:creationId xmlns:a16="http://schemas.microsoft.com/office/drawing/2014/main" id="{9393C4B1-0B24-41DC-A2B5-F9AF65CA87B0}"/>
                    </a:ext>
                  </a:extLst>
                </p:cNvPr>
                <p:cNvSpPr>
                  <a:spLocks noChangeArrowheads="1"/>
                </p:cNvSpPr>
                <p:nvPr/>
              </p:nvSpPr>
              <p:spPr bwMode="gray">
                <a:xfrm>
                  <a:off x="8793385" y="3281859"/>
                  <a:ext cx="284709"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DE</a:t>
                  </a:r>
                </a:p>
              </p:txBody>
            </p:sp>
            <p:sp>
              <p:nvSpPr>
                <p:cNvPr id="101" name="Rectangle 124">
                  <a:extLst>
                    <a:ext uri="{FF2B5EF4-FFF2-40B4-BE49-F238E27FC236}">
                      <a16:creationId xmlns:a16="http://schemas.microsoft.com/office/drawing/2014/main" id="{BD262D82-8897-48E2-9E3F-20E68474668C}"/>
                    </a:ext>
                  </a:extLst>
                </p:cNvPr>
                <p:cNvSpPr>
                  <a:spLocks noChangeArrowheads="1"/>
                </p:cNvSpPr>
                <p:nvPr/>
              </p:nvSpPr>
              <p:spPr bwMode="gray">
                <a:xfrm>
                  <a:off x="8711257" y="3481404"/>
                  <a:ext cx="344934"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MD</a:t>
                  </a:r>
                </a:p>
              </p:txBody>
            </p:sp>
            <p:sp>
              <p:nvSpPr>
                <p:cNvPr id="102" name="Rectangle 125">
                  <a:extLst>
                    <a:ext uri="{FF2B5EF4-FFF2-40B4-BE49-F238E27FC236}">
                      <a16:creationId xmlns:a16="http://schemas.microsoft.com/office/drawing/2014/main" id="{8987C0D4-78B0-4668-846E-1E7200A1C233}"/>
                    </a:ext>
                  </a:extLst>
                </p:cNvPr>
                <p:cNvSpPr>
                  <a:spLocks noChangeArrowheads="1"/>
                </p:cNvSpPr>
                <p:nvPr/>
              </p:nvSpPr>
              <p:spPr bwMode="gray">
                <a:xfrm>
                  <a:off x="8651029" y="3031484"/>
                  <a:ext cx="372310"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NJ</a:t>
                  </a:r>
                </a:p>
              </p:txBody>
            </p:sp>
            <p:sp>
              <p:nvSpPr>
                <p:cNvPr id="103" name="Rectangle 130">
                  <a:extLst>
                    <a:ext uri="{FF2B5EF4-FFF2-40B4-BE49-F238E27FC236}">
                      <a16:creationId xmlns:a16="http://schemas.microsoft.com/office/drawing/2014/main" id="{E844ADCB-492E-44F4-96E7-11DB54855422}"/>
                    </a:ext>
                  </a:extLst>
                </p:cNvPr>
                <p:cNvSpPr>
                  <a:spLocks noChangeArrowheads="1"/>
                </p:cNvSpPr>
                <p:nvPr/>
              </p:nvSpPr>
              <p:spPr bwMode="gray">
                <a:xfrm>
                  <a:off x="8651029" y="3658360"/>
                  <a:ext cx="352236" cy="188772"/>
                </a:xfrm>
                <a:prstGeom prst="rect">
                  <a:avLst/>
                </a:prstGeom>
                <a:noFill/>
                <a:ln w="12700">
                  <a:noFill/>
                  <a:miter lim="800000"/>
                  <a:headEnd/>
                  <a:tailEnd/>
                </a:ln>
                <a:effectLst/>
              </p:spPr>
              <p:txBody>
                <a:bodyPr lIns="0" tIns="0" rIns="0" bIns="0">
                  <a:spAutoFit/>
                </a:bodyPr>
                <a:lstStyle/>
                <a:p>
                  <a:pPr marL="0" marR="0" lvl="0" indent="0" algn="ctr" defTabSz="449243" rtl="0" eaLnBrk="1" fontAlgn="auto" latinLnBrk="0" hangingPunct="1">
                    <a:lnSpc>
                      <a:spcPct val="100000"/>
                    </a:lnSpc>
                    <a:spcBef>
                      <a:spcPts val="0"/>
                    </a:spcBef>
                    <a:spcAft>
                      <a:spcPts val="0"/>
                    </a:spcAft>
                    <a:buClrTx/>
                    <a:buSzTx/>
                    <a:buFontTx/>
                    <a:buNone/>
                    <a:tabLst/>
                    <a:defRPr/>
                  </a:pPr>
                  <a:r>
                    <a:rPr kumimoji="0" lang="en-US" sz="942" b="1" i="0" u="none" strike="noStrike" kern="0" cap="none" spc="0" normalizeH="0" baseline="0" noProof="0" dirty="0">
                      <a:ln>
                        <a:noFill/>
                      </a:ln>
                      <a:solidFill>
                        <a:srgbClr val="A3B7C1">
                          <a:lumMod val="50000"/>
                        </a:srgbClr>
                      </a:solidFill>
                      <a:effectLst/>
                      <a:uLnTx/>
                      <a:uFillTx/>
                      <a:latin typeface="Arial"/>
                      <a:ea typeface="+mn-ea"/>
                      <a:cs typeface="+mn-cs"/>
                    </a:rPr>
                    <a:t>D.C.</a:t>
                  </a:r>
                </a:p>
              </p:txBody>
            </p:sp>
          </p:grpSp>
          <p:grpSp>
            <p:nvGrpSpPr>
              <p:cNvPr id="93" name="Group 168">
                <a:extLst>
                  <a:ext uri="{FF2B5EF4-FFF2-40B4-BE49-F238E27FC236}">
                    <a16:creationId xmlns:a16="http://schemas.microsoft.com/office/drawing/2014/main" id="{0B29E2D2-96CA-42E3-82D9-D4539F9C49DE}"/>
                  </a:ext>
                </a:extLst>
              </p:cNvPr>
              <p:cNvGrpSpPr>
                <a:grpSpLocks/>
              </p:cNvGrpSpPr>
              <p:nvPr/>
            </p:nvGrpSpPr>
            <p:grpSpPr bwMode="auto">
              <a:xfrm>
                <a:off x="8171857" y="2650176"/>
                <a:ext cx="847726" cy="1030287"/>
                <a:chOff x="8171857" y="2650176"/>
                <a:chExt cx="847726" cy="1030287"/>
              </a:xfrm>
            </p:grpSpPr>
            <p:sp>
              <p:nvSpPr>
                <p:cNvPr id="94" name="Line 131">
                  <a:extLst>
                    <a:ext uri="{FF2B5EF4-FFF2-40B4-BE49-F238E27FC236}">
                      <a16:creationId xmlns:a16="http://schemas.microsoft.com/office/drawing/2014/main" id="{F12B500A-8CD4-434E-A6CF-64E0F77E3ABF}"/>
                    </a:ext>
                  </a:extLst>
                </p:cNvPr>
                <p:cNvSpPr>
                  <a:spLocks noChangeShapeType="1"/>
                </p:cNvSpPr>
                <p:nvPr/>
              </p:nvSpPr>
              <p:spPr bwMode="gray">
                <a:xfrm flipH="1" flipV="1">
                  <a:off x="8369972" y="3332686"/>
                  <a:ext cx="363185" cy="15060"/>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95" name="Line 132">
                  <a:extLst>
                    <a:ext uri="{FF2B5EF4-FFF2-40B4-BE49-F238E27FC236}">
                      <a16:creationId xmlns:a16="http://schemas.microsoft.com/office/drawing/2014/main" id="{B6B7993C-A326-4EEF-9E2F-388157BA0B9A}"/>
                    </a:ext>
                  </a:extLst>
                </p:cNvPr>
                <p:cNvSpPr>
                  <a:spLocks noChangeShapeType="1"/>
                </p:cNvSpPr>
                <p:nvPr/>
              </p:nvSpPr>
              <p:spPr bwMode="gray">
                <a:xfrm flipH="1" flipV="1">
                  <a:off x="8211193" y="3347746"/>
                  <a:ext cx="448962" cy="188251"/>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96" name="Line 134">
                  <a:extLst>
                    <a:ext uri="{FF2B5EF4-FFF2-40B4-BE49-F238E27FC236}">
                      <a16:creationId xmlns:a16="http://schemas.microsoft.com/office/drawing/2014/main" id="{2855D703-97E3-4F4C-B1B1-C8F9AFBB438F}"/>
                    </a:ext>
                  </a:extLst>
                </p:cNvPr>
                <p:cNvSpPr>
                  <a:spLocks noChangeShapeType="1"/>
                </p:cNvSpPr>
                <p:nvPr/>
              </p:nvSpPr>
              <p:spPr bwMode="gray">
                <a:xfrm flipH="1" flipV="1">
                  <a:off x="8171042" y="3389161"/>
                  <a:ext cx="427061" cy="291788"/>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97" name="Line 135">
                  <a:extLst>
                    <a:ext uri="{FF2B5EF4-FFF2-40B4-BE49-F238E27FC236}">
                      <a16:creationId xmlns:a16="http://schemas.microsoft.com/office/drawing/2014/main" id="{2219DC5A-3CAD-4E9B-A07A-7513878046CC}"/>
                    </a:ext>
                  </a:extLst>
                </p:cNvPr>
                <p:cNvSpPr>
                  <a:spLocks noChangeShapeType="1"/>
                </p:cNvSpPr>
                <p:nvPr/>
              </p:nvSpPr>
              <p:spPr bwMode="gray">
                <a:xfrm flipH="1" flipV="1">
                  <a:off x="8835359" y="2677573"/>
                  <a:ext cx="156954" cy="128010"/>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000000"/>
                    </a:solidFill>
                    <a:effectLst/>
                    <a:uLnTx/>
                    <a:uFillTx/>
                    <a:latin typeface="Arial"/>
                    <a:ea typeface="+mn-ea"/>
                    <a:cs typeface="+mn-cs"/>
                  </a:endParaRPr>
                </a:p>
              </p:txBody>
            </p:sp>
            <p:sp>
              <p:nvSpPr>
                <p:cNvPr id="98" name="Line 135">
                  <a:extLst>
                    <a:ext uri="{FF2B5EF4-FFF2-40B4-BE49-F238E27FC236}">
                      <a16:creationId xmlns:a16="http://schemas.microsoft.com/office/drawing/2014/main" id="{228FED49-597C-4772-AE8E-6446B6731EDB}"/>
                    </a:ext>
                  </a:extLst>
                </p:cNvPr>
                <p:cNvSpPr>
                  <a:spLocks noChangeShapeType="1"/>
                </p:cNvSpPr>
                <p:nvPr/>
              </p:nvSpPr>
              <p:spPr bwMode="gray">
                <a:xfrm flipH="1" flipV="1">
                  <a:off x="8466700" y="3037132"/>
                  <a:ext cx="217180" cy="39533"/>
                </a:xfrm>
                <a:prstGeom prst="line">
                  <a:avLst/>
                </a:prstGeom>
                <a:noFill/>
                <a:ln w="3175">
                  <a:solidFill>
                    <a:schemeClr val="accent6">
                      <a:lumMod val="50000"/>
                    </a:schemeClr>
                  </a:solidFill>
                  <a:round/>
                  <a:headEnd type="oval" w="sm" len="sm"/>
                  <a:tailEnd type="triangle" w="sm" len="sm"/>
                </a:ln>
                <a:effectLst/>
              </p:spPr>
              <p:txBody>
                <a:bodyPr lIns="156619" tIns="156619"/>
                <a:lstStyle/>
                <a:p>
                  <a:pPr marL="0" marR="0" lvl="0" indent="0" algn="ctr" defTabSz="449243" rtl="0" eaLnBrk="1" fontAlgn="auto" latinLnBrk="0" hangingPunct="1">
                    <a:lnSpc>
                      <a:spcPct val="100000"/>
                    </a:lnSpc>
                    <a:spcBef>
                      <a:spcPts val="0"/>
                    </a:spcBef>
                    <a:spcAft>
                      <a:spcPts val="0"/>
                    </a:spcAft>
                    <a:buClrTx/>
                    <a:buSzTx/>
                    <a:buFontTx/>
                    <a:buNone/>
                    <a:tabLst/>
                    <a:defRPr/>
                  </a:pPr>
                  <a:endParaRPr kumimoji="0" lang="en-US" sz="942" b="0" i="0" u="none" strike="noStrike" kern="0" cap="none" spc="0" normalizeH="0" baseline="0" noProof="0" dirty="0">
                    <a:ln>
                      <a:noFill/>
                    </a:ln>
                    <a:solidFill>
                      <a:srgbClr val="F36B37"/>
                    </a:solidFill>
                    <a:effectLst/>
                    <a:uLnTx/>
                    <a:uFillTx/>
                    <a:latin typeface="Arial"/>
                    <a:ea typeface="+mn-ea"/>
                    <a:cs typeface="+mn-cs"/>
                  </a:endParaRPr>
                </a:p>
              </p:txBody>
            </p:sp>
          </p:grpSp>
        </p:grpSp>
      </p:grpSp>
      <p:sp>
        <p:nvSpPr>
          <p:cNvPr id="161" name="Content Placeholder 4">
            <a:extLst>
              <a:ext uri="{FF2B5EF4-FFF2-40B4-BE49-F238E27FC236}">
                <a16:creationId xmlns:a16="http://schemas.microsoft.com/office/drawing/2014/main" id="{097DF39F-9D0A-4A85-95B2-7DB6623F23AE}"/>
              </a:ext>
            </a:extLst>
          </p:cNvPr>
          <p:cNvSpPr txBox="1">
            <a:spLocks/>
          </p:cNvSpPr>
          <p:nvPr/>
        </p:nvSpPr>
        <p:spPr>
          <a:xfrm>
            <a:off x="314325" y="4081565"/>
            <a:ext cx="2161016" cy="2203376"/>
          </a:xfrm>
          <a:prstGeom prst="rect">
            <a:avLst/>
          </a:prstGeom>
        </p:spPr>
        <p:txBody>
          <a:bodyPr/>
          <a:lstStyle>
            <a:lvl1pPr marL="342780" indent="-342780"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228600" marR="0" lvl="0" indent="-228600" algn="l" defTabSz="457039" rtl="0" eaLnBrk="1" fontAlgn="auto" latinLnBrk="0" hangingPunct="1">
              <a:lnSpc>
                <a:spcPct val="100000"/>
              </a:lnSpc>
              <a:spcBef>
                <a:spcPct val="20000"/>
              </a:spcBef>
              <a:spcAft>
                <a:spcPts val="0"/>
              </a:spcAft>
              <a:buClrTx/>
              <a:buSzTx/>
              <a:buFont typeface="Arial"/>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Idaho provides extensive dental coverage to adults with disabilities and other special health care needs; all other adult members receive emergency only benefits. </a:t>
            </a:r>
          </a:p>
          <a:p>
            <a:pPr marL="228600" marR="0" lvl="0" indent="-228600" algn="l" defTabSz="457039" rtl="0" eaLnBrk="1" fontAlgn="auto" latinLnBrk="0" hangingPunct="1">
              <a:lnSpc>
                <a:spcPct val="100000"/>
              </a:lnSpc>
              <a:spcBef>
                <a:spcPct val="20000"/>
              </a:spcBef>
              <a:spcAft>
                <a:spcPts val="0"/>
              </a:spcAft>
              <a:buClrTx/>
              <a:buSzTx/>
              <a:buFont typeface="Arial"/>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Virginia provides extensive dental benefits to pregnant women. </a:t>
            </a:r>
          </a:p>
          <a:p>
            <a:pPr marL="228600" marR="0" lvl="0" indent="-228600" algn="l" defTabSz="457039" rtl="0" eaLnBrk="1" fontAlgn="auto" latinLnBrk="0" hangingPunct="1">
              <a:lnSpc>
                <a:spcPct val="100000"/>
              </a:lnSpc>
              <a:spcBef>
                <a:spcPct val="20000"/>
              </a:spcBef>
              <a:spcAft>
                <a:spcPts val="0"/>
              </a:spcAft>
              <a:buClrTx/>
              <a:buSzTx/>
              <a:buFont typeface="Arial"/>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Arizona provided extensive benefits to persons with disabilities effective October 1, 2016.</a:t>
            </a:r>
          </a:p>
          <a:p>
            <a:pPr marL="228600" marR="0" lvl="0" indent="-228600" algn="l" defTabSz="457039" rtl="0" eaLnBrk="1" fontAlgn="auto" latinLnBrk="0" hangingPunct="1">
              <a:lnSpc>
                <a:spcPct val="100000"/>
              </a:lnSpc>
              <a:spcBef>
                <a:spcPct val="20000"/>
              </a:spcBef>
              <a:spcAft>
                <a:spcPts val="0"/>
              </a:spcAft>
              <a:buClrTx/>
              <a:buSzTx/>
              <a:buFont typeface="Arial"/>
              <a:buAutoNum type="arabicPeriod"/>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Hawaii is expanding adult dental benefits from emergency to basic in 2019.</a:t>
            </a:r>
            <a:br>
              <a:rPr kumimoji="0" lang="en-US" sz="900" b="0" i="0" u="none" strike="noStrike" kern="1200" cap="none" spc="0" normalizeH="0" baseline="0" noProof="0" dirty="0">
                <a:ln>
                  <a:noFill/>
                </a:ln>
                <a:solidFill>
                  <a:srgbClr val="000000"/>
                </a:solidFill>
                <a:effectLst/>
                <a:uLnTx/>
                <a:uFillTx/>
                <a:latin typeface="Arial"/>
                <a:ea typeface="+mn-ea"/>
                <a:cs typeface="+mn-cs"/>
              </a:rPr>
            </a:b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62" name="Group 161">
            <a:extLst>
              <a:ext uri="{FF2B5EF4-FFF2-40B4-BE49-F238E27FC236}">
                <a16:creationId xmlns:a16="http://schemas.microsoft.com/office/drawing/2014/main" id="{8C0FC8CC-6F0D-4B11-909A-2EF152F5E3D8}"/>
              </a:ext>
            </a:extLst>
          </p:cNvPr>
          <p:cNvGrpSpPr/>
          <p:nvPr/>
        </p:nvGrpSpPr>
        <p:grpSpPr>
          <a:xfrm>
            <a:off x="3186280" y="6125449"/>
            <a:ext cx="6158205" cy="455384"/>
            <a:chOff x="574964" y="5449434"/>
            <a:chExt cx="6158205" cy="455384"/>
          </a:xfrm>
        </p:grpSpPr>
        <p:grpSp>
          <p:nvGrpSpPr>
            <p:cNvPr id="163" name="Group 162">
              <a:extLst>
                <a:ext uri="{FF2B5EF4-FFF2-40B4-BE49-F238E27FC236}">
                  <a16:creationId xmlns:a16="http://schemas.microsoft.com/office/drawing/2014/main" id="{130E6DDC-F426-4CD0-BC79-EC7B2F0F84B3}"/>
                </a:ext>
              </a:extLst>
            </p:cNvPr>
            <p:cNvGrpSpPr/>
            <p:nvPr/>
          </p:nvGrpSpPr>
          <p:grpSpPr>
            <a:xfrm>
              <a:off x="574964" y="5449434"/>
              <a:ext cx="6158205" cy="455384"/>
              <a:chOff x="574964" y="4977550"/>
              <a:chExt cx="6158205" cy="455384"/>
            </a:xfrm>
          </p:grpSpPr>
          <p:grpSp>
            <p:nvGrpSpPr>
              <p:cNvPr id="166" name="Group 165">
                <a:extLst>
                  <a:ext uri="{FF2B5EF4-FFF2-40B4-BE49-F238E27FC236}">
                    <a16:creationId xmlns:a16="http://schemas.microsoft.com/office/drawing/2014/main" id="{5F3D1A46-876A-477B-A6E1-B6750008BF92}"/>
                  </a:ext>
                </a:extLst>
              </p:cNvPr>
              <p:cNvGrpSpPr/>
              <p:nvPr/>
            </p:nvGrpSpPr>
            <p:grpSpPr>
              <a:xfrm>
                <a:off x="574964" y="4977550"/>
                <a:ext cx="6158205" cy="455384"/>
                <a:chOff x="4394656" y="5310329"/>
                <a:chExt cx="6158205" cy="455384"/>
              </a:xfrm>
            </p:grpSpPr>
            <p:sp>
              <p:nvSpPr>
                <p:cNvPr id="173" name="Rectangle 172">
                  <a:extLst>
                    <a:ext uri="{FF2B5EF4-FFF2-40B4-BE49-F238E27FC236}">
                      <a16:creationId xmlns:a16="http://schemas.microsoft.com/office/drawing/2014/main" id="{318E47DD-3007-41F6-965E-894A9373E6E2}"/>
                    </a:ext>
                  </a:extLst>
                </p:cNvPr>
                <p:cNvSpPr/>
                <p:nvPr/>
              </p:nvSpPr>
              <p:spPr>
                <a:xfrm>
                  <a:off x="4394656" y="5391592"/>
                  <a:ext cx="6158205" cy="37412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4" name="Triangle 14">
                  <a:extLst>
                    <a:ext uri="{FF2B5EF4-FFF2-40B4-BE49-F238E27FC236}">
                      <a16:creationId xmlns:a16="http://schemas.microsoft.com/office/drawing/2014/main" id="{16710508-F515-4F72-B4AC-87279BD05D4B}"/>
                    </a:ext>
                  </a:extLst>
                </p:cNvPr>
                <p:cNvSpPr/>
                <p:nvPr/>
              </p:nvSpPr>
              <p:spPr>
                <a:xfrm>
                  <a:off x="4517703" y="5310329"/>
                  <a:ext cx="166463" cy="91951"/>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67" name="TextBox 166">
                <a:extLst>
                  <a:ext uri="{FF2B5EF4-FFF2-40B4-BE49-F238E27FC236}">
                    <a16:creationId xmlns:a16="http://schemas.microsoft.com/office/drawing/2014/main" id="{DD11E85C-962B-4497-9C1A-DCD4297E4744}"/>
                  </a:ext>
                </a:extLst>
              </p:cNvPr>
              <p:cNvSpPr txBox="1"/>
              <p:nvPr/>
            </p:nvSpPr>
            <p:spPr>
              <a:xfrm>
                <a:off x="794018" y="5128139"/>
                <a:ext cx="2632506" cy="253916"/>
              </a:xfrm>
              <a:prstGeom prst="rect">
                <a:avLst/>
              </a:prstGeom>
              <a:noFill/>
            </p:spPr>
            <p:txBody>
              <a:bodyPr wrap="square" rtlCol="0">
                <a:spAutoFit/>
              </a:bodyPr>
              <a:lstStyle/>
              <a:p>
                <a:pPr marL="0" marR="0" lvl="0" indent="0" algn="l" defTabSz="391450" rtl="0" eaLnBrk="1" fontAlgn="auto" latinLnBrk="0" hangingPunct="1">
                  <a:lnSpc>
                    <a:spcPct val="100000"/>
                  </a:lnSpc>
                  <a:spcBef>
                    <a:spcPct val="5000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Extensive (18 + DC)</a:t>
                </a:r>
              </a:p>
            </p:txBody>
          </p:sp>
          <p:sp>
            <p:nvSpPr>
              <p:cNvPr id="168" name="TextBox 167">
                <a:extLst>
                  <a:ext uri="{FF2B5EF4-FFF2-40B4-BE49-F238E27FC236}">
                    <a16:creationId xmlns:a16="http://schemas.microsoft.com/office/drawing/2014/main" id="{5167F9BD-2BD5-4FD5-BA1B-CFF91E972AD7}"/>
                  </a:ext>
                </a:extLst>
              </p:cNvPr>
              <p:cNvSpPr txBox="1"/>
              <p:nvPr/>
            </p:nvSpPr>
            <p:spPr>
              <a:xfrm>
                <a:off x="2530000" y="5135073"/>
                <a:ext cx="1118824" cy="221599"/>
              </a:xfrm>
              <a:prstGeom prst="rect">
                <a:avLst/>
              </a:prstGeom>
              <a:noFill/>
            </p:spPr>
            <p:txBody>
              <a:bodyPr wrap="square" rtlCol="0">
                <a:spAutoFit/>
              </a:bodyPr>
              <a:lstStyle/>
              <a:p>
                <a:pPr marL="0" marR="0" lvl="0" indent="0" algn="l" defTabSz="698472" rtl="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Limited (17)</a:t>
                </a:r>
              </a:p>
            </p:txBody>
          </p:sp>
          <p:sp>
            <p:nvSpPr>
              <p:cNvPr id="169" name="Oval 168">
                <a:extLst>
                  <a:ext uri="{FF2B5EF4-FFF2-40B4-BE49-F238E27FC236}">
                    <a16:creationId xmlns:a16="http://schemas.microsoft.com/office/drawing/2014/main" id="{76922764-2D86-4CBA-B92E-B186C120FBD0}"/>
                  </a:ext>
                </a:extLst>
              </p:cNvPr>
              <p:cNvSpPr/>
              <p:nvPr/>
            </p:nvSpPr>
            <p:spPr>
              <a:xfrm>
                <a:off x="696432" y="5177460"/>
                <a:ext cx="145138" cy="145138"/>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0" name="Oval 169">
                <a:extLst>
                  <a:ext uri="{FF2B5EF4-FFF2-40B4-BE49-F238E27FC236}">
                    <a16:creationId xmlns:a16="http://schemas.microsoft.com/office/drawing/2014/main" id="{33E55FDE-21AF-4179-B7C6-C53AD853FF46}"/>
                  </a:ext>
                </a:extLst>
              </p:cNvPr>
              <p:cNvSpPr/>
              <p:nvPr/>
            </p:nvSpPr>
            <p:spPr>
              <a:xfrm>
                <a:off x="2410121" y="5177460"/>
                <a:ext cx="109985" cy="113765"/>
              </a:xfrm>
              <a:prstGeom prst="ellipse">
                <a:avLst/>
              </a:prstGeom>
              <a:solidFill>
                <a:schemeClr val="accent5"/>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1" name="TextBox 170">
                <a:extLst>
                  <a:ext uri="{FF2B5EF4-FFF2-40B4-BE49-F238E27FC236}">
                    <a16:creationId xmlns:a16="http://schemas.microsoft.com/office/drawing/2014/main" id="{D7977A4A-8B73-496F-B456-BFE82E3E340B}"/>
                  </a:ext>
                </a:extLst>
              </p:cNvPr>
              <p:cNvSpPr txBox="1"/>
              <p:nvPr/>
            </p:nvSpPr>
            <p:spPr>
              <a:xfrm>
                <a:off x="3964999" y="5152094"/>
                <a:ext cx="1332288" cy="221599"/>
              </a:xfrm>
              <a:prstGeom prst="rect">
                <a:avLst/>
              </a:prstGeom>
              <a:noFill/>
            </p:spPr>
            <p:txBody>
              <a:bodyPr wrap="square" rtlCol="0">
                <a:spAutoFit/>
              </a:bodyPr>
              <a:lstStyle/>
              <a:p>
                <a:pPr marL="0" marR="0" lvl="0" indent="0" algn="l" defTabSz="698472" rtl="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Emergency (12)</a:t>
                </a:r>
              </a:p>
            </p:txBody>
          </p:sp>
          <p:sp>
            <p:nvSpPr>
              <p:cNvPr id="172" name="Oval 171">
                <a:extLst>
                  <a:ext uri="{FF2B5EF4-FFF2-40B4-BE49-F238E27FC236}">
                    <a16:creationId xmlns:a16="http://schemas.microsoft.com/office/drawing/2014/main" id="{BCC76455-77EA-4595-A5FE-C7C5BBE2088D}"/>
                  </a:ext>
                </a:extLst>
              </p:cNvPr>
              <p:cNvSpPr/>
              <p:nvPr/>
            </p:nvSpPr>
            <p:spPr>
              <a:xfrm>
                <a:off x="3838124" y="5177460"/>
                <a:ext cx="145138" cy="145138"/>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64" name="TextBox 163">
              <a:extLst>
                <a:ext uri="{FF2B5EF4-FFF2-40B4-BE49-F238E27FC236}">
                  <a16:creationId xmlns:a16="http://schemas.microsoft.com/office/drawing/2014/main" id="{D2054B42-D592-4F80-A125-EECD28BC54D9}"/>
                </a:ext>
              </a:extLst>
            </p:cNvPr>
            <p:cNvSpPr txBox="1"/>
            <p:nvPr/>
          </p:nvSpPr>
          <p:spPr>
            <a:xfrm>
              <a:off x="5642354" y="5615665"/>
              <a:ext cx="782578" cy="221599"/>
            </a:xfrm>
            <a:prstGeom prst="rect">
              <a:avLst/>
            </a:prstGeom>
            <a:noFill/>
          </p:spPr>
          <p:txBody>
            <a:bodyPr wrap="square" rtlCol="0">
              <a:spAutoFit/>
            </a:bodyPr>
            <a:lstStyle/>
            <a:p>
              <a:pPr marL="0" marR="0" lvl="0" indent="0" algn="l" defTabSz="698472" rtl="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73857"/>
                  </a:solidFill>
                  <a:effectLst/>
                  <a:uLnTx/>
                  <a:uFillTx/>
                  <a:latin typeface="Arial"/>
                  <a:ea typeface="Arial Unicode MS" pitchFamily="34" charset="-128"/>
                  <a:cs typeface="Arial Unicode MS" pitchFamily="34" charset="-128"/>
                </a:rPr>
                <a:t>None (3)</a:t>
              </a:r>
            </a:p>
          </p:txBody>
        </p:sp>
        <p:sp>
          <p:nvSpPr>
            <p:cNvPr id="165" name="Oval 164">
              <a:extLst>
                <a:ext uri="{FF2B5EF4-FFF2-40B4-BE49-F238E27FC236}">
                  <a16:creationId xmlns:a16="http://schemas.microsoft.com/office/drawing/2014/main" id="{670F9A80-2A82-4612-AFB1-9A620FA082FB}"/>
                </a:ext>
              </a:extLst>
            </p:cNvPr>
            <p:cNvSpPr/>
            <p:nvPr/>
          </p:nvSpPr>
          <p:spPr>
            <a:xfrm>
              <a:off x="5531082" y="5639660"/>
              <a:ext cx="145138" cy="145138"/>
            </a:xfrm>
            <a:prstGeom prst="ellipse">
              <a:avLst/>
            </a:prstGeom>
            <a:solidFill>
              <a:schemeClr val="bg2">
                <a:lumMod val="9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03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 name="Rectangle 2">
            <a:extLst>
              <a:ext uri="{FF2B5EF4-FFF2-40B4-BE49-F238E27FC236}">
                <a16:creationId xmlns:a16="http://schemas.microsoft.com/office/drawing/2014/main" id="{F997B776-CD2D-4623-8C6F-D14D16E6F939}"/>
              </a:ext>
            </a:extLst>
          </p:cNvPr>
          <p:cNvSpPr/>
          <p:nvPr/>
        </p:nvSpPr>
        <p:spPr>
          <a:xfrm>
            <a:off x="8861817" y="5495677"/>
            <a:ext cx="2928126" cy="461665"/>
          </a:xfrm>
          <a:prstGeom prst="rect">
            <a:avLst/>
          </a:prstGeom>
        </p:spPr>
        <p:txBody>
          <a:bodyPr wrap="square">
            <a:spAutoFit/>
          </a:bodyPr>
          <a:lstStyle/>
          <a:p>
            <a:pPr marL="0" marR="0" lvl="0" indent="0" algn="l" defTabSz="457039" rtl="0" eaLnBrk="1" fontAlgn="auto" latinLnBrk="0" hangingPunct="1">
              <a:lnSpc>
                <a:spcPct val="100000"/>
              </a:lnSpc>
              <a:spcBef>
                <a:spcPct val="2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Source: </a:t>
            </a:r>
            <a:r>
              <a:rPr kumimoji="0" lang="en-US" sz="1200" b="0" i="0" u="none" strike="noStrike" kern="1200" cap="none" spc="0" normalizeH="0" baseline="0" noProof="0" dirty="0">
                <a:ln>
                  <a:noFill/>
                </a:ln>
                <a:solidFill>
                  <a:srgbClr val="000000"/>
                </a:solidFill>
                <a:effectLst/>
                <a:uLnTx/>
                <a:uFillTx/>
                <a:latin typeface="Arial"/>
                <a:ea typeface="+mn-ea"/>
                <a:cs typeface="+mn-cs"/>
              </a:rPr>
              <a:t>Nov 2018 CHCS </a:t>
            </a:r>
            <a:r>
              <a:rPr kumimoji="0" lang="en-US" sz="1200" b="0" i="0" u="none" strike="noStrike" kern="1200" cap="none" spc="0" normalizeH="0" baseline="0" noProof="0" dirty="0">
                <a:ln>
                  <a:noFill/>
                </a:ln>
                <a:solidFill>
                  <a:srgbClr val="000000"/>
                </a:solidFill>
                <a:effectLst/>
                <a:uLnTx/>
                <a:uFillTx/>
                <a:latin typeface="Arial"/>
                <a:ea typeface="+mn-ea"/>
                <a:cs typeface="+mn-cs"/>
                <a:hlinkClick r:id="rId3"/>
              </a:rPr>
              <a:t>Medicaid Adult Dental Benefits: An Overview </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42166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C7B940-151D-405A-AD63-44F4157F9DBF}"/>
              </a:ext>
            </a:extLst>
          </p:cNvPr>
          <p:cNvSpPr>
            <a:spLocks noGrp="1"/>
          </p:cNvSpPr>
          <p:nvPr>
            <p:ph type="title"/>
          </p:nvPr>
        </p:nvSpPr>
        <p:spPr/>
        <p:txBody>
          <a:bodyPr>
            <a:noAutofit/>
          </a:bodyPr>
          <a:lstStyle/>
          <a:p>
            <a:pPr algn="ctr"/>
            <a:r>
              <a:rPr lang="en-US" sz="3600" b="1" dirty="0"/>
              <a:t>Key Dental Growth Segments</a:t>
            </a:r>
            <a:br>
              <a:rPr lang="en-US" sz="3600" b="1" dirty="0"/>
            </a:br>
            <a:r>
              <a:rPr lang="en-US" sz="2400" b="1" dirty="0"/>
              <a:t>Medicaid</a:t>
            </a:r>
            <a:endParaRPr lang="en-US" sz="3600" dirty="0"/>
          </a:p>
        </p:txBody>
      </p:sp>
      <p:sp>
        <p:nvSpPr>
          <p:cNvPr id="3" name="Slide Number Placeholder 2">
            <a:extLst>
              <a:ext uri="{FF2B5EF4-FFF2-40B4-BE49-F238E27FC236}">
                <a16:creationId xmlns:a16="http://schemas.microsoft.com/office/drawing/2014/main" id="{E6B550A7-4BE7-49A4-B43A-852ACE348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6E0F0-A629-AF47-82DD-3B28C859BC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A5D676DA-581D-4F3D-8568-C1FC5B73AE52}"/>
              </a:ext>
            </a:extLst>
          </p:cNvPr>
          <p:cNvGraphicFramePr>
            <a:graphicFrameLocks/>
          </p:cNvGraphicFramePr>
          <p:nvPr>
            <p:extLst/>
          </p:nvPr>
        </p:nvGraphicFramePr>
        <p:xfrm>
          <a:off x="1962150" y="1831917"/>
          <a:ext cx="8267700" cy="4660958"/>
        </p:xfrm>
        <a:graphic>
          <a:graphicData uri="http://schemas.openxmlformats.org/drawingml/2006/table">
            <a:tbl>
              <a:tblPr firstRow="1" bandRow="1">
                <a:tableStyleId>{5C22544A-7EE6-4342-B048-85BDC9FD1C3A}</a:tableStyleId>
              </a:tblPr>
              <a:tblGrid>
                <a:gridCol w="4133850">
                  <a:extLst>
                    <a:ext uri="{9D8B030D-6E8A-4147-A177-3AD203B41FA5}">
                      <a16:colId xmlns:a16="http://schemas.microsoft.com/office/drawing/2014/main" val="20000"/>
                    </a:ext>
                  </a:extLst>
                </a:gridCol>
                <a:gridCol w="4133850">
                  <a:extLst>
                    <a:ext uri="{9D8B030D-6E8A-4147-A177-3AD203B41FA5}">
                      <a16:colId xmlns:a16="http://schemas.microsoft.com/office/drawing/2014/main" val="20001"/>
                    </a:ext>
                  </a:extLst>
                </a:gridCol>
              </a:tblGrid>
              <a:tr h="3016269">
                <a:tc>
                  <a:txBody>
                    <a:bodyPr/>
                    <a:lstStyle/>
                    <a:p>
                      <a:pPr algn="ctr"/>
                      <a:r>
                        <a:rPr lang="en-US" sz="2800" b="1" dirty="0">
                          <a:solidFill>
                            <a:schemeClr val="tx1"/>
                          </a:solidFill>
                          <a:latin typeface="+mj-lt"/>
                          <a:cs typeface="Arial" panose="020B0604020202020204" pitchFamily="34" charset="0"/>
                        </a:rPr>
                        <a:t>Extensive</a:t>
                      </a:r>
                    </a:p>
                    <a:p>
                      <a:pPr algn="l"/>
                      <a:r>
                        <a:rPr lang="en-US" sz="1600" b="0" kern="1200" dirty="0">
                          <a:solidFill>
                            <a:schemeClr val="tx1"/>
                          </a:solidFill>
                          <a:effectLst/>
                          <a:latin typeface="+mj-lt"/>
                          <a:ea typeface="+mn-ea"/>
                          <a:cs typeface="Arial" panose="020B0604020202020204" pitchFamily="34" charset="0"/>
                        </a:rPr>
                        <a:t>A more comprehensive mix of services, including many diagnostic, preventive, and minor and major restorative procedures. It includes benefits that have a per-person annual expenditure cap of at least $1,000. It includes benefits that cover at least 100 procedures out of the approximately 600 recognized procedures per the ADA’s Code on Dental Procedures and Nomenclature</a:t>
                      </a:r>
                    </a:p>
                    <a:p>
                      <a:pPr algn="l"/>
                      <a:endParaRPr lang="en-US" sz="1600" b="0" dirty="0">
                        <a:solidFill>
                          <a:schemeClr val="tx1"/>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tx1"/>
                          </a:solidFill>
                          <a:latin typeface="+mj-lt"/>
                          <a:cs typeface="Arial" panose="020B0604020202020204" pitchFamily="34" charset="0"/>
                        </a:rPr>
                        <a:t>Limited</a:t>
                      </a:r>
                    </a:p>
                    <a:p>
                      <a:pPr algn="l"/>
                      <a:r>
                        <a:rPr lang="en-US" sz="1600" b="0" kern="1200" dirty="0">
                          <a:solidFill>
                            <a:schemeClr val="tx1"/>
                          </a:solidFill>
                          <a:effectLst/>
                          <a:latin typeface="+mj-lt"/>
                          <a:ea typeface="+mn-ea"/>
                          <a:cs typeface="Arial" panose="020B0604020202020204" pitchFamily="34" charset="0"/>
                        </a:rPr>
                        <a:t>A limited mix of services, including some diagnostic, preventive, and minor restorative procedures. It includes benefits that have a per-person annual expenditure cap of $1,000 or less. It includes benefits that cover less than 100 procedures out of the approximately 600 recognized procedures per the ADA’s Code on Dental Procedures and Nomenclature</a:t>
                      </a:r>
                      <a:endParaRPr lang="en-US" sz="1600" b="0" dirty="0">
                        <a:solidFill>
                          <a:schemeClr val="tx1"/>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44689">
                <a:tc>
                  <a:txBody>
                    <a:bodyPr/>
                    <a:lstStyle/>
                    <a:p>
                      <a:pPr algn="ctr"/>
                      <a:r>
                        <a:rPr lang="en-US" sz="2400" b="1" dirty="0">
                          <a:solidFill>
                            <a:schemeClr val="tx1"/>
                          </a:solidFill>
                          <a:latin typeface="+mj-lt"/>
                          <a:cs typeface="Arial" panose="020B0604020202020204" pitchFamily="34" charset="0"/>
                        </a:rPr>
                        <a:t>Emergency</a:t>
                      </a:r>
                    </a:p>
                    <a:p>
                      <a:pPr algn="l"/>
                      <a:r>
                        <a:rPr lang="en-US" sz="1600" kern="1200" dirty="0">
                          <a:solidFill>
                            <a:schemeClr val="dk1"/>
                          </a:solidFill>
                          <a:effectLst/>
                          <a:latin typeface="+mj-lt"/>
                          <a:ea typeface="+mn-ea"/>
                          <a:cs typeface="Arial" panose="020B0604020202020204" pitchFamily="34" charset="0"/>
                        </a:rPr>
                        <a:t>Relief of pain and infection.  While many services might be available, care may only be delivered under defined emergency situations</a:t>
                      </a:r>
                      <a:endParaRPr lang="en-US" sz="1600" b="1" dirty="0">
                        <a:solidFill>
                          <a:schemeClr val="tx1"/>
                        </a:solidFill>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latin typeface="+mj-lt"/>
                          <a:cs typeface="Arial" panose="020B0604020202020204" pitchFamily="34" charset="0"/>
                        </a:rPr>
                        <a:t>None</a:t>
                      </a:r>
                    </a:p>
                    <a:p>
                      <a:pPr algn="l"/>
                      <a:r>
                        <a:rPr lang="en-US" sz="1600" b="0" dirty="0">
                          <a:solidFill>
                            <a:schemeClr val="tx1"/>
                          </a:solidFill>
                          <a:latin typeface="+mj-lt"/>
                          <a:cs typeface="Arial" panose="020B0604020202020204" pitchFamily="34" charset="0"/>
                        </a:rPr>
                        <a:t>No Dental 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82B970FE-65B4-4876-B7C0-4B55F658EA33}"/>
              </a:ext>
            </a:extLst>
          </p:cNvPr>
          <p:cNvSpPr txBox="1"/>
          <p:nvPr/>
        </p:nvSpPr>
        <p:spPr>
          <a:xfrm>
            <a:off x="3139293" y="1372484"/>
            <a:ext cx="5913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a:ea typeface="+mn-ea"/>
                <a:cs typeface="+mn-cs"/>
              </a:rPr>
              <a:t>Categories of Medicaid Adult Dental Benefits</a:t>
            </a:r>
          </a:p>
        </p:txBody>
      </p:sp>
    </p:spTree>
    <p:extLst>
      <p:ext uri="{BB962C8B-B14F-4D97-AF65-F5344CB8AC3E}">
        <p14:creationId xmlns:p14="http://schemas.microsoft.com/office/powerpoint/2010/main" val="139957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FAA1-F0BC-4AC9-BF98-D8C86AE31BA4}"/>
              </a:ext>
            </a:extLst>
          </p:cNvPr>
          <p:cNvSpPr>
            <a:spLocks noGrp="1"/>
          </p:cNvSpPr>
          <p:nvPr>
            <p:ph type="title"/>
          </p:nvPr>
        </p:nvSpPr>
        <p:spPr>
          <a:xfrm>
            <a:off x="838200" y="365125"/>
            <a:ext cx="10515600" cy="1196547"/>
          </a:xfrm>
        </p:spPr>
        <p:txBody>
          <a:bodyPr/>
          <a:lstStyle/>
          <a:p>
            <a:r>
              <a:rPr lang="en-US" b="1" dirty="0">
                <a:solidFill>
                  <a:srgbClr val="0070C0"/>
                </a:solidFill>
                <a:effectLst>
                  <a:outerShdw blurRad="38100" dist="38100" dir="2700000" algn="tl">
                    <a:srgbClr val="000000">
                      <a:alpha val="43137"/>
                    </a:srgbClr>
                  </a:outerShdw>
                </a:effectLst>
              </a:rPr>
              <a:t>NADP Programs &amp; Services</a:t>
            </a:r>
          </a:p>
        </p:txBody>
      </p:sp>
      <p:sp>
        <p:nvSpPr>
          <p:cNvPr id="3" name="Content Placeholder 2">
            <a:extLst>
              <a:ext uri="{FF2B5EF4-FFF2-40B4-BE49-F238E27FC236}">
                <a16:creationId xmlns:a16="http://schemas.microsoft.com/office/drawing/2014/main" id="{BC6BE18E-93B8-48B7-A076-2E2D0C34DC8B}"/>
              </a:ext>
            </a:extLst>
          </p:cNvPr>
          <p:cNvSpPr>
            <a:spLocks noGrp="1"/>
          </p:cNvSpPr>
          <p:nvPr>
            <p:ph sz="half" idx="1"/>
          </p:nvPr>
        </p:nvSpPr>
        <p:spPr>
          <a:xfrm>
            <a:off x="838200" y="1825625"/>
            <a:ext cx="4552950" cy="4351338"/>
          </a:xfrm>
        </p:spPr>
        <p:txBody>
          <a:bodyPr>
            <a:normAutofit fontScale="92500" lnSpcReduction="10000"/>
          </a:bodyPr>
          <a:lstStyle/>
          <a:p>
            <a:r>
              <a:rPr lang="en-US" b="1" dirty="0">
                <a:solidFill>
                  <a:srgbClr val="00B050"/>
                </a:solidFill>
                <a:effectLst>
                  <a:outerShdw blurRad="38100" dist="38100" dir="2700000" algn="tl">
                    <a:srgbClr val="000000">
                      <a:alpha val="43137"/>
                    </a:srgbClr>
                  </a:outerShdw>
                </a:effectLst>
              </a:rPr>
              <a:t>Government Relations</a:t>
            </a:r>
          </a:p>
          <a:p>
            <a:pPr lvl="1"/>
            <a:r>
              <a:rPr lang="en-US" dirty="0"/>
              <a:t>State &amp; federal legislative &amp; regulatory tracking, comments &amp; lobbying</a:t>
            </a:r>
          </a:p>
          <a:p>
            <a:pPr lvl="1"/>
            <a:r>
              <a:rPr lang="en-US" dirty="0"/>
              <a:t>Proactive initiatives</a:t>
            </a:r>
          </a:p>
          <a:p>
            <a:r>
              <a:rPr lang="en-US" b="1" dirty="0">
                <a:solidFill>
                  <a:srgbClr val="0070C0"/>
                </a:solidFill>
                <a:effectLst>
                  <a:outerShdw blurRad="38100" dist="38100" dir="2700000" algn="tl">
                    <a:srgbClr val="000000">
                      <a:alpha val="43137"/>
                    </a:srgbClr>
                  </a:outerShdw>
                </a:effectLst>
              </a:rPr>
              <a:t>Research</a:t>
            </a:r>
          </a:p>
          <a:p>
            <a:pPr lvl="1"/>
            <a:r>
              <a:rPr lang="en-US" dirty="0"/>
              <a:t>Industry benchmarks</a:t>
            </a:r>
          </a:p>
          <a:p>
            <a:pPr lvl="1"/>
            <a:r>
              <a:rPr lang="en-US" dirty="0"/>
              <a:t>Employer concerns/interests</a:t>
            </a:r>
          </a:p>
          <a:p>
            <a:pPr lvl="1"/>
            <a:r>
              <a:rPr lang="en-US" dirty="0"/>
              <a:t>Consumer concerns/interests</a:t>
            </a:r>
          </a:p>
          <a:p>
            <a:pPr lvl="1"/>
            <a:r>
              <a:rPr lang="en-US" dirty="0"/>
              <a:t>Specialized snapshots of a particular practice</a:t>
            </a:r>
          </a:p>
        </p:txBody>
      </p:sp>
      <p:sp>
        <p:nvSpPr>
          <p:cNvPr id="4" name="Content Placeholder 3">
            <a:extLst>
              <a:ext uri="{FF2B5EF4-FFF2-40B4-BE49-F238E27FC236}">
                <a16:creationId xmlns:a16="http://schemas.microsoft.com/office/drawing/2014/main" id="{B8285C41-CF53-426D-8E3D-6924831A9202}"/>
              </a:ext>
            </a:extLst>
          </p:cNvPr>
          <p:cNvSpPr>
            <a:spLocks noGrp="1"/>
          </p:cNvSpPr>
          <p:nvPr>
            <p:ph sz="half" idx="2"/>
          </p:nvPr>
        </p:nvSpPr>
        <p:spPr>
          <a:xfrm>
            <a:off x="5514975" y="1825625"/>
            <a:ext cx="5838825" cy="1755775"/>
          </a:xfrm>
        </p:spPr>
        <p:txBody>
          <a:bodyPr>
            <a:normAutofit fontScale="92500" lnSpcReduction="10000"/>
          </a:bodyPr>
          <a:lstStyle/>
          <a:p>
            <a:r>
              <a:rPr lang="en-US" b="1" dirty="0">
                <a:solidFill>
                  <a:srgbClr val="00B0F0"/>
                </a:solidFill>
                <a:effectLst>
                  <a:outerShdw blurRad="38100" dist="38100" dir="2700000" algn="tl">
                    <a:srgbClr val="000000">
                      <a:alpha val="43137"/>
                    </a:srgbClr>
                  </a:outerShdw>
                </a:effectLst>
              </a:rPr>
              <a:t>Education &amp; Communication</a:t>
            </a:r>
          </a:p>
          <a:p>
            <a:pPr lvl="1"/>
            <a:r>
              <a:rPr lang="en-US" dirty="0"/>
              <a:t>Industry Conferences &amp; webinars</a:t>
            </a:r>
          </a:p>
          <a:p>
            <a:pPr lvl="1"/>
            <a:r>
              <a:rPr lang="en-US" dirty="0"/>
              <a:t>Presentations to Others</a:t>
            </a:r>
          </a:p>
          <a:p>
            <a:pPr lvl="1"/>
            <a:r>
              <a:rPr lang="en-US" dirty="0"/>
              <a:t>Voice of the dental benefits industry to press and policymakers</a:t>
            </a:r>
          </a:p>
          <a:p>
            <a:endParaRPr lang="en-US" dirty="0"/>
          </a:p>
        </p:txBody>
      </p:sp>
      <p:sp>
        <p:nvSpPr>
          <p:cNvPr id="5" name="Date Placeholder 4">
            <a:extLst>
              <a:ext uri="{FF2B5EF4-FFF2-40B4-BE49-F238E27FC236}">
                <a16:creationId xmlns:a16="http://schemas.microsoft.com/office/drawing/2014/main" id="{C68AF87F-C250-407C-9CA8-BFF95ED1BE5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29F485E-4872-4923-8E39-79EA387C0DD9}"/>
              </a:ext>
            </a:extLst>
          </p:cNvPr>
          <p:cNvSpPr>
            <a:spLocks noGrp="1"/>
          </p:cNvSpPr>
          <p:nvPr>
            <p:ph type="ftr" sz="quarter" idx="11"/>
          </p:nvPr>
        </p:nvSpPr>
        <p:spPr/>
        <p:txBody>
          <a:bodyPr/>
          <a:lstStyle/>
          <a:p>
            <a:endParaRPr lang="en-US" dirty="0"/>
          </a:p>
        </p:txBody>
      </p:sp>
      <p:sp>
        <p:nvSpPr>
          <p:cNvPr id="7" name="Content Placeholder 3">
            <a:extLst>
              <a:ext uri="{FF2B5EF4-FFF2-40B4-BE49-F238E27FC236}">
                <a16:creationId xmlns:a16="http://schemas.microsoft.com/office/drawing/2014/main" id="{98B32CCA-33A6-4DAE-AC35-6DC3403E96F5}"/>
              </a:ext>
            </a:extLst>
          </p:cNvPr>
          <p:cNvSpPr txBox="1">
            <a:spLocks/>
          </p:cNvSpPr>
          <p:nvPr/>
        </p:nvSpPr>
        <p:spPr>
          <a:xfrm>
            <a:off x="5514975" y="3581401"/>
            <a:ext cx="5886450" cy="981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7030A0"/>
                </a:solidFill>
                <a:effectLst>
                  <a:outerShdw blurRad="38100" dist="38100" dir="2700000" algn="tl">
                    <a:srgbClr val="000000">
                      <a:alpha val="43137"/>
                    </a:srgbClr>
                  </a:outerShdw>
                </a:effectLst>
              </a:rPr>
              <a:t>Collaboration on Terminology, Standards, &amp; Transactions </a:t>
            </a:r>
          </a:p>
          <a:p>
            <a:endParaRPr lang="en-US" dirty="0"/>
          </a:p>
        </p:txBody>
      </p:sp>
      <p:sp>
        <p:nvSpPr>
          <p:cNvPr id="9" name="TextBox 8">
            <a:extLst>
              <a:ext uri="{FF2B5EF4-FFF2-40B4-BE49-F238E27FC236}">
                <a16:creationId xmlns:a16="http://schemas.microsoft.com/office/drawing/2014/main" id="{5DC948CB-F6CB-4C8C-A454-C93F5E4A8311}"/>
              </a:ext>
            </a:extLst>
          </p:cNvPr>
          <p:cNvSpPr txBox="1"/>
          <p:nvPr/>
        </p:nvSpPr>
        <p:spPr>
          <a:xfrm>
            <a:off x="5600700" y="4342338"/>
            <a:ext cx="4467226" cy="1446550"/>
          </a:xfrm>
          <a:prstGeom prst="rect">
            <a:avLst/>
          </a:prstGeom>
          <a:noFill/>
        </p:spPr>
        <p:txBody>
          <a:bodyPr wrap="square" numCol="2" rtlCol="0">
            <a:spAutoFit/>
          </a:bodyPr>
          <a:lstStyle/>
          <a:p>
            <a:pPr marL="742950" lvl="1" indent="-285750">
              <a:buFont typeface="Arial" panose="020B0604020202020204" pitchFamily="34" charset="0"/>
              <a:buChar char="•"/>
            </a:pPr>
            <a:r>
              <a:rPr lang="en-US" sz="2200" dirty="0"/>
              <a:t>X12 &amp; HL7</a:t>
            </a:r>
          </a:p>
          <a:p>
            <a:pPr marL="742950" lvl="1" indent="-285750">
              <a:buFont typeface="Arial" panose="020B0604020202020204" pitchFamily="34" charset="0"/>
              <a:buChar char="•"/>
            </a:pPr>
            <a:r>
              <a:rPr lang="en-US" sz="2200" dirty="0"/>
              <a:t>SNOMED</a:t>
            </a:r>
          </a:p>
          <a:p>
            <a:pPr marL="742950" lvl="1" indent="-285750">
              <a:buFont typeface="Arial" panose="020B0604020202020204" pitchFamily="34" charset="0"/>
              <a:buChar char="•"/>
            </a:pPr>
            <a:r>
              <a:rPr lang="en-US" sz="2200" dirty="0"/>
              <a:t>DQA</a:t>
            </a:r>
          </a:p>
          <a:p>
            <a:pPr marL="742950" lvl="1" indent="-285750">
              <a:buFont typeface="Arial" panose="020B0604020202020204" pitchFamily="34" charset="0"/>
              <a:buChar char="•"/>
            </a:pPr>
            <a:r>
              <a:rPr lang="en-US" sz="2200" dirty="0"/>
              <a:t>CMC</a:t>
            </a:r>
          </a:p>
          <a:p>
            <a:pPr marL="742950" lvl="1" indent="-285750">
              <a:buFont typeface="Arial" panose="020B0604020202020204" pitchFamily="34" charset="0"/>
              <a:buChar char="•"/>
            </a:pPr>
            <a:r>
              <a:rPr lang="en-US" sz="2200" dirty="0" err="1"/>
              <a:t>DeCC</a:t>
            </a:r>
            <a:endParaRPr lang="en-US" sz="2200" dirty="0"/>
          </a:p>
          <a:p>
            <a:pPr marL="742950" lvl="1" indent="-285750">
              <a:buFont typeface="Arial" panose="020B0604020202020204" pitchFamily="34" charset="0"/>
              <a:buChar char="•"/>
            </a:pPr>
            <a:r>
              <a:rPr lang="en-US" sz="2200" dirty="0"/>
              <a:t>SCDI</a:t>
            </a:r>
          </a:p>
          <a:p>
            <a:pPr marL="742950" lvl="1" indent="-285750">
              <a:buFont typeface="Arial" panose="020B0604020202020204" pitchFamily="34" charset="0"/>
              <a:buChar char="•"/>
            </a:pPr>
            <a:r>
              <a:rPr lang="en-US" sz="2200" dirty="0" err="1"/>
              <a:t>DeCFAC</a:t>
            </a:r>
            <a:r>
              <a:rPr lang="en-US" sz="2200" dirty="0"/>
              <a:t> </a:t>
            </a:r>
          </a:p>
          <a:p>
            <a:pPr marL="742950" lvl="1" indent="-285750">
              <a:buFont typeface="Arial" panose="020B0604020202020204" pitchFamily="34" charset="0"/>
              <a:buChar char="•"/>
            </a:pPr>
            <a:r>
              <a:rPr lang="en-US" sz="2200" dirty="0"/>
              <a:t>WEDI</a:t>
            </a:r>
          </a:p>
        </p:txBody>
      </p:sp>
    </p:spTree>
    <p:extLst>
      <p:ext uri="{BB962C8B-B14F-4D97-AF65-F5344CB8AC3E}">
        <p14:creationId xmlns:p14="http://schemas.microsoft.com/office/powerpoint/2010/main" val="97714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EF115B-028E-40DA-8BEF-E7AB53CD53E7}"/>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Challenges to Medicaid Expansion</a:t>
            </a:r>
          </a:p>
        </p:txBody>
      </p:sp>
      <p:pic>
        <p:nvPicPr>
          <p:cNvPr id="8" name="Content Placeholder 7" descr="A close up of a map&#10;&#10;Description automatically generated">
            <a:extLst>
              <a:ext uri="{FF2B5EF4-FFF2-40B4-BE49-F238E27FC236}">
                <a16:creationId xmlns:a16="http://schemas.microsoft.com/office/drawing/2014/main" id="{BD7EF39F-60A0-4370-B504-31F5E2ABFB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47850"/>
            <a:ext cx="5244080" cy="4351338"/>
          </a:xfrm>
        </p:spPr>
      </p:pic>
      <p:pic>
        <p:nvPicPr>
          <p:cNvPr id="10" name="Picture 9" descr="A close up of a map&#10;&#10;Description automatically generated">
            <a:extLst>
              <a:ext uri="{FF2B5EF4-FFF2-40B4-BE49-F238E27FC236}">
                <a16:creationId xmlns:a16="http://schemas.microsoft.com/office/drawing/2014/main" id="{48228F49-8D0C-43E3-936A-D297DAE12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840" y="1847850"/>
            <a:ext cx="5178271" cy="4263701"/>
          </a:xfrm>
          <a:prstGeom prst="rect">
            <a:avLst/>
          </a:prstGeom>
        </p:spPr>
      </p:pic>
      <p:sp>
        <p:nvSpPr>
          <p:cNvPr id="11" name="TextBox 10">
            <a:extLst>
              <a:ext uri="{FF2B5EF4-FFF2-40B4-BE49-F238E27FC236}">
                <a16:creationId xmlns:a16="http://schemas.microsoft.com/office/drawing/2014/main" id="{128760EB-3853-4F24-B24E-FCC02B17FE81}"/>
              </a:ext>
            </a:extLst>
          </p:cNvPr>
          <p:cNvSpPr txBox="1"/>
          <p:nvPr/>
        </p:nvSpPr>
        <p:spPr>
          <a:xfrm>
            <a:off x="3760237" y="6268713"/>
            <a:ext cx="4394719" cy="276999"/>
          </a:xfrm>
          <a:prstGeom prst="rect">
            <a:avLst/>
          </a:prstGeom>
          <a:noFill/>
        </p:spPr>
        <p:txBody>
          <a:bodyPr wrap="square" rtlCol="0">
            <a:spAutoFit/>
          </a:bodyPr>
          <a:lstStyle/>
          <a:p>
            <a:r>
              <a:rPr lang="en-US" sz="1200" b="1" dirty="0"/>
              <a:t>SOURCE: </a:t>
            </a:r>
            <a:r>
              <a:rPr lang="en-US" sz="1200" dirty="0"/>
              <a:t>Families USA </a:t>
            </a:r>
            <a:r>
              <a:rPr lang="en-US" sz="1200" dirty="0">
                <a:hlinkClick r:id="rId5"/>
              </a:rPr>
              <a:t>Waiver Strategy Center</a:t>
            </a:r>
            <a:r>
              <a:rPr lang="en-US" sz="1200" dirty="0"/>
              <a:t>, accessed 1/22/2019</a:t>
            </a:r>
            <a:endParaRPr lang="en-US" dirty="0"/>
          </a:p>
        </p:txBody>
      </p:sp>
    </p:spTree>
    <p:extLst>
      <p:ext uri="{BB962C8B-B14F-4D97-AF65-F5344CB8AC3E}">
        <p14:creationId xmlns:p14="http://schemas.microsoft.com/office/powerpoint/2010/main" val="1874434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CAEF-20BC-4A1A-B009-D78571F8F52D}"/>
              </a:ext>
            </a:extLst>
          </p:cNvPr>
          <p:cNvSpPr>
            <a:spLocks noGrp="1"/>
          </p:cNvSpPr>
          <p:nvPr>
            <p:ph type="title"/>
          </p:nvPr>
        </p:nvSpPr>
        <p:spPr>
          <a:xfrm>
            <a:off x="73090" y="175243"/>
            <a:ext cx="10515600" cy="902779"/>
          </a:xfrm>
        </p:spPr>
        <p:txBody>
          <a:bodyPr>
            <a:normAutofit/>
          </a:bodyPr>
          <a:lstStyle/>
          <a:p>
            <a:r>
              <a:rPr lang="en-US" b="1" dirty="0"/>
              <a:t>           </a:t>
            </a:r>
            <a:r>
              <a:rPr lang="en-US" b="1" dirty="0">
                <a:solidFill>
                  <a:srgbClr val="0070C0"/>
                </a:solidFill>
                <a:effectLst>
                  <a:outerShdw blurRad="38100" dist="38100" dir="2700000" algn="tl">
                    <a:srgbClr val="000000">
                      <a:alpha val="43137"/>
                    </a:srgbClr>
                  </a:outerShdw>
                </a:effectLst>
              </a:rPr>
              <a:t>Contribution to Dental Growth-- CHIP</a:t>
            </a:r>
            <a:endParaRPr lang="en-US" dirty="0">
              <a:solidFill>
                <a:srgbClr val="0070C0"/>
              </a:solidFill>
              <a:effectLst>
                <a:outerShdw blurRad="38100" dist="38100" dir="2700000" algn="tl">
                  <a:srgbClr val="000000">
                    <a:alpha val="43137"/>
                  </a:srgbClr>
                </a:outerShdw>
              </a:effectLst>
            </a:endParaRPr>
          </a:p>
        </p:txBody>
      </p:sp>
      <p:pic>
        <p:nvPicPr>
          <p:cNvPr id="6" name="Picture 5" descr="A screenshot of a social media post&#10;&#10;Description automatically generated">
            <a:extLst>
              <a:ext uri="{FF2B5EF4-FFF2-40B4-BE49-F238E27FC236}">
                <a16:creationId xmlns:a16="http://schemas.microsoft.com/office/drawing/2014/main" id="{D3BD84DD-A03B-4756-8229-1E274660E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780" y="911763"/>
            <a:ext cx="7175187" cy="5770993"/>
          </a:xfrm>
          <a:prstGeom prst="rect">
            <a:avLst/>
          </a:prstGeom>
        </p:spPr>
      </p:pic>
      <p:sp>
        <p:nvSpPr>
          <p:cNvPr id="7" name="TextBox 6">
            <a:extLst>
              <a:ext uri="{FF2B5EF4-FFF2-40B4-BE49-F238E27FC236}">
                <a16:creationId xmlns:a16="http://schemas.microsoft.com/office/drawing/2014/main" id="{86232480-1873-4AC3-98E8-872682CE2D25}"/>
              </a:ext>
            </a:extLst>
          </p:cNvPr>
          <p:cNvSpPr txBox="1"/>
          <p:nvPr/>
        </p:nvSpPr>
        <p:spPr>
          <a:xfrm>
            <a:off x="6954473" y="4160939"/>
            <a:ext cx="21308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Accessed on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KFF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on 1/22/2019 </a:t>
            </a:r>
          </a:p>
        </p:txBody>
      </p:sp>
    </p:spTree>
    <p:extLst>
      <p:ext uri="{BB962C8B-B14F-4D97-AF65-F5344CB8AC3E}">
        <p14:creationId xmlns:p14="http://schemas.microsoft.com/office/powerpoint/2010/main" val="2154755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6EF608-6894-46EA-871A-B68B49D17DC1}"/>
              </a:ext>
            </a:extLst>
          </p:cNvPr>
          <p:cNvPicPr>
            <a:picLocks noChangeAspect="1"/>
          </p:cNvPicPr>
          <p:nvPr/>
        </p:nvPicPr>
        <p:blipFill>
          <a:blip r:embed="rId3"/>
          <a:stretch>
            <a:fillRect/>
          </a:stretch>
        </p:blipFill>
        <p:spPr>
          <a:xfrm>
            <a:off x="389090" y="356260"/>
            <a:ext cx="8191149" cy="6115791"/>
          </a:xfrm>
          <a:prstGeom prst="rect">
            <a:avLst/>
          </a:prstGeom>
        </p:spPr>
      </p:pic>
      <p:sp>
        <p:nvSpPr>
          <p:cNvPr id="7" name="TextBox 6">
            <a:extLst>
              <a:ext uri="{FF2B5EF4-FFF2-40B4-BE49-F238E27FC236}">
                <a16:creationId xmlns:a16="http://schemas.microsoft.com/office/drawing/2014/main" id="{02BE2773-2092-4C3E-89D5-2E4467BECB2C}"/>
              </a:ext>
            </a:extLst>
          </p:cNvPr>
          <p:cNvSpPr txBox="1"/>
          <p:nvPr/>
        </p:nvSpPr>
        <p:spPr>
          <a:xfrm>
            <a:off x="8918369" y="1353787"/>
            <a:ext cx="2884541" cy="5078313"/>
          </a:xfrm>
          <a:prstGeom prst="rect">
            <a:avLst/>
          </a:prstGeom>
          <a:solidFill>
            <a:schemeClr val="bg1">
              <a:lumMod val="95000"/>
            </a:schemeClr>
          </a:solidFill>
        </p:spPr>
        <p:txBody>
          <a:bodyPr wrap="square" rtlCol="0">
            <a:spAutoFit/>
          </a:bodyPr>
          <a:lstStyle/>
          <a:p>
            <a:r>
              <a:rPr lang="en-US" b="1" dirty="0"/>
              <a:t>National Academy of State Health Policy</a:t>
            </a:r>
            <a:r>
              <a:rPr lang="en-US" dirty="0"/>
              <a:t>, January 2019 Publication of </a:t>
            </a:r>
            <a:r>
              <a:rPr lang="en-US" dirty="0">
                <a:hlinkClick r:id="rId4"/>
              </a:rPr>
              <a:t>State Strategies for Promoting Children’s Preventive Services. </a:t>
            </a:r>
            <a:endParaRPr lang="en-US" dirty="0"/>
          </a:p>
          <a:p>
            <a:endParaRPr lang="en-US" dirty="0"/>
          </a:p>
          <a:p>
            <a:r>
              <a:rPr lang="en-US" dirty="0"/>
              <a:t>Maps and charts illustrate state-specific Medicaid or CHIP performance improvement initiatives that promote children’s preventive services, including those recommended by the American Academy of Pediatrics’ Bright Futures </a:t>
            </a:r>
            <a:r>
              <a:rPr lang="en-US" dirty="0">
                <a:hlinkClick r:id="rId5"/>
              </a:rPr>
              <a:t>guidelines</a:t>
            </a:r>
            <a:r>
              <a:rPr lang="en-US" dirty="0"/>
              <a:t>.</a:t>
            </a:r>
          </a:p>
        </p:txBody>
      </p:sp>
    </p:spTree>
    <p:extLst>
      <p:ext uri="{BB962C8B-B14F-4D97-AF65-F5344CB8AC3E}">
        <p14:creationId xmlns:p14="http://schemas.microsoft.com/office/powerpoint/2010/main" val="3315233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solidFill>
                  <a:srgbClr val="0070C0"/>
                </a:solidFill>
                <a:effectLst>
                  <a:outerShdw blurRad="38100" dist="38100" dir="2700000" algn="tl">
                    <a:srgbClr val="000000">
                      <a:alpha val="43137"/>
                    </a:srgbClr>
                  </a:outerShdw>
                </a:effectLst>
              </a:rPr>
              <a:t>Key Dental Growth Segment</a:t>
            </a:r>
            <a:br>
              <a:rPr lang="en-US" sz="5400" b="1" dirty="0">
                <a:solidFill>
                  <a:srgbClr val="0070C0"/>
                </a:solidFill>
                <a:effectLst>
                  <a:outerShdw blurRad="38100" dist="38100" dir="2700000" algn="tl">
                    <a:srgbClr val="000000">
                      <a:alpha val="43137"/>
                    </a:srgbClr>
                  </a:outerShdw>
                </a:effectLst>
              </a:rPr>
            </a:br>
            <a:r>
              <a:rPr lang="en-US" sz="4000" b="1" dirty="0">
                <a:solidFill>
                  <a:srgbClr val="0070C0"/>
                </a:solidFill>
                <a:effectLst>
                  <a:outerShdw blurRad="38100" dist="38100" dir="2700000" algn="tl">
                    <a:srgbClr val="000000">
                      <a:alpha val="43137"/>
                    </a:srgbClr>
                  </a:outerShdw>
                </a:effectLst>
              </a:rPr>
              <a:t>Medicare Advantage</a:t>
            </a:r>
            <a:endParaRPr lang="en-US" sz="5400" b="1" dirty="0">
              <a:solidFill>
                <a:srgbClr val="0070C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marL="0" marR="0" lvl="0" indent="0" algn="l" defTabSz="457039" rtl="0" eaLnBrk="1" fontAlgn="auto" latinLnBrk="0" hangingPunct="1">
              <a:lnSpc>
                <a:spcPct val="100000"/>
              </a:lnSpc>
              <a:spcBef>
                <a:spcPts val="0"/>
              </a:spcBef>
              <a:spcAft>
                <a:spcPts val="0"/>
              </a:spcAft>
              <a:buClrTx/>
              <a:buSzTx/>
              <a:buFontTx/>
              <a:buNone/>
              <a:tabLst/>
              <a:defRPr/>
            </a:pPr>
            <a:fld id="{1046E0F0-A629-AF47-82DD-3B28C859BC11}" type="slidenum">
              <a:rPr kumimoji="0" lang="en-US" sz="1300" b="0" i="0" u="none" strike="noStrike" kern="1200" cap="none" spc="0" normalizeH="0" baseline="0" noProof="0">
                <a:ln>
                  <a:noFill/>
                </a:ln>
                <a:solidFill>
                  <a:srgbClr val="FFFFFF">
                    <a:lumMod val="50000"/>
                  </a:srgbClr>
                </a:solidFill>
                <a:effectLst/>
                <a:uLnTx/>
                <a:uFillTx/>
                <a:latin typeface="Helvetica 55 Roman"/>
                <a:ea typeface="+mn-ea"/>
                <a:cs typeface="+mn-cs"/>
              </a:rPr>
              <a:pPr marL="0" marR="0" lvl="0" indent="0" algn="l" defTabSz="457039"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srgbClr val="FFFFFF">
                  <a:lumMod val="50000"/>
                </a:srgbClr>
              </a:solidFill>
              <a:effectLst/>
              <a:uLnTx/>
              <a:uFillTx/>
              <a:latin typeface="Helvetica 55 Roman"/>
              <a:ea typeface="+mn-ea"/>
              <a:cs typeface="+mn-cs"/>
            </a:endParaRPr>
          </a:p>
        </p:txBody>
      </p:sp>
      <p:sp>
        <p:nvSpPr>
          <p:cNvPr id="8" name="Text Box 8"/>
          <p:cNvSpPr txBox="1">
            <a:spLocks noChangeArrowheads="1"/>
          </p:cNvSpPr>
          <p:nvPr/>
        </p:nvSpPr>
        <p:spPr bwMode="gray">
          <a:xfrm>
            <a:off x="2183580" y="6285852"/>
            <a:ext cx="5715000" cy="110800"/>
          </a:xfrm>
          <a:prstGeom prst="rect">
            <a:avLst/>
          </a:prstGeom>
          <a:noFill/>
          <a:ln w="9525">
            <a:noFill/>
            <a:miter lim="800000"/>
            <a:headEnd/>
            <a:tailEnd/>
          </a:ln>
          <a:effectLst/>
        </p:spPr>
        <p:txBody>
          <a:bodyPr lIns="0" tIns="0" rIns="0" bIns="0">
            <a:spAutoFit/>
          </a:bodyPr>
          <a:lstStyle/>
          <a:p>
            <a:pPr marL="0" marR="0" lvl="0" indent="0" algn="l" defTabSz="440576" rtl="0" eaLnBrk="0" fontAlgn="auto" latinLnBrk="0" hangingPunct="0">
              <a:lnSpc>
                <a:spcPct val="80000"/>
              </a:lnSpc>
              <a:spcBef>
                <a:spcPct val="0"/>
              </a:spcBef>
              <a:spcAft>
                <a:spcPts val="0"/>
              </a:spcAft>
              <a:buClr>
                <a:srgbClr val="073857"/>
              </a:buClr>
              <a:buSzPct val="100000"/>
              <a:buFontTx/>
              <a:buNone/>
              <a:tabLst/>
              <a:defRPr/>
            </a:pPr>
            <a:r>
              <a:rPr kumimoji="0" lang="en-US" sz="794" b="0" i="0" u="none" strike="noStrike" kern="0" cap="none" spc="0" normalizeH="0" baseline="0" noProof="0" dirty="0">
                <a:ln>
                  <a:noFill/>
                </a:ln>
                <a:solidFill>
                  <a:srgbClr val="000000"/>
                </a:solidFill>
                <a:effectLst/>
                <a:uLnTx/>
                <a:uFillTx/>
                <a:latin typeface="Arial" pitchFamily="34" charset="0"/>
                <a:ea typeface="+mn-ea"/>
                <a:cs typeface="Arial" pitchFamily="34" charset="0"/>
              </a:rPr>
              <a:t>Source: </a:t>
            </a:r>
            <a:r>
              <a:rPr kumimoji="0" lang="en-US" sz="9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Medicare</a:t>
            </a:r>
            <a:r>
              <a:rPr kumimoji="0" lang="en-US" sz="794" b="0" i="0" u="none" strike="noStrike" kern="0" cap="none" spc="0" normalizeH="0" baseline="0" noProof="0" dirty="0">
                <a:ln>
                  <a:noFill/>
                </a:ln>
                <a:solidFill>
                  <a:srgbClr val="000000"/>
                </a:solidFill>
                <a:effectLst/>
                <a:uLnTx/>
                <a:uFillTx/>
                <a:latin typeface="Arial" pitchFamily="34" charset="0"/>
                <a:ea typeface="+mn-ea"/>
                <a:cs typeface="Arial" pitchFamily="34" charset="0"/>
              </a:rPr>
              <a:t> Baseline Estimates. Congressional Budget Office. January 2017. Available </a:t>
            </a:r>
            <a:r>
              <a:rPr kumimoji="0" lang="en-US" sz="794" b="0" i="0" u="none" strike="noStrike" kern="0" cap="none" spc="0" normalizeH="0" baseline="0" noProof="0" dirty="0">
                <a:ln>
                  <a:noFill/>
                </a:ln>
                <a:solidFill>
                  <a:srgbClr val="000000"/>
                </a:solidFill>
                <a:effectLst/>
                <a:uLnTx/>
                <a:uFillTx/>
                <a:latin typeface="Arial" pitchFamily="34" charset="0"/>
                <a:ea typeface="+mn-ea"/>
                <a:cs typeface="Arial" pitchFamily="34" charset="0"/>
                <a:hlinkClick r:id="rId3"/>
              </a:rPr>
              <a:t>here</a:t>
            </a:r>
            <a:r>
              <a:rPr kumimoji="0" lang="en-US" sz="794" b="0" i="0" u="none" strike="noStrike" kern="0" cap="none" spc="0" normalizeH="0" baseline="0" noProof="0" dirty="0">
                <a:ln>
                  <a:noFill/>
                </a:ln>
                <a:solidFill>
                  <a:srgbClr val="000000"/>
                </a:solidFill>
                <a:effectLst/>
                <a:uLnTx/>
                <a:uFillTx/>
                <a:latin typeface="Arial" pitchFamily="34" charset="0"/>
                <a:ea typeface="+mn-ea"/>
                <a:cs typeface="Arial" pitchFamily="34" charset="0"/>
              </a:rPr>
              <a:t>.</a:t>
            </a:r>
            <a:endParaRPr kumimoji="0" lang="en-US" sz="794" b="0" i="0" u="none" strike="noStrike" kern="120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2" name="Group 11">
            <a:extLst>
              <a:ext uri="{FF2B5EF4-FFF2-40B4-BE49-F238E27FC236}">
                <a16:creationId xmlns:a16="http://schemas.microsoft.com/office/drawing/2014/main" id="{7A928EE4-1C90-4C82-948B-B1AB8A4C199E}"/>
              </a:ext>
            </a:extLst>
          </p:cNvPr>
          <p:cNvGrpSpPr/>
          <p:nvPr/>
        </p:nvGrpSpPr>
        <p:grpSpPr>
          <a:xfrm>
            <a:off x="838200" y="1801488"/>
            <a:ext cx="10515614" cy="4375475"/>
            <a:chOff x="-915981" y="1080746"/>
            <a:chExt cx="9845763" cy="4833664"/>
          </a:xfrm>
        </p:grpSpPr>
        <p:graphicFrame>
          <p:nvGraphicFramePr>
            <p:cNvPr id="13" name="Chart Placeholder 7">
              <a:extLst>
                <a:ext uri="{FF2B5EF4-FFF2-40B4-BE49-F238E27FC236}">
                  <a16:creationId xmlns:a16="http://schemas.microsoft.com/office/drawing/2014/main" id="{02A7E9BE-6F31-4A08-8FE4-F6C35EBC6945}"/>
                </a:ext>
              </a:extLst>
            </p:cNvPr>
            <p:cNvGraphicFramePr>
              <a:graphicFrameLocks/>
            </p:cNvGraphicFramePr>
            <p:nvPr>
              <p:extLst/>
            </p:nvPr>
          </p:nvGraphicFramePr>
          <p:xfrm>
            <a:off x="-915981" y="1080746"/>
            <a:ext cx="9522100" cy="483366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39069EA3-7A92-4235-8B71-228C6ADB393C}"/>
                </a:ext>
              </a:extLst>
            </p:cNvPr>
            <p:cNvSpPr txBox="1"/>
            <p:nvPr/>
          </p:nvSpPr>
          <p:spPr>
            <a:xfrm rot="5400000">
              <a:off x="6532714" y="3335925"/>
              <a:ext cx="4529844" cy="264292"/>
            </a:xfrm>
            <a:prstGeom prst="rect">
              <a:avLst/>
            </a:prstGeom>
            <a:noFill/>
          </p:spPr>
          <p:txBody>
            <a:bodyPr wrap="square" lIns="75608" tIns="37812" rIns="75608" bIns="37812" rtlCol="0">
              <a:spAutoFit/>
            </a:bodyPr>
            <a:lstStyle/>
            <a:p>
              <a:pPr marL="0" marR="0" lvl="0" indent="0" algn="ctr" defTabSz="755895" rtl="0" eaLnBrk="1" fontAlgn="auto" latinLnBrk="0" hangingPunct="1">
                <a:lnSpc>
                  <a:spcPct val="100000"/>
                </a:lnSpc>
                <a:spcBef>
                  <a:spcPts val="0"/>
                </a:spcBef>
                <a:spcAft>
                  <a:spcPts val="0"/>
                </a:spcAft>
                <a:buClrTx/>
                <a:buSzTx/>
                <a:buFontTx/>
                <a:buNone/>
                <a:tabLst/>
                <a:defRPr/>
              </a:pPr>
              <a:r>
                <a:rPr kumimoji="0" lang="en-US" sz="1059" b="0" i="0" u="none" strike="noStrike" kern="1200" cap="none" spc="0" normalizeH="0" baseline="0" noProof="0" dirty="0">
                  <a:ln>
                    <a:noFill/>
                  </a:ln>
                  <a:solidFill>
                    <a:srgbClr val="000000"/>
                  </a:solidFill>
                  <a:effectLst/>
                  <a:uLnTx/>
                  <a:uFillTx/>
                  <a:latin typeface="Arial"/>
                  <a:ea typeface="+mn-ea"/>
                  <a:cs typeface="+mn-cs"/>
                </a:rPr>
                <a:t>MA  AS % OF TOTAL MEDICARE ENROLLMENT</a:t>
              </a:r>
            </a:p>
          </p:txBody>
        </p:sp>
      </p:grpSp>
    </p:spTree>
    <p:extLst>
      <p:ext uri="{BB962C8B-B14F-4D97-AF65-F5344CB8AC3E}">
        <p14:creationId xmlns:p14="http://schemas.microsoft.com/office/powerpoint/2010/main" val="62569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p:cNvSpPr txBox="1">
            <a:spLocks/>
          </p:cNvSpPr>
          <p:nvPr/>
        </p:nvSpPr>
        <p:spPr>
          <a:xfrm>
            <a:off x="838200" y="2947018"/>
            <a:ext cx="2391562" cy="2058217"/>
          </a:xfrm>
          <a:prstGeom prst="rect">
            <a:avLst/>
          </a:prstGeom>
        </p:spPr>
        <p:txBody>
          <a:bodyPr lIns="82058" tIns="41029" rIns="82058" bIns="41029"/>
          <a:lstStyle>
            <a:lvl1pPr marL="0" indent="0" algn="l" defTabSz="457039" rtl="0" eaLnBrk="1" latinLnBrk="0" hangingPunct="1">
              <a:spcBef>
                <a:spcPct val="20000"/>
              </a:spcBef>
              <a:buFont typeface="Arial"/>
              <a:buNone/>
              <a:defRPr sz="1800" kern="1200" cap="all" spc="45">
                <a:solidFill>
                  <a:schemeClr val="tx1"/>
                </a:solidFill>
                <a:latin typeface="Arial" pitchFamily="34" charset="0"/>
                <a:ea typeface="+mn-ea"/>
                <a:cs typeface="Arial" pitchFamily="34" charset="0"/>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039"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all" spc="45" normalizeH="0" baseline="0" noProof="0" dirty="0">
                <a:ln>
                  <a:noFill/>
                </a:ln>
                <a:solidFill>
                  <a:srgbClr val="000000"/>
                </a:solidFill>
                <a:effectLst/>
                <a:uLnTx/>
                <a:uFillTx/>
                <a:latin typeface="Arial" pitchFamily="34" charset="0"/>
                <a:ea typeface="+mn-ea"/>
                <a:cs typeface="Arial" pitchFamily="34" charset="0"/>
              </a:rPr>
              <a:t>Percent of MA plans and percent of enrollment by dental coverage type at the national level, 2017</a:t>
            </a:r>
          </a:p>
        </p:txBody>
      </p:sp>
      <p:sp>
        <p:nvSpPr>
          <p:cNvPr id="2" name="Title 1">
            <a:extLst>
              <a:ext uri="{FF2B5EF4-FFF2-40B4-BE49-F238E27FC236}">
                <a16:creationId xmlns:a16="http://schemas.microsoft.com/office/drawing/2014/main" id="{526051C8-0CAE-4905-85E5-E1E1D5619299}"/>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Medicare Advantage Dental Offerings</a:t>
            </a:r>
          </a:p>
        </p:txBody>
      </p:sp>
      <p:graphicFrame>
        <p:nvGraphicFramePr>
          <p:cNvPr id="13" name="Content Placeholder 9"/>
          <p:cNvGraphicFramePr>
            <a:graphicFrameLocks noGrp="1"/>
          </p:cNvGraphicFramePr>
          <p:nvPr>
            <p:ph idx="1"/>
            <p:extLst/>
          </p:nvPr>
        </p:nvGraphicFramePr>
        <p:xfrm>
          <a:off x="2474752" y="1800458"/>
          <a:ext cx="8397381"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5"/>
          <p:cNvSpPr txBox="1">
            <a:spLocks/>
          </p:cNvSpPr>
          <p:nvPr/>
        </p:nvSpPr>
        <p:spPr>
          <a:xfrm>
            <a:off x="354562" y="5899480"/>
            <a:ext cx="11197078" cy="440996"/>
          </a:xfrm>
          <a:prstGeom prst="rect">
            <a:avLst/>
          </a:prstGeom>
        </p:spPr>
        <p:txBody>
          <a:bodyPr/>
          <a:lstStyle>
            <a:lvl1pPr marL="342780" indent="-342780"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39" rtl="0" eaLnBrk="1" fontAlgn="auto" latinLnBrk="0" hangingPunct="1">
              <a:lnSpc>
                <a:spcPct val="100000"/>
              </a:lnSpc>
              <a:spcBef>
                <a:spcPct val="2000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Arial"/>
                <a:ea typeface="+mn-ea"/>
                <a:cs typeface="Arial" pitchFamily="34" charset="0"/>
              </a:rPr>
              <a:t>Source: </a:t>
            </a:r>
            <a:r>
              <a:rPr kumimoji="0" lang="en-US" sz="900" b="0" i="0" u="none" strike="noStrike" kern="1200" cap="none" spc="0" normalizeH="0" baseline="0" noProof="0" dirty="0">
                <a:ln>
                  <a:noFill/>
                </a:ln>
                <a:solidFill>
                  <a:srgbClr val="000000"/>
                </a:solidFill>
                <a:effectLst/>
                <a:uLnTx/>
                <a:uFillTx/>
                <a:latin typeface="Arial"/>
                <a:ea typeface="+mn-ea"/>
                <a:cs typeface="+mn-cs"/>
              </a:rPr>
              <a:t>Avalere </a:t>
            </a:r>
            <a:r>
              <a:rPr kumimoji="0" lang="en-US" sz="1000" b="0" i="0" u="none" strike="noStrike" kern="1200" cap="none" spc="0" normalizeH="0" baseline="0" noProof="0" dirty="0">
                <a:ln>
                  <a:noFill/>
                </a:ln>
                <a:solidFill>
                  <a:srgbClr val="000000"/>
                </a:solidFill>
                <a:effectLst/>
                <a:uLnTx/>
                <a:uFillTx/>
                <a:latin typeface="Arial"/>
                <a:ea typeface="+mn-ea"/>
                <a:cs typeface="+mn-cs"/>
              </a:rPr>
              <a:t>Health</a:t>
            </a:r>
            <a:r>
              <a:rPr kumimoji="0" lang="en-US" sz="900" b="0" i="0" u="none" strike="noStrike" kern="1200" cap="none" spc="0" normalizeH="0" baseline="0" noProof="0" dirty="0">
                <a:ln>
                  <a:noFill/>
                </a:ln>
                <a:solidFill>
                  <a:srgbClr val="000000"/>
                </a:solidFill>
                <a:effectLst/>
                <a:uLnTx/>
                <a:uFillTx/>
                <a:latin typeface="Arial"/>
                <a:ea typeface="+mn-ea"/>
                <a:cs typeface="+mn-cs"/>
              </a:rPr>
              <a:t> analysis using enrollment data released by the Centers for Medicare &amp; Medicaid Services. The analysis uses enrollment files released in February of each year, from 2015 through 2017, reflecting enrollment effective in January of each respective year. *Includes HMO, local PPO, regional PPO, and PFFS plans</a:t>
            </a:r>
          </a:p>
        </p:txBody>
      </p:sp>
      <p:sp>
        <p:nvSpPr>
          <p:cNvPr id="8" name="Title 1">
            <a:extLst>
              <a:ext uri="{FF2B5EF4-FFF2-40B4-BE49-F238E27FC236}">
                <a16:creationId xmlns:a16="http://schemas.microsoft.com/office/drawing/2014/main" id="{A791E1E6-245C-47B6-B9F7-AA61724C7315}"/>
              </a:ext>
            </a:extLst>
          </p:cNvPr>
          <p:cNvSpPr txBox="1">
            <a:spLocks/>
          </p:cNvSpPr>
          <p:nvPr/>
        </p:nvSpPr>
        <p:spPr>
          <a:xfrm>
            <a:off x="234193" y="347662"/>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Light" panose="020F0302020204030204"/>
              <a:ea typeface="+mj-ea"/>
              <a:cs typeface="+mj-cs"/>
            </a:endParaRPr>
          </a:p>
        </p:txBody>
      </p:sp>
    </p:spTree>
    <p:extLst>
      <p:ext uri="{BB962C8B-B14F-4D97-AF65-F5344CB8AC3E}">
        <p14:creationId xmlns:p14="http://schemas.microsoft.com/office/powerpoint/2010/main" val="3692218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73417" y="1375844"/>
            <a:ext cx="9080383" cy="4796356"/>
            <a:chOff x="228600" y="1020912"/>
            <a:chExt cx="9366773" cy="5151288"/>
          </a:xfrm>
        </p:grpSpPr>
        <p:sp>
          <p:nvSpPr>
            <p:cNvPr id="6" name="Rectangle 5"/>
            <p:cNvSpPr/>
            <p:nvPr/>
          </p:nvSpPr>
          <p:spPr>
            <a:xfrm>
              <a:off x="1008458" y="1020912"/>
              <a:ext cx="6561674" cy="507275"/>
            </a:xfrm>
            <a:prstGeom prst="rect">
              <a:avLst/>
            </a:prstGeom>
          </p:spPr>
          <p:txBody>
            <a:bodyPr wrap="square" lIns="71972" tIns="35983" rIns="71972" bIns="35983">
              <a:spAutoFit/>
            </a:bodyPr>
            <a:lstStyle/>
            <a:p>
              <a:pPr marL="0" marR="0" lvl="0" indent="0" algn="ctr" defTabSz="714229" rtl="0" eaLnBrk="1" fontAlgn="auto" latinLnBrk="0" hangingPunct="1">
                <a:lnSpc>
                  <a:spcPct val="100000"/>
                </a:lnSpc>
                <a:spcBef>
                  <a:spcPts val="0"/>
                </a:spcBef>
                <a:spcAft>
                  <a:spcPts val="0"/>
                </a:spcAft>
                <a:buClrTx/>
                <a:buSzTx/>
                <a:buFontTx/>
                <a:buNone/>
                <a:tabLst/>
                <a:defRPr/>
              </a:pPr>
              <a:r>
                <a:rPr kumimoji="0" lang="en-US" sz="1412"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PERCENT OF MA PLANS OFFERING MANDATORY OR OPTIONAL DENTAL BENEFIT, 2017 </a:t>
              </a:r>
            </a:p>
          </p:txBody>
        </p:sp>
        <p:grpSp>
          <p:nvGrpSpPr>
            <p:cNvPr id="19" name="Group 18"/>
            <p:cNvGrpSpPr/>
            <p:nvPr/>
          </p:nvGrpSpPr>
          <p:grpSpPr>
            <a:xfrm>
              <a:off x="228600" y="1371600"/>
              <a:ext cx="7543800" cy="4800600"/>
              <a:chOff x="726669" y="1072985"/>
              <a:chExt cx="8640737" cy="5486317"/>
            </a:xfrm>
          </p:grpSpPr>
          <p:grpSp>
            <p:nvGrpSpPr>
              <p:cNvPr id="20" name="Group 19"/>
              <p:cNvGrpSpPr/>
              <p:nvPr/>
            </p:nvGrpSpPr>
            <p:grpSpPr>
              <a:xfrm>
                <a:off x="726669" y="1072985"/>
                <a:ext cx="8640737" cy="5486317"/>
                <a:chOff x="726669" y="1072985"/>
                <a:chExt cx="8640737" cy="5486317"/>
              </a:xfrm>
            </p:grpSpPr>
            <p:grpSp>
              <p:nvGrpSpPr>
                <p:cNvPr id="82" name="Group 4"/>
                <p:cNvGrpSpPr>
                  <a:grpSpLocks/>
                </p:cNvGrpSpPr>
                <p:nvPr/>
              </p:nvGrpSpPr>
              <p:grpSpPr bwMode="auto">
                <a:xfrm>
                  <a:off x="2294302" y="5541868"/>
                  <a:ext cx="921677" cy="761312"/>
                  <a:chOff x="1492" y="3028"/>
                  <a:chExt cx="546" cy="451"/>
                </a:xfrm>
                <a:solidFill>
                  <a:srgbClr val="BFBFBF"/>
                </a:solidFill>
              </p:grpSpPr>
              <p:grpSp>
                <p:nvGrpSpPr>
                  <p:cNvPr id="166" name="Group 5" descr="60%"/>
                  <p:cNvGrpSpPr>
                    <a:grpSpLocks/>
                  </p:cNvGrpSpPr>
                  <p:nvPr/>
                </p:nvGrpSpPr>
                <p:grpSpPr bwMode="auto">
                  <a:xfrm>
                    <a:off x="1492" y="3028"/>
                    <a:ext cx="546" cy="451"/>
                    <a:chOff x="1759" y="3382"/>
                    <a:chExt cx="824" cy="634"/>
                  </a:xfrm>
                  <a:grpFill/>
                </p:grpSpPr>
                <p:sp>
                  <p:nvSpPr>
                    <p:cNvPr id="168" name="Freeform 6"/>
                    <p:cNvSpPr>
                      <a:spLocks/>
                    </p:cNvSpPr>
                    <p:nvPr/>
                  </p:nvSpPr>
                  <p:spPr bwMode="gray">
                    <a:xfrm>
                      <a:off x="1759" y="3462"/>
                      <a:ext cx="63" cy="91"/>
                    </a:xfrm>
                    <a:custGeom>
                      <a:avLst/>
                      <a:gdLst/>
                      <a:ahLst/>
                      <a:cxnLst>
                        <a:cxn ang="0">
                          <a:pos x="0" y="91"/>
                        </a:cxn>
                        <a:cxn ang="0">
                          <a:pos x="0" y="64"/>
                        </a:cxn>
                        <a:cxn ang="0">
                          <a:pos x="36" y="0"/>
                        </a:cxn>
                        <a:cxn ang="0">
                          <a:pos x="63" y="19"/>
                        </a:cxn>
                        <a:cxn ang="0">
                          <a:pos x="33" y="91"/>
                        </a:cxn>
                        <a:cxn ang="0">
                          <a:pos x="0" y="91"/>
                        </a:cxn>
                      </a:cxnLst>
                      <a:rect l="0" t="0" r="r" b="b"/>
                      <a:pathLst>
                        <a:path w="63" h="91">
                          <a:moveTo>
                            <a:pt x="0" y="91"/>
                          </a:moveTo>
                          <a:lnTo>
                            <a:pt x="0" y="64"/>
                          </a:lnTo>
                          <a:lnTo>
                            <a:pt x="36" y="0"/>
                          </a:lnTo>
                          <a:lnTo>
                            <a:pt x="63" y="19"/>
                          </a:lnTo>
                          <a:lnTo>
                            <a:pt x="33" y="91"/>
                          </a:lnTo>
                          <a:lnTo>
                            <a:pt x="0" y="91"/>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9" name="Freeform 7"/>
                    <p:cNvSpPr>
                      <a:spLocks/>
                    </p:cNvSpPr>
                    <p:nvPr/>
                  </p:nvSpPr>
                  <p:spPr bwMode="gray">
                    <a:xfrm>
                      <a:off x="1849" y="3382"/>
                      <a:ext cx="118" cy="116"/>
                    </a:xfrm>
                    <a:custGeom>
                      <a:avLst/>
                      <a:gdLst/>
                      <a:ahLst/>
                      <a:cxnLst>
                        <a:cxn ang="0">
                          <a:pos x="26" y="13"/>
                        </a:cxn>
                        <a:cxn ang="0">
                          <a:pos x="0" y="69"/>
                        </a:cxn>
                        <a:cxn ang="0">
                          <a:pos x="46" y="106"/>
                        </a:cxn>
                        <a:cxn ang="0">
                          <a:pos x="98" y="116"/>
                        </a:cxn>
                        <a:cxn ang="0">
                          <a:pos x="118" y="70"/>
                        </a:cxn>
                        <a:cxn ang="0">
                          <a:pos x="106" y="0"/>
                        </a:cxn>
                        <a:cxn ang="0">
                          <a:pos x="26" y="13"/>
                        </a:cxn>
                      </a:cxnLst>
                      <a:rect l="0" t="0" r="r" b="b"/>
                      <a:pathLst>
                        <a:path w="118" h="116">
                          <a:moveTo>
                            <a:pt x="26" y="13"/>
                          </a:moveTo>
                          <a:lnTo>
                            <a:pt x="0" y="69"/>
                          </a:lnTo>
                          <a:lnTo>
                            <a:pt x="46" y="106"/>
                          </a:lnTo>
                          <a:lnTo>
                            <a:pt x="98" y="116"/>
                          </a:lnTo>
                          <a:lnTo>
                            <a:pt x="118" y="70"/>
                          </a:lnTo>
                          <a:lnTo>
                            <a:pt x="106" y="0"/>
                          </a:lnTo>
                          <a:lnTo>
                            <a:pt x="26" y="13"/>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0" name="Freeform 8"/>
                    <p:cNvSpPr>
                      <a:spLocks/>
                    </p:cNvSpPr>
                    <p:nvPr/>
                  </p:nvSpPr>
                  <p:spPr bwMode="gray">
                    <a:xfrm>
                      <a:off x="1960" y="3462"/>
                      <a:ext cx="176" cy="130"/>
                    </a:xfrm>
                    <a:custGeom>
                      <a:avLst/>
                      <a:gdLst/>
                      <a:ahLst/>
                      <a:cxnLst>
                        <a:cxn ang="0">
                          <a:pos x="0" y="46"/>
                        </a:cxn>
                        <a:cxn ang="0">
                          <a:pos x="120" y="0"/>
                        </a:cxn>
                        <a:cxn ang="0">
                          <a:pos x="143" y="56"/>
                        </a:cxn>
                        <a:cxn ang="0">
                          <a:pos x="166" y="69"/>
                        </a:cxn>
                        <a:cxn ang="0">
                          <a:pos x="176" y="114"/>
                        </a:cxn>
                        <a:cxn ang="0">
                          <a:pos x="116" y="121"/>
                        </a:cxn>
                        <a:cxn ang="0">
                          <a:pos x="73" y="130"/>
                        </a:cxn>
                        <a:cxn ang="0">
                          <a:pos x="0" y="46"/>
                        </a:cxn>
                      </a:cxnLst>
                      <a:rect l="0" t="0" r="r" b="b"/>
                      <a:pathLst>
                        <a:path w="176" h="130">
                          <a:moveTo>
                            <a:pt x="0" y="46"/>
                          </a:moveTo>
                          <a:lnTo>
                            <a:pt x="120" y="0"/>
                          </a:lnTo>
                          <a:lnTo>
                            <a:pt x="143" y="56"/>
                          </a:lnTo>
                          <a:lnTo>
                            <a:pt x="166" y="69"/>
                          </a:lnTo>
                          <a:lnTo>
                            <a:pt x="176" y="114"/>
                          </a:lnTo>
                          <a:lnTo>
                            <a:pt x="116" y="121"/>
                          </a:lnTo>
                          <a:lnTo>
                            <a:pt x="73" y="130"/>
                          </a:lnTo>
                          <a:lnTo>
                            <a:pt x="0" y="46"/>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1" name="Freeform 9"/>
                    <p:cNvSpPr>
                      <a:spLocks/>
                    </p:cNvSpPr>
                    <p:nvPr/>
                  </p:nvSpPr>
                  <p:spPr bwMode="gray">
                    <a:xfrm>
                      <a:off x="2142" y="3561"/>
                      <a:ext cx="140" cy="68"/>
                    </a:xfrm>
                    <a:custGeom>
                      <a:avLst/>
                      <a:gdLst/>
                      <a:ahLst/>
                      <a:cxnLst>
                        <a:cxn ang="0">
                          <a:pos x="21" y="2"/>
                        </a:cxn>
                        <a:cxn ang="0">
                          <a:pos x="0" y="64"/>
                        </a:cxn>
                        <a:cxn ang="0">
                          <a:pos x="37" y="68"/>
                        </a:cxn>
                        <a:cxn ang="0">
                          <a:pos x="60" y="54"/>
                        </a:cxn>
                        <a:cxn ang="0">
                          <a:pos x="103" y="55"/>
                        </a:cxn>
                        <a:cxn ang="0">
                          <a:pos x="140" y="28"/>
                        </a:cxn>
                        <a:cxn ang="0">
                          <a:pos x="115" y="18"/>
                        </a:cxn>
                        <a:cxn ang="0">
                          <a:pos x="97" y="0"/>
                        </a:cxn>
                        <a:cxn ang="0">
                          <a:pos x="21" y="2"/>
                        </a:cxn>
                      </a:cxnLst>
                      <a:rect l="0" t="0" r="r" b="b"/>
                      <a:pathLst>
                        <a:path w="140" h="68">
                          <a:moveTo>
                            <a:pt x="21" y="2"/>
                          </a:moveTo>
                          <a:lnTo>
                            <a:pt x="0" y="64"/>
                          </a:lnTo>
                          <a:lnTo>
                            <a:pt x="37" y="68"/>
                          </a:lnTo>
                          <a:lnTo>
                            <a:pt x="60" y="54"/>
                          </a:lnTo>
                          <a:lnTo>
                            <a:pt x="103" y="55"/>
                          </a:lnTo>
                          <a:lnTo>
                            <a:pt x="140" y="28"/>
                          </a:lnTo>
                          <a:lnTo>
                            <a:pt x="115" y="18"/>
                          </a:lnTo>
                          <a:lnTo>
                            <a:pt x="97" y="0"/>
                          </a:lnTo>
                          <a:lnTo>
                            <a:pt x="21" y="2"/>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2" name="Freeform 10"/>
                    <p:cNvSpPr>
                      <a:spLocks/>
                    </p:cNvSpPr>
                    <p:nvPr/>
                  </p:nvSpPr>
                  <p:spPr bwMode="gray">
                    <a:xfrm>
                      <a:off x="2183" y="3658"/>
                      <a:ext cx="57" cy="50"/>
                    </a:xfrm>
                    <a:custGeom>
                      <a:avLst/>
                      <a:gdLst/>
                      <a:ahLst/>
                      <a:cxnLst>
                        <a:cxn ang="0">
                          <a:pos x="50" y="0"/>
                        </a:cxn>
                        <a:cxn ang="0">
                          <a:pos x="0" y="4"/>
                        </a:cxn>
                        <a:cxn ang="0">
                          <a:pos x="9" y="50"/>
                        </a:cxn>
                        <a:cxn ang="0">
                          <a:pos x="57" y="38"/>
                        </a:cxn>
                        <a:cxn ang="0">
                          <a:pos x="50" y="0"/>
                        </a:cxn>
                      </a:cxnLst>
                      <a:rect l="0" t="0" r="r" b="b"/>
                      <a:pathLst>
                        <a:path w="57" h="50">
                          <a:moveTo>
                            <a:pt x="50" y="0"/>
                          </a:moveTo>
                          <a:lnTo>
                            <a:pt x="0" y="4"/>
                          </a:lnTo>
                          <a:lnTo>
                            <a:pt x="9" y="50"/>
                          </a:lnTo>
                          <a:lnTo>
                            <a:pt x="57" y="38"/>
                          </a:lnTo>
                          <a:lnTo>
                            <a:pt x="50" y="0"/>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3" name="Freeform 11"/>
                    <p:cNvSpPr>
                      <a:spLocks/>
                    </p:cNvSpPr>
                    <p:nvPr/>
                  </p:nvSpPr>
                  <p:spPr bwMode="gray">
                    <a:xfrm>
                      <a:off x="2246" y="3712"/>
                      <a:ext cx="39" cy="49"/>
                    </a:xfrm>
                    <a:custGeom>
                      <a:avLst/>
                      <a:gdLst/>
                      <a:ahLst/>
                      <a:cxnLst>
                        <a:cxn ang="0">
                          <a:pos x="0" y="19"/>
                        </a:cxn>
                        <a:cxn ang="0">
                          <a:pos x="39" y="0"/>
                        </a:cxn>
                        <a:cxn ang="0">
                          <a:pos x="39" y="43"/>
                        </a:cxn>
                        <a:cxn ang="0">
                          <a:pos x="13" y="49"/>
                        </a:cxn>
                        <a:cxn ang="0">
                          <a:pos x="0" y="19"/>
                        </a:cxn>
                      </a:cxnLst>
                      <a:rect l="0" t="0" r="r" b="b"/>
                      <a:pathLst>
                        <a:path w="39" h="49">
                          <a:moveTo>
                            <a:pt x="0" y="19"/>
                          </a:moveTo>
                          <a:lnTo>
                            <a:pt x="39" y="0"/>
                          </a:lnTo>
                          <a:lnTo>
                            <a:pt x="39" y="43"/>
                          </a:lnTo>
                          <a:lnTo>
                            <a:pt x="13" y="49"/>
                          </a:lnTo>
                          <a:lnTo>
                            <a:pt x="0" y="19"/>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4" name="Freeform 12"/>
                    <p:cNvSpPr>
                      <a:spLocks/>
                    </p:cNvSpPr>
                    <p:nvPr/>
                  </p:nvSpPr>
                  <p:spPr bwMode="gray">
                    <a:xfrm>
                      <a:off x="2345" y="3735"/>
                      <a:ext cx="238" cy="281"/>
                    </a:xfrm>
                    <a:custGeom>
                      <a:avLst/>
                      <a:gdLst/>
                      <a:ahLst/>
                      <a:cxnLst>
                        <a:cxn ang="0">
                          <a:pos x="40" y="0"/>
                        </a:cxn>
                        <a:cxn ang="0">
                          <a:pos x="0" y="107"/>
                        </a:cxn>
                        <a:cxn ang="0">
                          <a:pos x="28" y="160"/>
                        </a:cxn>
                        <a:cxn ang="0">
                          <a:pos x="28" y="256"/>
                        </a:cxn>
                        <a:cxn ang="0">
                          <a:pos x="85" y="281"/>
                        </a:cxn>
                        <a:cxn ang="0">
                          <a:pos x="111" y="226"/>
                        </a:cxn>
                        <a:cxn ang="0">
                          <a:pos x="184" y="213"/>
                        </a:cxn>
                        <a:cxn ang="0">
                          <a:pos x="238" y="151"/>
                        </a:cxn>
                        <a:cxn ang="0">
                          <a:pos x="181" y="56"/>
                        </a:cxn>
                        <a:cxn ang="0">
                          <a:pos x="40" y="0"/>
                        </a:cxn>
                      </a:cxnLst>
                      <a:rect l="0" t="0" r="r" b="b"/>
                      <a:pathLst>
                        <a:path w="238" h="281">
                          <a:moveTo>
                            <a:pt x="40" y="0"/>
                          </a:moveTo>
                          <a:lnTo>
                            <a:pt x="0" y="107"/>
                          </a:lnTo>
                          <a:lnTo>
                            <a:pt x="28" y="160"/>
                          </a:lnTo>
                          <a:lnTo>
                            <a:pt x="28" y="256"/>
                          </a:lnTo>
                          <a:lnTo>
                            <a:pt x="85" y="281"/>
                          </a:lnTo>
                          <a:lnTo>
                            <a:pt x="111" y="226"/>
                          </a:lnTo>
                          <a:lnTo>
                            <a:pt x="184" y="213"/>
                          </a:lnTo>
                          <a:lnTo>
                            <a:pt x="238" y="151"/>
                          </a:lnTo>
                          <a:lnTo>
                            <a:pt x="181" y="56"/>
                          </a:lnTo>
                          <a:lnTo>
                            <a:pt x="40" y="0"/>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67" name="Freeform 13"/>
                  <p:cNvSpPr>
                    <a:spLocks/>
                  </p:cNvSpPr>
                  <p:nvPr/>
                </p:nvSpPr>
                <p:spPr bwMode="gray">
                  <a:xfrm>
                    <a:off x="1824" y="3185"/>
                    <a:ext cx="87" cy="78"/>
                  </a:xfrm>
                  <a:custGeom>
                    <a:avLst/>
                    <a:gdLst/>
                    <a:ahLst/>
                    <a:cxnLst>
                      <a:cxn ang="0">
                        <a:pos x="27" y="0"/>
                      </a:cxn>
                      <a:cxn ang="0">
                        <a:pos x="0" y="33"/>
                      </a:cxn>
                      <a:cxn ang="0">
                        <a:pos x="12" y="59"/>
                      </a:cxn>
                      <a:cxn ang="0">
                        <a:pos x="36" y="68"/>
                      </a:cxn>
                      <a:cxn ang="0">
                        <a:pos x="62" y="110"/>
                      </a:cxn>
                      <a:cxn ang="0">
                        <a:pos x="130" y="93"/>
                      </a:cxn>
                      <a:cxn ang="0">
                        <a:pos x="132" y="48"/>
                      </a:cxn>
                      <a:cxn ang="0">
                        <a:pos x="82" y="9"/>
                      </a:cxn>
                      <a:cxn ang="0">
                        <a:pos x="27" y="0"/>
                      </a:cxn>
                    </a:cxnLst>
                    <a:rect l="0" t="0" r="r" b="b"/>
                    <a:pathLst>
                      <a:path w="132" h="110">
                        <a:moveTo>
                          <a:pt x="27" y="0"/>
                        </a:moveTo>
                        <a:lnTo>
                          <a:pt x="0" y="33"/>
                        </a:lnTo>
                        <a:lnTo>
                          <a:pt x="12" y="59"/>
                        </a:lnTo>
                        <a:lnTo>
                          <a:pt x="36" y="68"/>
                        </a:lnTo>
                        <a:lnTo>
                          <a:pt x="62" y="110"/>
                        </a:lnTo>
                        <a:lnTo>
                          <a:pt x="130" y="93"/>
                        </a:lnTo>
                        <a:lnTo>
                          <a:pt x="132" y="48"/>
                        </a:lnTo>
                        <a:lnTo>
                          <a:pt x="82" y="9"/>
                        </a:lnTo>
                        <a:lnTo>
                          <a:pt x="27" y="0"/>
                        </a:lnTo>
                        <a:close/>
                      </a:path>
                    </a:pathLst>
                  </a:custGeom>
                  <a:solidFill>
                    <a:schemeClr val="accent5"/>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83" name="Freeform 14"/>
                <p:cNvSpPr>
                  <a:spLocks/>
                </p:cNvSpPr>
                <p:nvPr/>
              </p:nvSpPr>
              <p:spPr bwMode="gray">
                <a:xfrm>
                  <a:off x="963977" y="5080699"/>
                  <a:ext cx="1407836" cy="1387579"/>
                </a:xfrm>
                <a:custGeom>
                  <a:avLst/>
                  <a:gdLst/>
                  <a:ahLst/>
                  <a:cxnLst>
                    <a:cxn ang="0">
                      <a:pos x="240" y="219"/>
                    </a:cxn>
                    <a:cxn ang="0">
                      <a:pos x="543" y="0"/>
                    </a:cxn>
                    <a:cxn ang="0">
                      <a:pos x="687" y="39"/>
                    </a:cxn>
                    <a:cxn ang="0">
                      <a:pos x="757" y="109"/>
                    </a:cxn>
                    <a:cxn ang="0">
                      <a:pos x="1041" y="136"/>
                    </a:cxn>
                    <a:cxn ang="0">
                      <a:pos x="1050" y="863"/>
                    </a:cxn>
                    <a:cxn ang="0">
                      <a:pos x="1143" y="885"/>
                    </a:cxn>
                    <a:cxn ang="0">
                      <a:pos x="1186" y="972"/>
                    </a:cxn>
                    <a:cxn ang="0">
                      <a:pos x="1251" y="942"/>
                    </a:cxn>
                    <a:cxn ang="0">
                      <a:pos x="1389" y="1139"/>
                    </a:cxn>
                    <a:cxn ang="0">
                      <a:pos x="1506" y="1230"/>
                    </a:cxn>
                    <a:cxn ang="0">
                      <a:pos x="1501" y="1309"/>
                    </a:cxn>
                    <a:cxn ang="0">
                      <a:pos x="1353" y="1319"/>
                    </a:cxn>
                    <a:cxn ang="0">
                      <a:pos x="1287" y="1078"/>
                    </a:cxn>
                    <a:cxn ang="0">
                      <a:pos x="819" y="840"/>
                    </a:cxn>
                    <a:cxn ang="0">
                      <a:pos x="831" y="915"/>
                    </a:cxn>
                    <a:cxn ang="0">
                      <a:pos x="726" y="1012"/>
                    </a:cxn>
                    <a:cxn ang="0">
                      <a:pos x="709" y="976"/>
                    </a:cxn>
                    <a:cxn ang="0">
                      <a:pos x="679" y="976"/>
                    </a:cxn>
                    <a:cxn ang="0">
                      <a:pos x="594" y="1178"/>
                    </a:cxn>
                    <a:cxn ang="0">
                      <a:pos x="333" y="1376"/>
                    </a:cxn>
                    <a:cxn ang="0">
                      <a:pos x="74" y="1470"/>
                    </a:cxn>
                    <a:cxn ang="0">
                      <a:pos x="0" y="1457"/>
                    </a:cxn>
                    <a:cxn ang="0">
                      <a:pos x="297" y="1288"/>
                    </a:cxn>
                    <a:cxn ang="0">
                      <a:pos x="333" y="1288"/>
                    </a:cxn>
                    <a:cxn ang="0">
                      <a:pos x="441" y="1156"/>
                    </a:cxn>
                    <a:cxn ang="0">
                      <a:pos x="490" y="1152"/>
                    </a:cxn>
                    <a:cxn ang="0">
                      <a:pos x="564" y="1052"/>
                    </a:cxn>
                    <a:cxn ang="0">
                      <a:pos x="539" y="1008"/>
                    </a:cxn>
                    <a:cxn ang="0">
                      <a:pos x="380" y="1029"/>
                    </a:cxn>
                    <a:cxn ang="0">
                      <a:pos x="271" y="779"/>
                    </a:cxn>
                    <a:cxn ang="0">
                      <a:pos x="333" y="666"/>
                    </a:cxn>
                    <a:cxn ang="0">
                      <a:pos x="433" y="626"/>
                    </a:cxn>
                    <a:cxn ang="0">
                      <a:pos x="397" y="526"/>
                    </a:cxn>
                    <a:cxn ang="0">
                      <a:pos x="293" y="573"/>
                    </a:cxn>
                    <a:cxn ang="0">
                      <a:pos x="214" y="429"/>
                    </a:cxn>
                    <a:cxn ang="0">
                      <a:pos x="301" y="395"/>
                    </a:cxn>
                    <a:cxn ang="0">
                      <a:pos x="380" y="433"/>
                    </a:cxn>
                    <a:cxn ang="0">
                      <a:pos x="416" y="412"/>
                    </a:cxn>
                    <a:cxn ang="0">
                      <a:pos x="350" y="289"/>
                    </a:cxn>
                    <a:cxn ang="0">
                      <a:pos x="236" y="280"/>
                    </a:cxn>
                    <a:cxn ang="0">
                      <a:pos x="240" y="219"/>
                    </a:cxn>
                  </a:cxnLst>
                  <a:rect l="0" t="0" r="r" b="b"/>
                  <a:pathLst>
                    <a:path w="1506" h="1470">
                      <a:moveTo>
                        <a:pt x="240" y="219"/>
                      </a:moveTo>
                      <a:lnTo>
                        <a:pt x="543" y="0"/>
                      </a:lnTo>
                      <a:lnTo>
                        <a:pt x="687" y="39"/>
                      </a:lnTo>
                      <a:lnTo>
                        <a:pt x="757" y="109"/>
                      </a:lnTo>
                      <a:lnTo>
                        <a:pt x="1041" y="136"/>
                      </a:lnTo>
                      <a:lnTo>
                        <a:pt x="1050" y="863"/>
                      </a:lnTo>
                      <a:lnTo>
                        <a:pt x="1143" y="885"/>
                      </a:lnTo>
                      <a:lnTo>
                        <a:pt x="1186" y="972"/>
                      </a:lnTo>
                      <a:lnTo>
                        <a:pt x="1251" y="942"/>
                      </a:lnTo>
                      <a:lnTo>
                        <a:pt x="1389" y="1139"/>
                      </a:lnTo>
                      <a:lnTo>
                        <a:pt x="1506" y="1230"/>
                      </a:lnTo>
                      <a:lnTo>
                        <a:pt x="1501" y="1309"/>
                      </a:lnTo>
                      <a:lnTo>
                        <a:pt x="1353" y="1319"/>
                      </a:lnTo>
                      <a:lnTo>
                        <a:pt x="1287" y="1078"/>
                      </a:lnTo>
                      <a:lnTo>
                        <a:pt x="819" y="840"/>
                      </a:lnTo>
                      <a:lnTo>
                        <a:pt x="831" y="915"/>
                      </a:lnTo>
                      <a:lnTo>
                        <a:pt x="726" y="1012"/>
                      </a:lnTo>
                      <a:lnTo>
                        <a:pt x="709" y="976"/>
                      </a:lnTo>
                      <a:lnTo>
                        <a:pt x="679" y="976"/>
                      </a:lnTo>
                      <a:lnTo>
                        <a:pt x="594" y="1178"/>
                      </a:lnTo>
                      <a:lnTo>
                        <a:pt x="333" y="1376"/>
                      </a:lnTo>
                      <a:lnTo>
                        <a:pt x="74" y="1470"/>
                      </a:lnTo>
                      <a:lnTo>
                        <a:pt x="0" y="1457"/>
                      </a:lnTo>
                      <a:lnTo>
                        <a:pt x="297" y="1288"/>
                      </a:lnTo>
                      <a:lnTo>
                        <a:pt x="333" y="1288"/>
                      </a:lnTo>
                      <a:lnTo>
                        <a:pt x="441" y="1156"/>
                      </a:lnTo>
                      <a:lnTo>
                        <a:pt x="490" y="1152"/>
                      </a:lnTo>
                      <a:lnTo>
                        <a:pt x="564" y="1052"/>
                      </a:lnTo>
                      <a:lnTo>
                        <a:pt x="539" y="1008"/>
                      </a:lnTo>
                      <a:lnTo>
                        <a:pt x="380" y="1029"/>
                      </a:lnTo>
                      <a:lnTo>
                        <a:pt x="271" y="779"/>
                      </a:lnTo>
                      <a:lnTo>
                        <a:pt x="333" y="666"/>
                      </a:lnTo>
                      <a:lnTo>
                        <a:pt x="433" y="626"/>
                      </a:lnTo>
                      <a:lnTo>
                        <a:pt x="397" y="526"/>
                      </a:lnTo>
                      <a:lnTo>
                        <a:pt x="293" y="573"/>
                      </a:lnTo>
                      <a:lnTo>
                        <a:pt x="214" y="429"/>
                      </a:lnTo>
                      <a:lnTo>
                        <a:pt x="301" y="395"/>
                      </a:lnTo>
                      <a:lnTo>
                        <a:pt x="380" y="433"/>
                      </a:lnTo>
                      <a:lnTo>
                        <a:pt x="416" y="412"/>
                      </a:lnTo>
                      <a:lnTo>
                        <a:pt x="350" y="289"/>
                      </a:lnTo>
                      <a:lnTo>
                        <a:pt x="236" y="280"/>
                      </a:lnTo>
                      <a:lnTo>
                        <a:pt x="240" y="219"/>
                      </a:lnTo>
                      <a:close/>
                    </a:path>
                  </a:pathLst>
                </a:custGeom>
                <a:solidFill>
                  <a:schemeClr val="accent5">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4" name="Freeform 103"/>
                <p:cNvSpPr>
                  <a:spLocks/>
                </p:cNvSpPr>
                <p:nvPr/>
              </p:nvSpPr>
              <p:spPr bwMode="auto">
                <a:xfrm>
                  <a:off x="833188" y="1597355"/>
                  <a:ext cx="1321345" cy="1127004"/>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5" name="Freeform 104"/>
                <p:cNvSpPr>
                  <a:spLocks/>
                </p:cNvSpPr>
                <p:nvPr/>
              </p:nvSpPr>
              <p:spPr bwMode="auto">
                <a:xfrm>
                  <a:off x="833188" y="1597355"/>
                  <a:ext cx="1321345" cy="1127004"/>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6" name="Freeform 105"/>
                <p:cNvSpPr>
                  <a:spLocks/>
                </p:cNvSpPr>
                <p:nvPr/>
              </p:nvSpPr>
              <p:spPr bwMode="auto">
                <a:xfrm>
                  <a:off x="1322669" y="2622615"/>
                  <a:ext cx="1044903" cy="1661809"/>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7" name="Freeform 106"/>
                <p:cNvSpPr>
                  <a:spLocks/>
                </p:cNvSpPr>
                <p:nvPr/>
              </p:nvSpPr>
              <p:spPr bwMode="auto">
                <a:xfrm>
                  <a:off x="1322669" y="2622615"/>
                  <a:ext cx="1044903" cy="1661809"/>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8" name="Freeform 107"/>
                <p:cNvSpPr>
                  <a:spLocks/>
                </p:cNvSpPr>
                <p:nvPr/>
              </p:nvSpPr>
              <p:spPr bwMode="auto">
                <a:xfrm>
                  <a:off x="1883163" y="3877450"/>
                  <a:ext cx="1110843" cy="1335708"/>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9" name="Freeform 108"/>
                <p:cNvSpPr>
                  <a:spLocks/>
                </p:cNvSpPr>
                <p:nvPr/>
              </p:nvSpPr>
              <p:spPr bwMode="auto">
                <a:xfrm>
                  <a:off x="1883163" y="3877450"/>
                  <a:ext cx="1110843" cy="1335708"/>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0" name="Freeform 109"/>
                <p:cNvSpPr>
                  <a:spLocks/>
                </p:cNvSpPr>
                <p:nvPr/>
              </p:nvSpPr>
              <p:spPr bwMode="auto">
                <a:xfrm>
                  <a:off x="1918670" y="1263428"/>
                  <a:ext cx="976426" cy="162789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1" name="Freeform 110"/>
                <p:cNvSpPr>
                  <a:spLocks/>
                </p:cNvSpPr>
                <p:nvPr/>
              </p:nvSpPr>
              <p:spPr bwMode="auto">
                <a:xfrm>
                  <a:off x="1918670" y="1263428"/>
                  <a:ext cx="976426" cy="162789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2" name="Freeform 111"/>
                <p:cNvSpPr>
                  <a:spLocks/>
                </p:cNvSpPr>
                <p:nvPr/>
              </p:nvSpPr>
              <p:spPr bwMode="auto">
                <a:xfrm>
                  <a:off x="2182432" y="2818276"/>
                  <a:ext cx="918094" cy="1187006"/>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3" name="Freeform 112"/>
                <p:cNvSpPr>
                  <a:spLocks/>
                </p:cNvSpPr>
                <p:nvPr/>
              </p:nvSpPr>
              <p:spPr bwMode="auto">
                <a:xfrm>
                  <a:off x="2182432" y="2818276"/>
                  <a:ext cx="918094" cy="1187006"/>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4" name="Freeform 113"/>
                <p:cNvSpPr>
                  <a:spLocks/>
                </p:cNvSpPr>
                <p:nvPr/>
              </p:nvSpPr>
              <p:spPr bwMode="auto">
                <a:xfrm>
                  <a:off x="2309240" y="1292125"/>
                  <a:ext cx="1689090" cy="1080045"/>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5" name="Freeform 114"/>
                <p:cNvSpPr>
                  <a:spLocks/>
                </p:cNvSpPr>
                <p:nvPr/>
              </p:nvSpPr>
              <p:spPr bwMode="auto">
                <a:xfrm>
                  <a:off x="2309240" y="1294733"/>
                  <a:ext cx="1689090" cy="1080045"/>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6" name="Freeform 115"/>
                <p:cNvSpPr>
                  <a:spLocks/>
                </p:cNvSpPr>
                <p:nvPr/>
              </p:nvSpPr>
              <p:spPr bwMode="auto">
                <a:xfrm>
                  <a:off x="2788577" y="2257382"/>
                  <a:ext cx="1148886" cy="970475"/>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7" name="Freeform 116"/>
                <p:cNvSpPr>
                  <a:spLocks/>
                </p:cNvSpPr>
                <p:nvPr/>
              </p:nvSpPr>
              <p:spPr bwMode="auto">
                <a:xfrm>
                  <a:off x="2788577" y="2257382"/>
                  <a:ext cx="1148886" cy="970475"/>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solidFill>
                  <a:schemeClr val="accent5">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8" name="Freeform 117"/>
                <p:cNvSpPr>
                  <a:spLocks/>
                </p:cNvSpPr>
                <p:nvPr/>
              </p:nvSpPr>
              <p:spPr bwMode="auto">
                <a:xfrm>
                  <a:off x="2846909" y="4005282"/>
                  <a:ext cx="1138741" cy="1223530"/>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9" name="Freeform 118"/>
                <p:cNvSpPr>
                  <a:spLocks/>
                </p:cNvSpPr>
                <p:nvPr/>
              </p:nvSpPr>
              <p:spPr bwMode="auto">
                <a:xfrm>
                  <a:off x="2846909" y="4005282"/>
                  <a:ext cx="1138741" cy="1223530"/>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solidFill>
                  <a:schemeClr val="accent5"/>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0" name="Freeform 119"/>
                <p:cNvSpPr>
                  <a:spLocks/>
                </p:cNvSpPr>
                <p:nvPr/>
              </p:nvSpPr>
              <p:spPr bwMode="auto">
                <a:xfrm>
                  <a:off x="2994007" y="3149594"/>
                  <a:ext cx="1194537" cy="96264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1" name="Freeform 120"/>
                <p:cNvSpPr>
                  <a:spLocks/>
                </p:cNvSpPr>
                <p:nvPr/>
              </p:nvSpPr>
              <p:spPr bwMode="auto">
                <a:xfrm>
                  <a:off x="2994007" y="3149594"/>
                  <a:ext cx="1194537" cy="96264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2" name="Freeform 121"/>
                <p:cNvSpPr>
                  <a:spLocks/>
                </p:cNvSpPr>
                <p:nvPr/>
              </p:nvSpPr>
              <p:spPr bwMode="auto">
                <a:xfrm>
                  <a:off x="3879130" y="2800014"/>
                  <a:ext cx="1356852" cy="686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3" name="Freeform 122"/>
                <p:cNvSpPr>
                  <a:spLocks/>
                </p:cNvSpPr>
                <p:nvPr/>
              </p:nvSpPr>
              <p:spPr bwMode="auto">
                <a:xfrm>
                  <a:off x="3879130" y="2800014"/>
                  <a:ext cx="1356852" cy="686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4" name="Freeform 123"/>
                <p:cNvSpPr>
                  <a:spLocks/>
                </p:cNvSpPr>
                <p:nvPr/>
              </p:nvSpPr>
              <p:spPr bwMode="auto">
                <a:xfrm>
                  <a:off x="3907028" y="2173901"/>
                  <a:ext cx="1148886" cy="769597"/>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5" name="Freeform 124"/>
                <p:cNvSpPr>
                  <a:spLocks/>
                </p:cNvSpPr>
                <p:nvPr/>
              </p:nvSpPr>
              <p:spPr bwMode="auto">
                <a:xfrm>
                  <a:off x="3907028" y="2173901"/>
                  <a:ext cx="1148886" cy="769597"/>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6" name="Freeform 125"/>
                <p:cNvSpPr>
                  <a:spLocks/>
                </p:cNvSpPr>
                <p:nvPr/>
              </p:nvSpPr>
              <p:spPr bwMode="auto">
                <a:xfrm>
                  <a:off x="3955216" y="1526917"/>
                  <a:ext cx="1077873" cy="680898"/>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7" name="Freeform 126"/>
                <p:cNvSpPr>
                  <a:spLocks/>
                </p:cNvSpPr>
                <p:nvPr/>
              </p:nvSpPr>
              <p:spPr bwMode="auto">
                <a:xfrm>
                  <a:off x="3955216" y="1526917"/>
                  <a:ext cx="1077873" cy="680898"/>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8" name="Freeform 127"/>
                <p:cNvSpPr>
                  <a:spLocks/>
                </p:cNvSpPr>
                <p:nvPr/>
              </p:nvSpPr>
              <p:spPr bwMode="auto">
                <a:xfrm>
                  <a:off x="3978041" y="4101808"/>
                  <a:ext cx="1425328" cy="746118"/>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9" name="Freeform 128"/>
                <p:cNvSpPr>
                  <a:spLocks/>
                </p:cNvSpPr>
                <p:nvPr/>
              </p:nvSpPr>
              <p:spPr bwMode="auto">
                <a:xfrm>
                  <a:off x="3978041" y="4101808"/>
                  <a:ext cx="1425328" cy="746118"/>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0" name="Freeform 129"/>
                <p:cNvSpPr>
                  <a:spLocks/>
                </p:cNvSpPr>
                <p:nvPr/>
              </p:nvSpPr>
              <p:spPr bwMode="auto">
                <a:xfrm>
                  <a:off x="4147965" y="3465259"/>
                  <a:ext cx="1212290" cy="667854"/>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1" name="Freeform 130"/>
                <p:cNvSpPr>
                  <a:spLocks/>
                </p:cNvSpPr>
                <p:nvPr/>
              </p:nvSpPr>
              <p:spPr bwMode="auto">
                <a:xfrm>
                  <a:off x="4147965" y="3465259"/>
                  <a:ext cx="1212290" cy="667854"/>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2" name="Freeform 131"/>
                <p:cNvSpPr>
                  <a:spLocks/>
                </p:cNvSpPr>
                <p:nvPr/>
              </p:nvSpPr>
              <p:spPr bwMode="auto">
                <a:xfrm>
                  <a:off x="4936714" y="1479959"/>
                  <a:ext cx="1077873" cy="125222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3" name="Freeform 132"/>
                <p:cNvSpPr>
                  <a:spLocks/>
                </p:cNvSpPr>
                <p:nvPr/>
              </p:nvSpPr>
              <p:spPr bwMode="auto">
                <a:xfrm>
                  <a:off x="4936714" y="1479959"/>
                  <a:ext cx="1077873" cy="125222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solidFill>
                  <a:schemeClr val="accent5"/>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4" name="Freeform 133"/>
                <p:cNvSpPr>
                  <a:spLocks/>
                </p:cNvSpPr>
                <p:nvPr/>
              </p:nvSpPr>
              <p:spPr bwMode="auto">
                <a:xfrm>
                  <a:off x="5028016" y="2706097"/>
                  <a:ext cx="996715" cy="670463"/>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5" name="Freeform 134"/>
                <p:cNvSpPr>
                  <a:spLocks/>
                </p:cNvSpPr>
                <p:nvPr/>
              </p:nvSpPr>
              <p:spPr bwMode="auto">
                <a:xfrm>
                  <a:off x="5028016" y="2706097"/>
                  <a:ext cx="996715" cy="670463"/>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6" name="Freeform 135"/>
                <p:cNvSpPr>
                  <a:spLocks/>
                </p:cNvSpPr>
                <p:nvPr/>
              </p:nvSpPr>
              <p:spPr bwMode="auto">
                <a:xfrm>
                  <a:off x="5164969" y="3326993"/>
                  <a:ext cx="1103235" cy="983520"/>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7" name="Freeform 136"/>
                <p:cNvSpPr>
                  <a:spLocks/>
                </p:cNvSpPr>
                <p:nvPr/>
              </p:nvSpPr>
              <p:spPr bwMode="auto">
                <a:xfrm>
                  <a:off x="5164969" y="3326993"/>
                  <a:ext cx="1103235" cy="983520"/>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8" name="Freeform 137"/>
                <p:cNvSpPr>
                  <a:spLocks/>
                </p:cNvSpPr>
                <p:nvPr/>
              </p:nvSpPr>
              <p:spPr bwMode="auto">
                <a:xfrm>
                  <a:off x="5365327" y="4200942"/>
                  <a:ext cx="824256" cy="780033"/>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9" name="Freeform 138"/>
                <p:cNvSpPr>
                  <a:spLocks/>
                </p:cNvSpPr>
                <p:nvPr/>
              </p:nvSpPr>
              <p:spPr bwMode="auto">
                <a:xfrm>
                  <a:off x="5365327" y="4200942"/>
                  <a:ext cx="824256" cy="780033"/>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0" name="Freeform 139"/>
                <p:cNvSpPr>
                  <a:spLocks/>
                </p:cNvSpPr>
                <p:nvPr/>
              </p:nvSpPr>
              <p:spPr bwMode="auto">
                <a:xfrm>
                  <a:off x="5834519" y="2880887"/>
                  <a:ext cx="659405" cy="120005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1" name="Freeform 140"/>
                <p:cNvSpPr>
                  <a:spLocks/>
                </p:cNvSpPr>
                <p:nvPr/>
              </p:nvSpPr>
              <p:spPr bwMode="auto">
                <a:xfrm>
                  <a:off x="5834519" y="2880887"/>
                  <a:ext cx="659405" cy="120005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2" name="Freeform 141"/>
                <p:cNvSpPr>
                  <a:spLocks/>
                </p:cNvSpPr>
                <p:nvPr/>
              </p:nvSpPr>
              <p:spPr bwMode="auto">
                <a:xfrm>
                  <a:off x="6098281" y="4010499"/>
                  <a:ext cx="1399967" cy="51132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3" name="Freeform 142"/>
                <p:cNvSpPr>
                  <a:spLocks/>
                </p:cNvSpPr>
                <p:nvPr/>
              </p:nvSpPr>
              <p:spPr bwMode="auto">
                <a:xfrm>
                  <a:off x="6098281" y="4010499"/>
                  <a:ext cx="1399967" cy="51132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4" name="Freeform 143"/>
                <p:cNvSpPr>
                  <a:spLocks/>
                </p:cNvSpPr>
                <p:nvPr/>
              </p:nvSpPr>
              <p:spPr bwMode="auto">
                <a:xfrm>
                  <a:off x="6225089" y="3543523"/>
                  <a:ext cx="1189465" cy="646984"/>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5" name="Freeform 144"/>
                <p:cNvSpPr>
                  <a:spLocks/>
                </p:cNvSpPr>
                <p:nvPr/>
              </p:nvSpPr>
              <p:spPr bwMode="auto">
                <a:xfrm>
                  <a:off x="6225089" y="3543523"/>
                  <a:ext cx="1189465" cy="646984"/>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6" name="Freeform 145"/>
                <p:cNvSpPr>
                  <a:spLocks/>
                </p:cNvSpPr>
                <p:nvPr/>
              </p:nvSpPr>
              <p:spPr bwMode="auto">
                <a:xfrm>
                  <a:off x="6417838" y="2982630"/>
                  <a:ext cx="504698" cy="91047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7" name="Freeform 146"/>
                <p:cNvSpPr>
                  <a:spLocks/>
                </p:cNvSpPr>
                <p:nvPr/>
              </p:nvSpPr>
              <p:spPr bwMode="auto">
                <a:xfrm>
                  <a:off x="6417838" y="2982630"/>
                  <a:ext cx="504698" cy="91047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8" name="Freeform 147"/>
                <p:cNvSpPr>
                  <a:spLocks noEditPoints="1"/>
                </p:cNvSpPr>
                <p:nvPr/>
              </p:nvSpPr>
              <p:spPr bwMode="auto">
                <a:xfrm>
                  <a:off x="6455881" y="4448779"/>
                  <a:ext cx="639115" cy="1064392"/>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9" name="Freeform 148"/>
                <p:cNvSpPr>
                  <a:spLocks/>
                </p:cNvSpPr>
                <p:nvPr/>
              </p:nvSpPr>
              <p:spPr bwMode="auto">
                <a:xfrm>
                  <a:off x="6846451" y="2833928"/>
                  <a:ext cx="692375" cy="813947"/>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0" name="Freeform 149"/>
                <p:cNvSpPr>
                  <a:spLocks/>
                </p:cNvSpPr>
                <p:nvPr/>
              </p:nvSpPr>
              <p:spPr bwMode="auto">
                <a:xfrm>
                  <a:off x="6846451" y="2833928"/>
                  <a:ext cx="692375" cy="813947"/>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1" name="Freeform 150"/>
                <p:cNvSpPr>
                  <a:spLocks/>
                </p:cNvSpPr>
                <p:nvPr/>
              </p:nvSpPr>
              <p:spPr bwMode="auto">
                <a:xfrm>
                  <a:off x="6889566" y="4388776"/>
                  <a:ext cx="900341" cy="957431"/>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2" name="Freeform 151"/>
                <p:cNvSpPr>
                  <a:spLocks/>
                </p:cNvSpPr>
                <p:nvPr/>
              </p:nvSpPr>
              <p:spPr bwMode="auto">
                <a:xfrm>
                  <a:off x="6889566" y="4388776"/>
                  <a:ext cx="900341" cy="957431"/>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3" name="Freeform 152"/>
                <p:cNvSpPr>
                  <a:spLocks/>
                </p:cNvSpPr>
                <p:nvPr/>
              </p:nvSpPr>
              <p:spPr bwMode="auto">
                <a:xfrm>
                  <a:off x="7287745" y="3120897"/>
                  <a:ext cx="732954" cy="756553"/>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4" name="Freeform 153"/>
                <p:cNvSpPr>
                  <a:spLocks/>
                </p:cNvSpPr>
                <p:nvPr/>
              </p:nvSpPr>
              <p:spPr bwMode="auto">
                <a:xfrm>
                  <a:off x="7287745" y="3120897"/>
                  <a:ext cx="732954" cy="756553"/>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solidFill>
                  <a:schemeClr val="accent5"/>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FFFFFF"/>
                    </a:solidFill>
                    <a:effectLst/>
                    <a:uLnTx/>
                    <a:uFillTx/>
                    <a:latin typeface="Arial"/>
                    <a:ea typeface="+mn-ea"/>
                    <a:cs typeface="+mn-cs"/>
                  </a:endParaRPr>
                </a:p>
              </p:txBody>
            </p:sp>
            <p:sp>
              <p:nvSpPr>
                <p:cNvPr id="135" name="Freeform 154"/>
                <p:cNvSpPr>
                  <a:spLocks/>
                </p:cNvSpPr>
                <p:nvPr/>
              </p:nvSpPr>
              <p:spPr bwMode="auto">
                <a:xfrm>
                  <a:off x="7277601" y="4302686"/>
                  <a:ext cx="829328" cy="654810"/>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6" name="Freeform 155"/>
                <p:cNvSpPr>
                  <a:spLocks/>
                </p:cNvSpPr>
                <p:nvPr/>
              </p:nvSpPr>
              <p:spPr bwMode="auto">
                <a:xfrm>
                  <a:off x="7277601" y="4302686"/>
                  <a:ext cx="829328" cy="654810"/>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7" name="Freeform 156"/>
                <p:cNvSpPr>
                  <a:spLocks/>
                </p:cNvSpPr>
                <p:nvPr/>
              </p:nvSpPr>
              <p:spPr bwMode="auto">
                <a:xfrm>
                  <a:off x="7490639" y="2672182"/>
                  <a:ext cx="956137" cy="644375"/>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8" name="Freeform 157"/>
                <p:cNvSpPr>
                  <a:spLocks/>
                </p:cNvSpPr>
                <p:nvPr/>
              </p:nvSpPr>
              <p:spPr bwMode="auto">
                <a:xfrm>
                  <a:off x="7490639" y="2672182"/>
                  <a:ext cx="956137" cy="644375"/>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9" name="Freeform 158"/>
                <p:cNvSpPr>
                  <a:spLocks/>
                </p:cNvSpPr>
                <p:nvPr/>
              </p:nvSpPr>
              <p:spPr bwMode="auto">
                <a:xfrm>
                  <a:off x="8309822" y="3128723"/>
                  <a:ext cx="174996" cy="300013"/>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0" name="Freeform 159"/>
                <p:cNvSpPr>
                  <a:spLocks/>
                </p:cNvSpPr>
                <p:nvPr/>
              </p:nvSpPr>
              <p:spPr bwMode="auto">
                <a:xfrm>
                  <a:off x="8309822" y="3128723"/>
                  <a:ext cx="174996" cy="300013"/>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1" name="Freeform 160"/>
                <p:cNvSpPr>
                  <a:spLocks/>
                </p:cNvSpPr>
                <p:nvPr/>
              </p:nvSpPr>
              <p:spPr bwMode="auto">
                <a:xfrm>
                  <a:off x="8416342" y="1899976"/>
                  <a:ext cx="273907" cy="537414"/>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2" name="Freeform 161"/>
                <p:cNvSpPr>
                  <a:spLocks/>
                </p:cNvSpPr>
                <p:nvPr/>
              </p:nvSpPr>
              <p:spPr bwMode="auto">
                <a:xfrm>
                  <a:off x="8416342" y="1899976"/>
                  <a:ext cx="273907" cy="537414"/>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solidFill>
                  <a:schemeClr val="accent5">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3" name="Freeform 162"/>
                <p:cNvSpPr>
                  <a:spLocks noEditPoints="1"/>
                </p:cNvSpPr>
                <p:nvPr/>
              </p:nvSpPr>
              <p:spPr bwMode="auto">
                <a:xfrm>
                  <a:off x="7166009" y="3311340"/>
                  <a:ext cx="1308665" cy="748727"/>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4" name="Freeform 163"/>
                <p:cNvSpPr>
                  <a:spLocks noEditPoints="1"/>
                </p:cNvSpPr>
                <p:nvPr/>
              </p:nvSpPr>
              <p:spPr bwMode="auto">
                <a:xfrm>
                  <a:off x="7734111" y="3167855"/>
                  <a:ext cx="748171" cy="370450"/>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5" name="Freeform 164"/>
                <p:cNvSpPr>
                  <a:spLocks/>
                </p:cNvSpPr>
                <p:nvPr/>
              </p:nvSpPr>
              <p:spPr bwMode="auto">
                <a:xfrm>
                  <a:off x="8545686" y="2533916"/>
                  <a:ext cx="281515" cy="284360"/>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6" name="Freeform 165"/>
                <p:cNvSpPr>
                  <a:spLocks/>
                </p:cNvSpPr>
                <p:nvPr/>
              </p:nvSpPr>
              <p:spPr bwMode="auto">
                <a:xfrm>
                  <a:off x="8545686" y="2533916"/>
                  <a:ext cx="281515" cy="284360"/>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7" name="Freeform 166"/>
                <p:cNvSpPr>
                  <a:spLocks/>
                </p:cNvSpPr>
                <p:nvPr/>
              </p:nvSpPr>
              <p:spPr bwMode="auto">
                <a:xfrm>
                  <a:off x="8624308" y="1821712"/>
                  <a:ext cx="276443" cy="589590"/>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8" name="Freeform 167"/>
                <p:cNvSpPr>
                  <a:spLocks/>
                </p:cNvSpPr>
                <p:nvPr/>
              </p:nvSpPr>
              <p:spPr bwMode="auto">
                <a:xfrm>
                  <a:off x="8624308" y="1821712"/>
                  <a:ext cx="276443" cy="589590"/>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solidFill>
                  <a:schemeClr val="accent5"/>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9" name="Freeform 168"/>
                <p:cNvSpPr>
                  <a:spLocks noEditPoints="1"/>
                </p:cNvSpPr>
                <p:nvPr/>
              </p:nvSpPr>
              <p:spPr bwMode="auto">
                <a:xfrm>
                  <a:off x="8796767" y="2520872"/>
                  <a:ext cx="126809" cy="159137"/>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solidFill>
                  <a:schemeClr val="accent5"/>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0" name="Freeform 169"/>
                <p:cNvSpPr>
                  <a:spLocks noEditPoints="1"/>
                </p:cNvSpPr>
                <p:nvPr/>
              </p:nvSpPr>
              <p:spPr bwMode="auto">
                <a:xfrm>
                  <a:off x="726669" y="2453043"/>
                  <a:ext cx="1341635" cy="2314010"/>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1" name="Freeform 170"/>
                <p:cNvSpPr>
                  <a:spLocks noEditPoints="1"/>
                </p:cNvSpPr>
                <p:nvPr/>
              </p:nvSpPr>
              <p:spPr bwMode="auto">
                <a:xfrm>
                  <a:off x="1119776" y="1072985"/>
                  <a:ext cx="1098162" cy="816556"/>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2" name="Freeform 172"/>
                <p:cNvSpPr>
                  <a:spLocks noEditPoints="1"/>
                </p:cNvSpPr>
                <p:nvPr/>
              </p:nvSpPr>
              <p:spPr bwMode="auto">
                <a:xfrm>
                  <a:off x="3280594" y="4206160"/>
                  <a:ext cx="2302844" cy="2311401"/>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solidFill>
                  <a:schemeClr val="accent1"/>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3" name="Freeform 173"/>
                <p:cNvSpPr>
                  <a:spLocks noEditPoints="1"/>
                </p:cNvSpPr>
                <p:nvPr/>
              </p:nvSpPr>
              <p:spPr bwMode="auto">
                <a:xfrm>
                  <a:off x="5481991" y="4957496"/>
                  <a:ext cx="935847" cy="853079"/>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solidFill>
                  <a:schemeClr val="accent2"/>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4" name="Freeform 174"/>
                <p:cNvSpPr>
                  <a:spLocks noEditPoints="1"/>
                </p:cNvSpPr>
                <p:nvPr/>
              </p:nvSpPr>
              <p:spPr bwMode="auto">
                <a:xfrm>
                  <a:off x="5568221" y="1680837"/>
                  <a:ext cx="864835" cy="1231356"/>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5" name="Freeform 175"/>
                <p:cNvSpPr>
                  <a:spLocks noEditPoints="1"/>
                </p:cNvSpPr>
                <p:nvPr/>
              </p:nvSpPr>
              <p:spPr bwMode="auto">
                <a:xfrm>
                  <a:off x="5918212" y="4493128"/>
                  <a:ext cx="588392" cy="1048740"/>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solidFill>
                  <a:schemeClr val="accent2"/>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grpSp>
              <p:nvGrpSpPr>
                <p:cNvPr id="156" name="Group 155"/>
                <p:cNvGrpSpPr/>
                <p:nvPr/>
              </p:nvGrpSpPr>
              <p:grpSpPr>
                <a:xfrm>
                  <a:off x="5918212" y="1819103"/>
                  <a:ext cx="1255406" cy="1202659"/>
                  <a:chOff x="5918212" y="1819103"/>
                  <a:chExt cx="1255406" cy="1202659"/>
                </a:xfrm>
              </p:grpSpPr>
              <p:sp>
                <p:nvSpPr>
                  <p:cNvPr id="164" name="Freeform 176"/>
                  <p:cNvSpPr>
                    <a:spLocks noEditPoints="1"/>
                  </p:cNvSpPr>
                  <p:nvPr/>
                </p:nvSpPr>
                <p:spPr bwMode="auto">
                  <a:xfrm>
                    <a:off x="6529430" y="2124333"/>
                    <a:ext cx="644188" cy="897429"/>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5" name="Freeform 177"/>
                  <p:cNvSpPr>
                    <a:spLocks noEditPoints="1"/>
                  </p:cNvSpPr>
                  <p:nvPr/>
                </p:nvSpPr>
                <p:spPr bwMode="auto">
                  <a:xfrm>
                    <a:off x="5918212" y="1819103"/>
                    <a:ext cx="1004324" cy="498282"/>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grpSp>
            <p:sp>
              <p:nvSpPr>
                <p:cNvPr id="157" name="Freeform 178"/>
                <p:cNvSpPr>
                  <a:spLocks noEditPoints="1"/>
                </p:cNvSpPr>
                <p:nvPr/>
              </p:nvSpPr>
              <p:spPr bwMode="auto">
                <a:xfrm>
                  <a:off x="6633413" y="5244464"/>
                  <a:ext cx="1503950" cy="1314838"/>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chemeClr val="accent2"/>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8" name="Freeform 179"/>
                <p:cNvSpPr>
                  <a:spLocks noEditPoints="1"/>
                </p:cNvSpPr>
                <p:nvPr/>
              </p:nvSpPr>
              <p:spPr bwMode="auto">
                <a:xfrm>
                  <a:off x="8350401" y="2784361"/>
                  <a:ext cx="215575" cy="513935"/>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solidFill>
                  <a:schemeClr val="accent5"/>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9" name="Freeform 180"/>
                <p:cNvSpPr>
                  <a:spLocks noEditPoints="1"/>
                </p:cNvSpPr>
                <p:nvPr/>
              </p:nvSpPr>
              <p:spPr bwMode="auto">
                <a:xfrm>
                  <a:off x="7105141" y="3835710"/>
                  <a:ext cx="1450690" cy="657419"/>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solidFill>
                  <a:schemeClr val="accent2">
                    <a:lumMod val="25000"/>
                    <a:lumOff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0" name="Freeform 181"/>
                <p:cNvSpPr>
                  <a:spLocks noEditPoints="1"/>
                </p:cNvSpPr>
                <p:nvPr/>
              </p:nvSpPr>
              <p:spPr bwMode="auto">
                <a:xfrm>
                  <a:off x="7594622" y="1970414"/>
                  <a:ext cx="1232579" cy="949605"/>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1" name="Freeform 182"/>
                <p:cNvSpPr>
                  <a:spLocks noEditPoints="1"/>
                </p:cNvSpPr>
                <p:nvPr/>
              </p:nvSpPr>
              <p:spPr bwMode="auto">
                <a:xfrm>
                  <a:off x="8540614" y="2314776"/>
                  <a:ext cx="573175" cy="318274"/>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solidFill>
                  <a:schemeClr val="accent5"/>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2" name="Freeform 183"/>
                <p:cNvSpPr>
                  <a:spLocks noEditPoints="1"/>
                </p:cNvSpPr>
                <p:nvPr/>
              </p:nvSpPr>
              <p:spPr bwMode="auto">
                <a:xfrm>
                  <a:off x="8720682" y="1284298"/>
                  <a:ext cx="646724" cy="983520"/>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solidFill>
                  <a:schemeClr val="accent1">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3" name="5-Point Star 162"/>
                <p:cNvSpPr/>
                <p:nvPr/>
              </p:nvSpPr>
              <p:spPr>
                <a:xfrm>
                  <a:off x="8056180" y="3311340"/>
                  <a:ext cx="99815" cy="101837"/>
                </a:xfrm>
                <a:prstGeom prst="star5">
                  <a:avLst/>
                </a:prstGeom>
                <a:solidFill>
                  <a:schemeClr val="accent1">
                    <a:lumMod val="75000"/>
                  </a:schemeClr>
                </a:solidFill>
                <a:ln w="635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21" name="Group 20"/>
              <p:cNvGrpSpPr/>
              <p:nvPr/>
            </p:nvGrpSpPr>
            <p:grpSpPr>
              <a:xfrm>
                <a:off x="1091607" y="1438914"/>
                <a:ext cx="8174038" cy="4780839"/>
                <a:chOff x="1091607" y="1438914"/>
                <a:chExt cx="8174038" cy="4780839"/>
              </a:xfrm>
            </p:grpSpPr>
            <p:grpSp>
              <p:nvGrpSpPr>
                <p:cNvPr id="22" name="Group 21"/>
                <p:cNvGrpSpPr/>
                <p:nvPr/>
              </p:nvGrpSpPr>
              <p:grpSpPr>
                <a:xfrm>
                  <a:off x="1091607" y="1438914"/>
                  <a:ext cx="8093075" cy="4780839"/>
                  <a:chOff x="1091607" y="1438914"/>
                  <a:chExt cx="8093075" cy="4780839"/>
                </a:xfrm>
              </p:grpSpPr>
              <p:sp>
                <p:nvSpPr>
                  <p:cNvPr id="36" name="Rectangle 80"/>
                  <p:cNvSpPr>
                    <a:spLocks noChangeArrowheads="1"/>
                  </p:cNvSpPr>
                  <p:nvPr/>
                </p:nvSpPr>
                <p:spPr bwMode="gray">
                  <a:xfrm>
                    <a:off x="1472607" y="5472751"/>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AK</a:t>
                    </a:r>
                  </a:p>
                </p:txBody>
              </p:sp>
              <p:sp>
                <p:nvSpPr>
                  <p:cNvPr id="37" name="Rectangle 81"/>
                  <p:cNvSpPr>
                    <a:spLocks noChangeArrowheads="1"/>
                  </p:cNvSpPr>
                  <p:nvPr/>
                </p:nvSpPr>
                <p:spPr bwMode="gray">
                  <a:xfrm>
                    <a:off x="2926756" y="6049013"/>
                    <a:ext cx="325437"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HI  </a:t>
                    </a:r>
                  </a:p>
                </p:txBody>
              </p:sp>
              <p:sp>
                <p:nvSpPr>
                  <p:cNvPr id="38" name="Rectangle 82"/>
                  <p:cNvSpPr>
                    <a:spLocks noChangeArrowheads="1"/>
                  </p:cNvSpPr>
                  <p:nvPr/>
                </p:nvSpPr>
                <p:spPr bwMode="gray">
                  <a:xfrm>
                    <a:off x="1091607" y="3480438"/>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CA</a:t>
                    </a:r>
                  </a:p>
                </p:txBody>
              </p:sp>
              <p:sp>
                <p:nvSpPr>
                  <p:cNvPr id="39" name="Rectangle 83"/>
                  <p:cNvSpPr>
                    <a:spLocks noChangeArrowheads="1"/>
                  </p:cNvSpPr>
                  <p:nvPr/>
                </p:nvSpPr>
                <p:spPr bwMode="gray">
                  <a:xfrm>
                    <a:off x="2367958" y="4394838"/>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AZ</a:t>
                    </a:r>
                  </a:p>
                </p:txBody>
              </p:sp>
              <p:sp>
                <p:nvSpPr>
                  <p:cNvPr id="40" name="Rectangle 84"/>
                  <p:cNvSpPr>
                    <a:spLocks noChangeArrowheads="1"/>
                  </p:cNvSpPr>
                  <p:nvPr/>
                </p:nvSpPr>
                <p:spPr bwMode="gray">
                  <a:xfrm>
                    <a:off x="1690095" y="3218501"/>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NV</a:t>
                    </a:r>
                  </a:p>
                </p:txBody>
              </p:sp>
              <p:sp>
                <p:nvSpPr>
                  <p:cNvPr id="41" name="Rectangle 85"/>
                  <p:cNvSpPr>
                    <a:spLocks noChangeArrowheads="1"/>
                  </p:cNvSpPr>
                  <p:nvPr/>
                </p:nvSpPr>
                <p:spPr bwMode="gray">
                  <a:xfrm>
                    <a:off x="1329732" y="2126301"/>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OR</a:t>
                    </a:r>
                  </a:p>
                </p:txBody>
              </p:sp>
              <p:sp>
                <p:nvSpPr>
                  <p:cNvPr id="42" name="Rectangle 86"/>
                  <p:cNvSpPr>
                    <a:spLocks noChangeArrowheads="1"/>
                  </p:cNvSpPr>
                  <p:nvPr/>
                </p:nvSpPr>
                <p:spPr bwMode="gray">
                  <a:xfrm>
                    <a:off x="3037882" y="1781814"/>
                    <a:ext cx="31591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MT</a:t>
                    </a:r>
                  </a:p>
                </p:txBody>
              </p:sp>
              <p:sp>
                <p:nvSpPr>
                  <p:cNvPr id="43" name="Rectangle 87"/>
                  <p:cNvSpPr>
                    <a:spLocks noChangeArrowheads="1"/>
                  </p:cNvSpPr>
                  <p:nvPr/>
                </p:nvSpPr>
                <p:spPr bwMode="gray">
                  <a:xfrm>
                    <a:off x="5136558" y="2146939"/>
                    <a:ext cx="3270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MN</a:t>
                    </a:r>
                  </a:p>
                </p:txBody>
              </p:sp>
              <p:sp>
                <p:nvSpPr>
                  <p:cNvPr id="44" name="Rectangle 88"/>
                  <p:cNvSpPr>
                    <a:spLocks noChangeArrowheads="1"/>
                  </p:cNvSpPr>
                  <p:nvPr/>
                </p:nvSpPr>
                <p:spPr bwMode="gray">
                  <a:xfrm>
                    <a:off x="4338044" y="3035938"/>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NE</a:t>
                    </a:r>
                  </a:p>
                </p:txBody>
              </p:sp>
              <p:sp>
                <p:nvSpPr>
                  <p:cNvPr id="45" name="Rectangle 89"/>
                  <p:cNvSpPr>
                    <a:spLocks noChangeArrowheads="1"/>
                  </p:cNvSpPr>
                  <p:nvPr/>
                </p:nvSpPr>
                <p:spPr bwMode="gray">
                  <a:xfrm>
                    <a:off x="4325346" y="2388239"/>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SD</a:t>
                    </a:r>
                  </a:p>
                </p:txBody>
              </p:sp>
              <p:sp>
                <p:nvSpPr>
                  <p:cNvPr id="46" name="Rectangle 90"/>
                  <p:cNvSpPr>
                    <a:spLocks noChangeArrowheads="1"/>
                  </p:cNvSpPr>
                  <p:nvPr/>
                </p:nvSpPr>
                <p:spPr bwMode="gray">
                  <a:xfrm>
                    <a:off x="4322170" y="178657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ND</a:t>
                    </a:r>
                  </a:p>
                </p:txBody>
              </p:sp>
              <p:sp>
                <p:nvSpPr>
                  <p:cNvPr id="47" name="Rectangle 91"/>
                  <p:cNvSpPr>
                    <a:spLocks noChangeArrowheads="1"/>
                  </p:cNvSpPr>
                  <p:nvPr/>
                </p:nvSpPr>
                <p:spPr bwMode="gray">
                  <a:xfrm>
                    <a:off x="2269532" y="2385064"/>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ID</a:t>
                    </a:r>
                  </a:p>
                </p:txBody>
              </p:sp>
              <p:sp>
                <p:nvSpPr>
                  <p:cNvPr id="48" name="Rectangle 92"/>
                  <p:cNvSpPr>
                    <a:spLocks noChangeArrowheads="1"/>
                  </p:cNvSpPr>
                  <p:nvPr/>
                </p:nvSpPr>
                <p:spPr bwMode="gray">
                  <a:xfrm>
                    <a:off x="3210920" y="2650176"/>
                    <a:ext cx="33178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WY</a:t>
                    </a:r>
                  </a:p>
                </p:txBody>
              </p:sp>
              <p:sp>
                <p:nvSpPr>
                  <p:cNvPr id="49" name="Rectangle 93"/>
                  <p:cNvSpPr>
                    <a:spLocks noChangeArrowheads="1"/>
                  </p:cNvSpPr>
                  <p:nvPr/>
                </p:nvSpPr>
                <p:spPr bwMode="gray">
                  <a:xfrm>
                    <a:off x="4769844" y="4324988"/>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OK</a:t>
                    </a:r>
                  </a:p>
                </p:txBody>
              </p:sp>
              <p:sp>
                <p:nvSpPr>
                  <p:cNvPr id="50" name="Rectangle 94"/>
                  <p:cNvSpPr>
                    <a:spLocks noChangeArrowheads="1"/>
                  </p:cNvSpPr>
                  <p:nvPr/>
                </p:nvSpPr>
                <p:spPr bwMode="gray">
                  <a:xfrm>
                    <a:off x="4652370" y="3707451"/>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KS</a:t>
                    </a:r>
                  </a:p>
                </p:txBody>
              </p:sp>
              <p:sp>
                <p:nvSpPr>
                  <p:cNvPr id="51" name="Rectangle 95"/>
                  <p:cNvSpPr>
                    <a:spLocks noChangeArrowheads="1"/>
                  </p:cNvSpPr>
                  <p:nvPr/>
                </p:nvSpPr>
                <p:spPr bwMode="gray">
                  <a:xfrm>
                    <a:off x="3442696" y="3540764"/>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CO</a:t>
                    </a:r>
                  </a:p>
                </p:txBody>
              </p:sp>
              <p:sp>
                <p:nvSpPr>
                  <p:cNvPr id="52" name="Rectangle 96"/>
                  <p:cNvSpPr>
                    <a:spLocks noChangeArrowheads="1"/>
                  </p:cNvSpPr>
                  <p:nvPr/>
                </p:nvSpPr>
                <p:spPr bwMode="gray">
                  <a:xfrm>
                    <a:off x="2504482" y="3347088"/>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UT</a:t>
                    </a:r>
                  </a:p>
                </p:txBody>
              </p:sp>
              <p:sp>
                <p:nvSpPr>
                  <p:cNvPr id="53" name="Rectangle 97"/>
                  <p:cNvSpPr>
                    <a:spLocks noChangeArrowheads="1"/>
                  </p:cNvSpPr>
                  <p:nvPr/>
                </p:nvSpPr>
                <p:spPr bwMode="gray">
                  <a:xfrm>
                    <a:off x="4465045" y="5228275"/>
                    <a:ext cx="3000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TX</a:t>
                    </a:r>
                  </a:p>
                </p:txBody>
              </p:sp>
              <p:sp>
                <p:nvSpPr>
                  <p:cNvPr id="54" name="Rectangle 98"/>
                  <p:cNvSpPr>
                    <a:spLocks noChangeArrowheads="1"/>
                  </p:cNvSpPr>
                  <p:nvPr/>
                </p:nvSpPr>
                <p:spPr bwMode="gray">
                  <a:xfrm>
                    <a:off x="3283946" y="4394838"/>
                    <a:ext cx="3270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NM</a:t>
                    </a:r>
                  </a:p>
                </p:txBody>
              </p:sp>
              <p:sp>
                <p:nvSpPr>
                  <p:cNvPr id="55" name="Rectangle 99"/>
                  <p:cNvSpPr>
                    <a:spLocks noChangeArrowheads="1"/>
                  </p:cNvSpPr>
                  <p:nvPr/>
                </p:nvSpPr>
                <p:spPr bwMode="gray">
                  <a:xfrm>
                    <a:off x="7595595" y="4474213"/>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SC</a:t>
                    </a:r>
                  </a:p>
                </p:txBody>
              </p:sp>
              <p:sp>
                <p:nvSpPr>
                  <p:cNvPr id="56" name="Rectangle 100"/>
                  <p:cNvSpPr>
                    <a:spLocks noChangeArrowheads="1"/>
                  </p:cNvSpPr>
                  <p:nvPr/>
                </p:nvSpPr>
                <p:spPr bwMode="gray">
                  <a:xfrm>
                    <a:off x="7701957" y="5823588"/>
                    <a:ext cx="295276"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FL</a:t>
                    </a:r>
                  </a:p>
                </p:txBody>
              </p:sp>
              <p:sp>
                <p:nvSpPr>
                  <p:cNvPr id="57" name="Rectangle 101"/>
                  <p:cNvSpPr>
                    <a:spLocks noChangeArrowheads="1"/>
                  </p:cNvSpPr>
                  <p:nvPr/>
                </p:nvSpPr>
                <p:spPr bwMode="gray">
                  <a:xfrm>
                    <a:off x="7203482" y="4845687"/>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GA</a:t>
                    </a:r>
                  </a:p>
                </p:txBody>
              </p:sp>
              <p:sp>
                <p:nvSpPr>
                  <p:cNvPr id="58" name="Rectangle 102"/>
                  <p:cNvSpPr>
                    <a:spLocks noChangeArrowheads="1"/>
                  </p:cNvSpPr>
                  <p:nvPr/>
                </p:nvSpPr>
                <p:spPr bwMode="gray">
                  <a:xfrm>
                    <a:off x="6612932" y="4872675"/>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AL</a:t>
                    </a:r>
                  </a:p>
                </p:txBody>
              </p:sp>
              <p:sp>
                <p:nvSpPr>
                  <p:cNvPr id="59" name="Rectangle 103"/>
                  <p:cNvSpPr>
                    <a:spLocks noChangeArrowheads="1"/>
                  </p:cNvSpPr>
                  <p:nvPr/>
                </p:nvSpPr>
                <p:spPr bwMode="gray">
                  <a:xfrm>
                    <a:off x="6079532" y="4872675"/>
                    <a:ext cx="320674"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MS</a:t>
                    </a:r>
                  </a:p>
                </p:txBody>
              </p:sp>
              <p:sp>
                <p:nvSpPr>
                  <p:cNvPr id="60" name="Rectangle 104"/>
                  <p:cNvSpPr>
                    <a:spLocks noChangeArrowheads="1"/>
                  </p:cNvSpPr>
                  <p:nvPr/>
                </p:nvSpPr>
                <p:spPr bwMode="gray">
                  <a:xfrm>
                    <a:off x="5588995" y="5174301"/>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LA</a:t>
                    </a:r>
                    <a:endParaRPr kumimoji="0" lang="en-US" sz="971" b="0" i="0" u="none" strike="noStrike" kern="0" cap="none" spc="0" normalizeH="0" baseline="30000" noProof="0" dirty="0">
                      <a:ln>
                        <a:noFill/>
                      </a:ln>
                      <a:solidFill>
                        <a:srgbClr val="FFFFFF"/>
                      </a:solidFill>
                      <a:effectLst/>
                      <a:uLnTx/>
                      <a:uFillTx/>
                      <a:latin typeface="Arial"/>
                      <a:ea typeface="+mn-ea"/>
                      <a:cs typeface="+mn-cs"/>
                    </a:endParaRPr>
                  </a:p>
                </p:txBody>
              </p:sp>
              <p:sp>
                <p:nvSpPr>
                  <p:cNvPr id="61" name="Rectangle 105"/>
                  <p:cNvSpPr>
                    <a:spLocks noChangeArrowheads="1"/>
                  </p:cNvSpPr>
                  <p:nvPr/>
                </p:nvSpPr>
                <p:spPr bwMode="gray">
                  <a:xfrm>
                    <a:off x="5558832" y="445992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AR</a:t>
                    </a:r>
                  </a:p>
                </p:txBody>
              </p:sp>
              <p:sp>
                <p:nvSpPr>
                  <p:cNvPr id="62" name="Rectangle 106"/>
                  <p:cNvSpPr>
                    <a:spLocks noChangeArrowheads="1"/>
                  </p:cNvSpPr>
                  <p:nvPr/>
                </p:nvSpPr>
                <p:spPr bwMode="gray">
                  <a:xfrm>
                    <a:off x="5503269" y="3697926"/>
                    <a:ext cx="33178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MO</a:t>
                    </a:r>
                  </a:p>
                </p:txBody>
              </p:sp>
              <p:sp>
                <p:nvSpPr>
                  <p:cNvPr id="63" name="Rectangle 107"/>
                  <p:cNvSpPr>
                    <a:spLocks noChangeArrowheads="1"/>
                  </p:cNvSpPr>
                  <p:nvPr/>
                </p:nvSpPr>
                <p:spPr bwMode="gray">
                  <a:xfrm>
                    <a:off x="5388970" y="2970851"/>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IA</a:t>
                    </a:r>
                  </a:p>
                </p:txBody>
              </p:sp>
              <p:sp>
                <p:nvSpPr>
                  <p:cNvPr id="64" name="Rectangle 108"/>
                  <p:cNvSpPr>
                    <a:spLocks noChangeArrowheads="1"/>
                  </p:cNvSpPr>
                  <p:nvPr/>
                </p:nvSpPr>
                <p:spPr bwMode="gray">
                  <a:xfrm>
                    <a:off x="7803557" y="3680463"/>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VA</a:t>
                    </a:r>
                  </a:p>
                </p:txBody>
              </p:sp>
              <p:sp>
                <p:nvSpPr>
                  <p:cNvPr id="65" name="Rectangle 109"/>
                  <p:cNvSpPr>
                    <a:spLocks noChangeArrowheads="1"/>
                  </p:cNvSpPr>
                  <p:nvPr/>
                </p:nvSpPr>
                <p:spPr bwMode="gray">
                  <a:xfrm>
                    <a:off x="7809907" y="407892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NC</a:t>
                    </a:r>
                  </a:p>
                </p:txBody>
              </p:sp>
              <p:sp>
                <p:nvSpPr>
                  <p:cNvPr id="66" name="Rectangle 110"/>
                  <p:cNvSpPr>
                    <a:spLocks noChangeArrowheads="1"/>
                  </p:cNvSpPr>
                  <p:nvPr/>
                </p:nvSpPr>
                <p:spPr bwMode="gray">
                  <a:xfrm>
                    <a:off x="6560544" y="4193226"/>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TN</a:t>
                    </a:r>
                  </a:p>
                </p:txBody>
              </p:sp>
              <p:sp>
                <p:nvSpPr>
                  <p:cNvPr id="67" name="Rectangle 111"/>
                  <p:cNvSpPr>
                    <a:spLocks noChangeArrowheads="1"/>
                  </p:cNvSpPr>
                  <p:nvPr/>
                </p:nvSpPr>
                <p:spPr bwMode="gray">
                  <a:xfrm>
                    <a:off x="6535144" y="3264538"/>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IN</a:t>
                    </a:r>
                  </a:p>
                </p:txBody>
              </p:sp>
              <p:sp>
                <p:nvSpPr>
                  <p:cNvPr id="68" name="Rectangle 112"/>
                  <p:cNvSpPr>
                    <a:spLocks noChangeArrowheads="1"/>
                  </p:cNvSpPr>
                  <p:nvPr/>
                </p:nvSpPr>
                <p:spPr bwMode="gray">
                  <a:xfrm>
                    <a:off x="6660558" y="3867788"/>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KY</a:t>
                    </a:r>
                  </a:p>
                </p:txBody>
              </p:sp>
              <p:sp>
                <p:nvSpPr>
                  <p:cNvPr id="69" name="Rectangle 113"/>
                  <p:cNvSpPr>
                    <a:spLocks noChangeArrowheads="1"/>
                  </p:cNvSpPr>
                  <p:nvPr/>
                </p:nvSpPr>
                <p:spPr bwMode="gray">
                  <a:xfrm>
                    <a:off x="6093819" y="3267713"/>
                    <a:ext cx="2635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IL</a:t>
                    </a:r>
                  </a:p>
                </p:txBody>
              </p:sp>
              <p:sp>
                <p:nvSpPr>
                  <p:cNvPr id="70" name="Rectangle 114"/>
                  <p:cNvSpPr>
                    <a:spLocks noChangeArrowheads="1"/>
                  </p:cNvSpPr>
                  <p:nvPr/>
                </p:nvSpPr>
                <p:spPr bwMode="gray">
                  <a:xfrm>
                    <a:off x="6724057" y="2699389"/>
                    <a:ext cx="284162"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MI</a:t>
                    </a:r>
                  </a:p>
                </p:txBody>
              </p:sp>
              <p:sp>
                <p:nvSpPr>
                  <p:cNvPr id="71" name="Rectangle 115"/>
                  <p:cNvSpPr>
                    <a:spLocks noChangeArrowheads="1"/>
                  </p:cNvSpPr>
                  <p:nvPr/>
                </p:nvSpPr>
                <p:spPr bwMode="gray">
                  <a:xfrm>
                    <a:off x="5868395" y="2427927"/>
                    <a:ext cx="295276"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WI</a:t>
                    </a:r>
                  </a:p>
                </p:txBody>
              </p:sp>
              <p:sp>
                <p:nvSpPr>
                  <p:cNvPr id="72" name="Rectangle 116"/>
                  <p:cNvSpPr>
                    <a:spLocks noChangeArrowheads="1"/>
                  </p:cNvSpPr>
                  <p:nvPr/>
                </p:nvSpPr>
                <p:spPr bwMode="gray">
                  <a:xfrm>
                    <a:off x="7825782" y="2920052"/>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PA</a:t>
                    </a:r>
                  </a:p>
                </p:txBody>
              </p:sp>
              <p:sp>
                <p:nvSpPr>
                  <p:cNvPr id="73" name="Rectangle 117"/>
                  <p:cNvSpPr>
                    <a:spLocks noChangeArrowheads="1"/>
                  </p:cNvSpPr>
                  <p:nvPr/>
                </p:nvSpPr>
                <p:spPr bwMode="gray">
                  <a:xfrm>
                    <a:off x="8090896" y="2405701"/>
                    <a:ext cx="3365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NY </a:t>
                    </a:r>
                    <a:endParaRPr kumimoji="0" lang="en-US" sz="971" b="0" i="0" u="none" strike="noStrike" kern="0" cap="none" spc="0" normalizeH="0" baseline="0" noProof="0" dirty="0">
                      <a:ln>
                        <a:noFill/>
                      </a:ln>
                      <a:solidFill>
                        <a:srgbClr val="FFFFFF"/>
                      </a:solidFill>
                      <a:effectLst/>
                      <a:uLnTx/>
                      <a:uFillTx/>
                      <a:latin typeface="Arial"/>
                      <a:ea typeface="+mn-ea"/>
                      <a:cs typeface="+mn-cs"/>
                      <a:sym typeface="Arial" charset="0"/>
                    </a:endParaRPr>
                  </a:p>
                </p:txBody>
              </p:sp>
              <p:sp>
                <p:nvSpPr>
                  <p:cNvPr id="74" name="Rectangle 118"/>
                  <p:cNvSpPr>
                    <a:spLocks noChangeArrowheads="1"/>
                  </p:cNvSpPr>
                  <p:nvPr/>
                </p:nvSpPr>
                <p:spPr bwMode="gray">
                  <a:xfrm>
                    <a:off x="7373345" y="3486788"/>
                    <a:ext cx="33178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WV</a:t>
                    </a:r>
                  </a:p>
                </p:txBody>
              </p:sp>
              <p:sp>
                <p:nvSpPr>
                  <p:cNvPr id="75" name="Rectangle 119"/>
                  <p:cNvSpPr>
                    <a:spLocks noChangeArrowheads="1"/>
                  </p:cNvSpPr>
                  <p:nvPr/>
                </p:nvSpPr>
                <p:spPr bwMode="gray">
                  <a:xfrm>
                    <a:off x="8406807" y="1973901"/>
                    <a:ext cx="3000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VT</a:t>
                    </a:r>
                  </a:p>
                </p:txBody>
              </p:sp>
              <p:sp>
                <p:nvSpPr>
                  <p:cNvPr id="76" name="Rectangle 120"/>
                  <p:cNvSpPr>
                    <a:spLocks noChangeArrowheads="1"/>
                  </p:cNvSpPr>
                  <p:nvPr/>
                </p:nvSpPr>
                <p:spPr bwMode="gray">
                  <a:xfrm>
                    <a:off x="8864008" y="1592901"/>
                    <a:ext cx="320674"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ME</a:t>
                    </a:r>
                  </a:p>
                </p:txBody>
              </p:sp>
              <p:sp>
                <p:nvSpPr>
                  <p:cNvPr id="77" name="Rectangle 122"/>
                  <p:cNvSpPr>
                    <a:spLocks noChangeArrowheads="1"/>
                  </p:cNvSpPr>
                  <p:nvPr/>
                </p:nvSpPr>
                <p:spPr bwMode="gray">
                  <a:xfrm>
                    <a:off x="8510423" y="2559032"/>
                    <a:ext cx="3635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CT</a:t>
                    </a:r>
                  </a:p>
                </p:txBody>
              </p:sp>
              <p:sp>
                <p:nvSpPr>
                  <p:cNvPr id="78" name="Rectangle 126"/>
                  <p:cNvSpPr>
                    <a:spLocks noChangeArrowheads="1"/>
                  </p:cNvSpPr>
                  <p:nvPr/>
                </p:nvSpPr>
                <p:spPr bwMode="gray">
                  <a:xfrm>
                    <a:off x="8611595" y="2380301"/>
                    <a:ext cx="3270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MA</a:t>
                    </a:r>
                  </a:p>
                </p:txBody>
              </p:sp>
              <p:sp>
                <p:nvSpPr>
                  <p:cNvPr id="79" name="Rectangle 127"/>
                  <p:cNvSpPr>
                    <a:spLocks noChangeArrowheads="1"/>
                  </p:cNvSpPr>
                  <p:nvPr/>
                </p:nvSpPr>
                <p:spPr bwMode="gray">
                  <a:xfrm>
                    <a:off x="8592546" y="218027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NH</a:t>
                    </a:r>
                  </a:p>
                </p:txBody>
              </p:sp>
              <p:sp>
                <p:nvSpPr>
                  <p:cNvPr id="80" name="Text Box 128"/>
                  <p:cNvSpPr txBox="1">
                    <a:spLocks noChangeArrowheads="1"/>
                  </p:cNvSpPr>
                  <p:nvPr/>
                </p:nvSpPr>
                <p:spPr bwMode="gray">
                  <a:xfrm>
                    <a:off x="1540870" y="1438914"/>
                    <a:ext cx="341312" cy="170740"/>
                  </a:xfrm>
                  <a:prstGeom prst="rect">
                    <a:avLst/>
                  </a:prstGeom>
                  <a:noFill/>
                  <a:ln w="12700">
                    <a:noFill/>
                    <a:miter lim="800000"/>
                    <a:headEnd/>
                    <a:tailEnd/>
                  </a:ln>
                  <a:effectLst/>
                </p:spPr>
                <p:txBody>
                  <a:bodyPr lIns="0" tIns="0" rIns="0" bIns="0">
                    <a:sp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sym typeface="Wingdings 2" pitchFamily="18" charset="2"/>
                      </a:rPr>
                      <a:t>WA</a:t>
                    </a:r>
                  </a:p>
                </p:txBody>
              </p:sp>
              <p:sp>
                <p:nvSpPr>
                  <p:cNvPr id="81" name="Rectangle 129"/>
                  <p:cNvSpPr>
                    <a:spLocks noChangeArrowheads="1"/>
                  </p:cNvSpPr>
                  <p:nvPr/>
                </p:nvSpPr>
                <p:spPr bwMode="gray">
                  <a:xfrm>
                    <a:off x="6959007" y="3189926"/>
                    <a:ext cx="427037"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OH</a:t>
                    </a:r>
                  </a:p>
                </p:txBody>
              </p:sp>
            </p:grpSp>
            <p:grpSp>
              <p:nvGrpSpPr>
                <p:cNvPr id="23" name="Group 22"/>
                <p:cNvGrpSpPr/>
                <p:nvPr/>
              </p:nvGrpSpPr>
              <p:grpSpPr>
                <a:xfrm>
                  <a:off x="8171857" y="2650176"/>
                  <a:ext cx="1093788" cy="1151815"/>
                  <a:chOff x="8171857" y="2650176"/>
                  <a:chExt cx="1093788" cy="1151815"/>
                </a:xfrm>
              </p:grpSpPr>
              <p:grpSp>
                <p:nvGrpSpPr>
                  <p:cNvPr id="24" name="Group 23"/>
                  <p:cNvGrpSpPr/>
                  <p:nvPr/>
                </p:nvGrpSpPr>
                <p:grpSpPr>
                  <a:xfrm>
                    <a:off x="8651282" y="2774001"/>
                    <a:ext cx="614363" cy="1027990"/>
                    <a:chOff x="8651282" y="2774001"/>
                    <a:chExt cx="614363" cy="1027990"/>
                  </a:xfrm>
                </p:grpSpPr>
                <p:sp>
                  <p:nvSpPr>
                    <p:cNvPr id="31" name="Rectangle 121"/>
                    <p:cNvSpPr>
                      <a:spLocks noChangeArrowheads="1"/>
                    </p:cNvSpPr>
                    <p:nvPr/>
                  </p:nvSpPr>
                  <p:spPr bwMode="gray">
                    <a:xfrm>
                      <a:off x="8991007" y="2774001"/>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RI</a:t>
                      </a:r>
                    </a:p>
                  </p:txBody>
                </p:sp>
                <p:sp>
                  <p:nvSpPr>
                    <p:cNvPr id="32" name="Rectangle 123"/>
                    <p:cNvSpPr>
                      <a:spLocks noChangeArrowheads="1"/>
                    </p:cNvSpPr>
                    <p:nvPr/>
                  </p:nvSpPr>
                  <p:spPr bwMode="gray">
                    <a:xfrm>
                      <a:off x="8794157" y="3253426"/>
                      <a:ext cx="31114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DE</a:t>
                      </a:r>
                    </a:p>
                  </p:txBody>
                </p:sp>
                <p:sp>
                  <p:nvSpPr>
                    <p:cNvPr id="33" name="Rectangle 124"/>
                    <p:cNvSpPr>
                      <a:spLocks noChangeArrowheads="1"/>
                    </p:cNvSpPr>
                    <p:nvPr/>
                  </p:nvSpPr>
                  <p:spPr bwMode="gray">
                    <a:xfrm>
                      <a:off x="8711607" y="3453451"/>
                      <a:ext cx="371474"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MD</a:t>
                      </a:r>
                    </a:p>
                  </p:txBody>
                </p:sp>
                <p:sp>
                  <p:nvSpPr>
                    <p:cNvPr id="34" name="Rectangle 125"/>
                    <p:cNvSpPr>
                      <a:spLocks noChangeArrowheads="1"/>
                    </p:cNvSpPr>
                    <p:nvPr/>
                  </p:nvSpPr>
                  <p:spPr bwMode="gray">
                    <a:xfrm>
                      <a:off x="8651282" y="3004189"/>
                      <a:ext cx="3984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NJ</a:t>
                      </a:r>
                    </a:p>
                  </p:txBody>
                </p:sp>
                <p:sp>
                  <p:nvSpPr>
                    <p:cNvPr id="35" name="Rectangle 130"/>
                    <p:cNvSpPr>
                      <a:spLocks noChangeArrowheads="1"/>
                    </p:cNvSpPr>
                    <p:nvPr/>
                  </p:nvSpPr>
                  <p:spPr bwMode="gray">
                    <a:xfrm>
                      <a:off x="8651282" y="3631251"/>
                      <a:ext cx="3683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DC</a:t>
                      </a:r>
                    </a:p>
                  </p:txBody>
                </p:sp>
              </p:grpSp>
              <p:grpSp>
                <p:nvGrpSpPr>
                  <p:cNvPr id="25" name="Group 24"/>
                  <p:cNvGrpSpPr/>
                  <p:nvPr/>
                </p:nvGrpSpPr>
                <p:grpSpPr>
                  <a:xfrm>
                    <a:off x="8171857" y="2650176"/>
                    <a:ext cx="847726" cy="1030287"/>
                    <a:chOff x="8171857" y="2650176"/>
                    <a:chExt cx="847726" cy="1030287"/>
                  </a:xfrm>
                </p:grpSpPr>
                <p:sp>
                  <p:nvSpPr>
                    <p:cNvPr id="26" name="Line 131"/>
                    <p:cNvSpPr>
                      <a:spLocks noChangeShapeType="1"/>
                    </p:cNvSpPr>
                    <p:nvPr/>
                  </p:nvSpPr>
                  <p:spPr bwMode="gray">
                    <a:xfrm flipH="1" flipV="1">
                      <a:off x="8397282" y="3331213"/>
                      <a:ext cx="363538" cy="15875"/>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27" name="Line 132"/>
                    <p:cNvSpPr>
                      <a:spLocks noChangeShapeType="1"/>
                    </p:cNvSpPr>
                    <p:nvPr/>
                  </p:nvSpPr>
                  <p:spPr bwMode="gray">
                    <a:xfrm flipH="1" flipV="1">
                      <a:off x="8211545" y="3347088"/>
                      <a:ext cx="474663" cy="188912"/>
                    </a:xfrm>
                    <a:prstGeom prst="line">
                      <a:avLst/>
                    </a:prstGeom>
                    <a:solidFill>
                      <a:schemeClr val="accent6"/>
                    </a:solid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28" name="Line 134"/>
                    <p:cNvSpPr>
                      <a:spLocks noChangeShapeType="1"/>
                    </p:cNvSpPr>
                    <p:nvPr/>
                  </p:nvSpPr>
                  <p:spPr bwMode="gray">
                    <a:xfrm flipH="1" flipV="1">
                      <a:off x="8171857" y="3388363"/>
                      <a:ext cx="452438" cy="292100"/>
                    </a:xfrm>
                    <a:prstGeom prst="line">
                      <a:avLst/>
                    </a:prstGeom>
                    <a:solidFill>
                      <a:schemeClr val="accent6"/>
                    </a:solid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29" name="Line 135"/>
                    <p:cNvSpPr>
                      <a:spLocks noChangeShapeType="1"/>
                    </p:cNvSpPr>
                    <p:nvPr/>
                  </p:nvSpPr>
                  <p:spPr bwMode="gray">
                    <a:xfrm flipH="1" flipV="1">
                      <a:off x="8862420" y="2650176"/>
                      <a:ext cx="157163" cy="128587"/>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30" name="Line 135"/>
                    <p:cNvSpPr>
                      <a:spLocks noChangeShapeType="1"/>
                    </p:cNvSpPr>
                    <p:nvPr/>
                  </p:nvSpPr>
                  <p:spPr bwMode="gray">
                    <a:xfrm flipH="1" flipV="1">
                      <a:off x="8492731" y="3035936"/>
                      <a:ext cx="218876" cy="40481"/>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FF6C29"/>
                        </a:solidFill>
                        <a:effectLst/>
                        <a:uLnTx/>
                        <a:uFillTx/>
                        <a:latin typeface="Arial"/>
                        <a:ea typeface="+mn-ea"/>
                        <a:cs typeface="+mn-cs"/>
                      </a:endParaRPr>
                    </a:p>
                  </p:txBody>
                </p:sp>
              </p:grpSp>
            </p:grpSp>
          </p:grpSp>
        </p:grpSp>
        <p:grpSp>
          <p:nvGrpSpPr>
            <p:cNvPr id="2" name="Group 1"/>
            <p:cNvGrpSpPr/>
            <p:nvPr/>
          </p:nvGrpSpPr>
          <p:grpSpPr>
            <a:xfrm>
              <a:off x="6933813" y="4264584"/>
              <a:ext cx="2661560" cy="1434568"/>
              <a:chOff x="6933813" y="4232386"/>
              <a:chExt cx="2661560" cy="1460998"/>
            </a:xfrm>
          </p:grpSpPr>
          <p:grpSp>
            <p:nvGrpSpPr>
              <p:cNvPr id="7" name="Group 6"/>
              <p:cNvGrpSpPr/>
              <p:nvPr/>
            </p:nvGrpSpPr>
            <p:grpSpPr>
              <a:xfrm>
                <a:off x="6933813" y="4232386"/>
                <a:ext cx="2658493" cy="1148701"/>
                <a:chOff x="-1341893" y="3428579"/>
                <a:chExt cx="3012965" cy="1038962"/>
              </a:xfrm>
            </p:grpSpPr>
            <p:sp>
              <p:nvSpPr>
                <p:cNvPr id="8" name="TextBox 7"/>
                <p:cNvSpPr txBox="1"/>
                <p:nvPr/>
              </p:nvSpPr>
              <p:spPr>
                <a:xfrm>
                  <a:off x="-1223398" y="3428579"/>
                  <a:ext cx="2811837"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70%-80% (3)</a:t>
                  </a:r>
                  <a:endParaRPr kumimoji="0" lang="en-US" sz="927" b="0" i="0" u="none" strike="noStrike" kern="0" cap="none" spc="0" normalizeH="0" baseline="0" noProof="0" dirty="0">
                    <a:ln>
                      <a:noFill/>
                    </a:ln>
                    <a:solidFill>
                      <a:srgbClr val="000000"/>
                    </a:solidFill>
                    <a:effectLst/>
                    <a:uLnTx/>
                    <a:uFillTx/>
                    <a:latin typeface="Arial"/>
                    <a:ea typeface="+mn-ea"/>
                    <a:cs typeface="65 Helvetica Medium"/>
                  </a:endParaRPr>
                </a:p>
              </p:txBody>
            </p:sp>
            <p:sp>
              <p:nvSpPr>
                <p:cNvPr id="9" name="Rectangle 8"/>
                <p:cNvSpPr/>
                <p:nvPr/>
              </p:nvSpPr>
              <p:spPr>
                <a:xfrm>
                  <a:off x="-1337434" y="3465716"/>
                  <a:ext cx="118495" cy="119848"/>
                </a:xfrm>
                <a:prstGeom prst="rect">
                  <a:avLst/>
                </a:prstGeom>
                <a:solidFill>
                  <a:schemeClr val="accent2"/>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1339664" y="3745503"/>
                  <a:ext cx="118495" cy="119848"/>
                </a:xfrm>
                <a:prstGeom prst="rect">
                  <a:avLst/>
                </a:prstGeom>
                <a:solidFill>
                  <a:schemeClr val="accent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1335205" y="4025290"/>
                  <a:ext cx="118495" cy="119848"/>
                </a:xfrm>
                <a:prstGeom prst="rect">
                  <a:avLst/>
                </a:prstGeom>
                <a:solidFill>
                  <a:schemeClr val="accent1">
                    <a:lumMod val="75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sp>
              <p:nvSpPr>
                <p:cNvPr id="12" name="TextBox 11"/>
                <p:cNvSpPr txBox="1"/>
                <p:nvPr/>
              </p:nvSpPr>
              <p:spPr>
                <a:xfrm>
                  <a:off x="-1231794" y="3702745"/>
                  <a:ext cx="2712357"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60%-69% (8)</a:t>
                  </a:r>
                  <a:endParaRPr kumimoji="0" lang="en-US" sz="927" b="0" i="0" u="none" strike="noStrike" kern="0" cap="none" spc="0" normalizeH="0" baseline="0" noProof="0" dirty="0">
                    <a:ln>
                      <a:noFill/>
                    </a:ln>
                    <a:solidFill>
                      <a:srgbClr val="000000"/>
                    </a:solidFill>
                    <a:effectLst/>
                    <a:uLnTx/>
                    <a:uFillTx/>
                    <a:latin typeface="Arial"/>
                    <a:ea typeface="+mn-ea"/>
                    <a:cs typeface="65 Helvetica Medium"/>
                  </a:endParaRPr>
                </a:p>
              </p:txBody>
            </p:sp>
            <p:sp>
              <p:nvSpPr>
                <p:cNvPr id="13" name="TextBox 12"/>
                <p:cNvSpPr txBox="1"/>
                <p:nvPr/>
              </p:nvSpPr>
              <p:spPr>
                <a:xfrm>
                  <a:off x="-1231797" y="3976911"/>
                  <a:ext cx="2820231"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50%-59% (15 + DC)</a:t>
                  </a:r>
                  <a:endParaRPr kumimoji="0" lang="en-US" sz="927" b="0" i="0" u="none" strike="noStrike" kern="0" cap="none" spc="0" normalizeH="0" baseline="0" noProof="0" dirty="0">
                    <a:ln>
                      <a:noFill/>
                    </a:ln>
                    <a:solidFill>
                      <a:srgbClr val="000000"/>
                    </a:solidFill>
                    <a:effectLst/>
                    <a:uLnTx/>
                    <a:uFillTx/>
                    <a:latin typeface="Arial"/>
                    <a:ea typeface="+mn-ea"/>
                    <a:cs typeface="65 Helvetica Medium"/>
                  </a:endParaRPr>
                </a:p>
              </p:txBody>
            </p:sp>
            <p:sp>
              <p:nvSpPr>
                <p:cNvPr id="14" name="TextBox 13"/>
                <p:cNvSpPr txBox="1"/>
                <p:nvPr/>
              </p:nvSpPr>
              <p:spPr>
                <a:xfrm>
                  <a:off x="-1222624" y="4251074"/>
                  <a:ext cx="2893696"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40%-49% (13)</a:t>
                  </a:r>
                </a:p>
              </p:txBody>
            </p:sp>
            <p:sp>
              <p:nvSpPr>
                <p:cNvPr id="17" name="Rectangle 16"/>
                <p:cNvSpPr/>
                <p:nvPr/>
              </p:nvSpPr>
              <p:spPr>
                <a:xfrm>
                  <a:off x="-1341893" y="4305080"/>
                  <a:ext cx="118495" cy="119848"/>
                </a:xfrm>
                <a:prstGeom prst="rect">
                  <a:avLst/>
                </a:prstGeom>
                <a:solidFill>
                  <a:schemeClr val="accent2">
                    <a:lumMod val="25000"/>
                    <a:lumOff val="75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76" name="TextBox 175"/>
              <p:cNvSpPr txBox="1"/>
              <p:nvPr/>
            </p:nvSpPr>
            <p:spPr>
              <a:xfrm>
                <a:off x="7042101" y="5454053"/>
                <a:ext cx="2553272" cy="239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30%-39% (8)</a:t>
                </a:r>
              </a:p>
            </p:txBody>
          </p:sp>
          <p:sp>
            <p:nvSpPr>
              <p:cNvPr id="177" name="Rectangle 176"/>
              <p:cNvSpPr/>
              <p:nvPr/>
            </p:nvSpPr>
            <p:spPr>
              <a:xfrm>
                <a:off x="6936863" y="5513728"/>
                <a:ext cx="104554" cy="132507"/>
              </a:xfrm>
              <a:prstGeom prst="rect">
                <a:avLst/>
              </a:prstGeom>
              <a:solidFill>
                <a:schemeClr val="accent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grpSp>
      </p:grpSp>
      <p:sp>
        <p:nvSpPr>
          <p:cNvPr id="178" name="TextBox 177"/>
          <p:cNvSpPr txBox="1"/>
          <p:nvPr/>
        </p:nvSpPr>
        <p:spPr>
          <a:xfrm>
            <a:off x="8991836" y="5772633"/>
            <a:ext cx="2553272" cy="23500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0%-10% (3)</a:t>
            </a:r>
          </a:p>
        </p:txBody>
      </p:sp>
      <p:sp>
        <p:nvSpPr>
          <p:cNvPr id="179" name="Rectangle 178"/>
          <p:cNvSpPr/>
          <p:nvPr/>
        </p:nvSpPr>
        <p:spPr>
          <a:xfrm>
            <a:off x="8827528" y="5829828"/>
            <a:ext cx="104554" cy="130110"/>
          </a:xfrm>
          <a:prstGeom prst="rect">
            <a:avLst/>
          </a:prstGeom>
          <a:solidFill>
            <a:schemeClr val="accent5">
              <a:lumMod val="75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33264178-C49F-4A9B-BBEC-E198825360BA}"/>
              </a:ext>
            </a:extLst>
          </p:cNvPr>
          <p:cNvSpPr>
            <a:spLocks noGrp="1"/>
          </p:cNvSpPr>
          <p:nvPr>
            <p:ph type="title"/>
          </p:nvPr>
        </p:nvSpPr>
        <p:spPr>
          <a:xfrm>
            <a:off x="872754" y="156445"/>
            <a:ext cx="10515600" cy="1325563"/>
          </a:xfrm>
        </p:spPr>
        <p:txBody>
          <a:bodyPr>
            <a:normAutofit/>
          </a:bodyPr>
          <a:lstStyle/>
          <a:p>
            <a:pPr algn="ctr"/>
            <a:r>
              <a:rPr lang="en-US" b="1" dirty="0">
                <a:solidFill>
                  <a:srgbClr val="0070C0"/>
                </a:solidFill>
                <a:effectLst>
                  <a:outerShdw blurRad="38100" dist="38100" dir="2700000" algn="tl">
                    <a:srgbClr val="000000">
                      <a:alpha val="43137"/>
                    </a:srgbClr>
                  </a:outerShdw>
                </a:effectLst>
              </a:rPr>
              <a:t>Distribution of Dental</a:t>
            </a:r>
            <a:br>
              <a:rPr lang="en-US" b="1" dirty="0">
                <a:solidFill>
                  <a:srgbClr val="0070C0"/>
                </a:solidFill>
                <a:effectLst>
                  <a:outerShdw blurRad="38100" dist="38100" dir="2700000" algn="tl">
                    <a:srgbClr val="000000">
                      <a:alpha val="43137"/>
                    </a:srgbClr>
                  </a:outerShdw>
                </a:effectLst>
              </a:rPr>
            </a:br>
            <a:r>
              <a:rPr lang="en-US" sz="3200" b="1" dirty="0">
                <a:solidFill>
                  <a:srgbClr val="0070C0"/>
                </a:solidFill>
                <a:effectLst>
                  <a:outerShdw blurRad="38100" dist="38100" dir="2700000" algn="tl">
                    <a:srgbClr val="000000">
                      <a:alpha val="43137"/>
                    </a:srgbClr>
                  </a:outerShdw>
                </a:effectLst>
              </a:rPr>
              <a:t>Medicare Advantage</a:t>
            </a:r>
            <a:endParaRPr lang="en-US"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5518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F88A14-B494-4C20-B4E9-4E3E27F00BA1}"/>
              </a:ext>
            </a:extLst>
          </p:cNvPr>
          <p:cNvSpPr>
            <a:spLocks noGrp="1"/>
          </p:cNvSpPr>
          <p:nvPr>
            <p:ph type="title"/>
          </p:nvPr>
        </p:nvSpPr>
        <p:spPr>
          <a:xfrm>
            <a:off x="816394" y="131381"/>
            <a:ext cx="10515600" cy="1325563"/>
          </a:xfrm>
        </p:spPr>
        <p:txBody>
          <a:bodyPr/>
          <a:lstStyle/>
          <a:p>
            <a:pPr algn="ctr"/>
            <a:r>
              <a:rPr lang="en-US" b="1" dirty="0">
                <a:solidFill>
                  <a:srgbClr val="92D050"/>
                </a:solidFill>
                <a:effectLst>
                  <a:outerShdw blurRad="38100" dist="38100" dir="2700000" algn="tl">
                    <a:srgbClr val="000000">
                      <a:alpha val="43137"/>
                    </a:srgbClr>
                  </a:outerShdw>
                </a:effectLst>
              </a:rPr>
              <a:t>MA Dental Enrollment</a:t>
            </a:r>
            <a:endParaRPr lang="en-US" dirty="0">
              <a:solidFill>
                <a:srgbClr val="92D050"/>
              </a:solidFill>
              <a:effectLst>
                <a:outerShdw blurRad="38100" dist="38100" dir="2700000" algn="tl">
                  <a:srgbClr val="000000">
                    <a:alpha val="43137"/>
                  </a:srgbClr>
                </a:outerShdw>
              </a:effectLst>
            </a:endParaRPr>
          </a:p>
        </p:txBody>
      </p:sp>
      <p:grpSp>
        <p:nvGrpSpPr>
          <p:cNvPr id="3" name="Group 2"/>
          <p:cNvGrpSpPr/>
          <p:nvPr/>
        </p:nvGrpSpPr>
        <p:grpSpPr>
          <a:xfrm>
            <a:off x="1363907" y="1249960"/>
            <a:ext cx="9667616" cy="5222601"/>
            <a:chOff x="228600" y="1097075"/>
            <a:chExt cx="9366052" cy="5075125"/>
          </a:xfrm>
        </p:grpSpPr>
        <p:sp>
          <p:nvSpPr>
            <p:cNvPr id="6" name="Rectangle 5"/>
            <p:cNvSpPr/>
            <p:nvPr/>
          </p:nvSpPr>
          <p:spPr>
            <a:xfrm>
              <a:off x="228600" y="1097075"/>
              <a:ext cx="9366052" cy="281784"/>
            </a:xfrm>
            <a:prstGeom prst="rect">
              <a:avLst/>
            </a:prstGeom>
          </p:spPr>
          <p:txBody>
            <a:bodyPr wrap="square" lIns="71972" tIns="35983" rIns="71972" bIns="35983">
              <a:spAutoFit/>
            </a:bodyPr>
            <a:lstStyle/>
            <a:p>
              <a:pPr marL="0" marR="0" lvl="0" indent="0" algn="ctr" defTabSz="714229" rtl="0" eaLnBrk="1" fontAlgn="auto" latinLnBrk="0" hangingPunct="1">
                <a:lnSpc>
                  <a:spcPct val="100000"/>
                </a:lnSpc>
                <a:spcBef>
                  <a:spcPts val="0"/>
                </a:spcBef>
                <a:spcAft>
                  <a:spcPts val="0"/>
                </a:spcAft>
                <a:buClrTx/>
                <a:buSzTx/>
                <a:buFontTx/>
                <a:buNone/>
                <a:tabLst/>
                <a:defRPr/>
              </a:pPr>
              <a:r>
                <a:rPr kumimoji="0" lang="en-US" sz="1412"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PERCENT OF ENROLLEES IN AN MA PLAN WITH MANDATORY OR OPTIONAL DENTAL COVERAGE, 2017 </a:t>
              </a:r>
            </a:p>
          </p:txBody>
        </p:sp>
        <p:grpSp>
          <p:nvGrpSpPr>
            <p:cNvPr id="19" name="Group 18"/>
            <p:cNvGrpSpPr/>
            <p:nvPr/>
          </p:nvGrpSpPr>
          <p:grpSpPr>
            <a:xfrm>
              <a:off x="228600" y="1371600"/>
              <a:ext cx="7543800" cy="4800600"/>
              <a:chOff x="726669" y="1072985"/>
              <a:chExt cx="8640737" cy="5486317"/>
            </a:xfrm>
          </p:grpSpPr>
          <p:grpSp>
            <p:nvGrpSpPr>
              <p:cNvPr id="20" name="Group 19"/>
              <p:cNvGrpSpPr/>
              <p:nvPr/>
            </p:nvGrpSpPr>
            <p:grpSpPr>
              <a:xfrm>
                <a:off x="726669" y="1072985"/>
                <a:ext cx="8640737" cy="5486317"/>
                <a:chOff x="726669" y="1072985"/>
                <a:chExt cx="8640737" cy="5486317"/>
              </a:xfrm>
            </p:grpSpPr>
            <p:grpSp>
              <p:nvGrpSpPr>
                <p:cNvPr id="82" name="Group 4"/>
                <p:cNvGrpSpPr>
                  <a:grpSpLocks/>
                </p:cNvGrpSpPr>
                <p:nvPr/>
              </p:nvGrpSpPr>
              <p:grpSpPr bwMode="auto">
                <a:xfrm>
                  <a:off x="2294302" y="5541868"/>
                  <a:ext cx="921677" cy="761312"/>
                  <a:chOff x="1492" y="3028"/>
                  <a:chExt cx="546" cy="451"/>
                </a:xfrm>
                <a:solidFill>
                  <a:srgbClr val="BFBFBF"/>
                </a:solidFill>
              </p:grpSpPr>
              <p:grpSp>
                <p:nvGrpSpPr>
                  <p:cNvPr id="166" name="Group 5" descr="60%"/>
                  <p:cNvGrpSpPr>
                    <a:grpSpLocks/>
                  </p:cNvGrpSpPr>
                  <p:nvPr/>
                </p:nvGrpSpPr>
                <p:grpSpPr bwMode="auto">
                  <a:xfrm>
                    <a:off x="1492" y="3028"/>
                    <a:ext cx="546" cy="451"/>
                    <a:chOff x="1759" y="3382"/>
                    <a:chExt cx="824" cy="634"/>
                  </a:xfrm>
                  <a:grpFill/>
                </p:grpSpPr>
                <p:sp>
                  <p:nvSpPr>
                    <p:cNvPr id="168" name="Freeform 6"/>
                    <p:cNvSpPr>
                      <a:spLocks/>
                    </p:cNvSpPr>
                    <p:nvPr/>
                  </p:nvSpPr>
                  <p:spPr bwMode="gray">
                    <a:xfrm>
                      <a:off x="1759" y="3462"/>
                      <a:ext cx="63" cy="91"/>
                    </a:xfrm>
                    <a:custGeom>
                      <a:avLst/>
                      <a:gdLst/>
                      <a:ahLst/>
                      <a:cxnLst>
                        <a:cxn ang="0">
                          <a:pos x="0" y="91"/>
                        </a:cxn>
                        <a:cxn ang="0">
                          <a:pos x="0" y="64"/>
                        </a:cxn>
                        <a:cxn ang="0">
                          <a:pos x="36" y="0"/>
                        </a:cxn>
                        <a:cxn ang="0">
                          <a:pos x="63" y="19"/>
                        </a:cxn>
                        <a:cxn ang="0">
                          <a:pos x="33" y="91"/>
                        </a:cxn>
                        <a:cxn ang="0">
                          <a:pos x="0" y="91"/>
                        </a:cxn>
                      </a:cxnLst>
                      <a:rect l="0" t="0" r="r" b="b"/>
                      <a:pathLst>
                        <a:path w="63" h="91">
                          <a:moveTo>
                            <a:pt x="0" y="91"/>
                          </a:moveTo>
                          <a:lnTo>
                            <a:pt x="0" y="64"/>
                          </a:lnTo>
                          <a:lnTo>
                            <a:pt x="36" y="0"/>
                          </a:lnTo>
                          <a:lnTo>
                            <a:pt x="63" y="19"/>
                          </a:lnTo>
                          <a:lnTo>
                            <a:pt x="33" y="91"/>
                          </a:lnTo>
                          <a:lnTo>
                            <a:pt x="0" y="91"/>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9" name="Freeform 7"/>
                    <p:cNvSpPr>
                      <a:spLocks/>
                    </p:cNvSpPr>
                    <p:nvPr/>
                  </p:nvSpPr>
                  <p:spPr bwMode="gray">
                    <a:xfrm>
                      <a:off x="1849" y="3382"/>
                      <a:ext cx="118" cy="116"/>
                    </a:xfrm>
                    <a:custGeom>
                      <a:avLst/>
                      <a:gdLst/>
                      <a:ahLst/>
                      <a:cxnLst>
                        <a:cxn ang="0">
                          <a:pos x="26" y="13"/>
                        </a:cxn>
                        <a:cxn ang="0">
                          <a:pos x="0" y="69"/>
                        </a:cxn>
                        <a:cxn ang="0">
                          <a:pos x="46" y="106"/>
                        </a:cxn>
                        <a:cxn ang="0">
                          <a:pos x="98" y="116"/>
                        </a:cxn>
                        <a:cxn ang="0">
                          <a:pos x="118" y="70"/>
                        </a:cxn>
                        <a:cxn ang="0">
                          <a:pos x="106" y="0"/>
                        </a:cxn>
                        <a:cxn ang="0">
                          <a:pos x="26" y="13"/>
                        </a:cxn>
                      </a:cxnLst>
                      <a:rect l="0" t="0" r="r" b="b"/>
                      <a:pathLst>
                        <a:path w="118" h="116">
                          <a:moveTo>
                            <a:pt x="26" y="13"/>
                          </a:moveTo>
                          <a:lnTo>
                            <a:pt x="0" y="69"/>
                          </a:lnTo>
                          <a:lnTo>
                            <a:pt x="46" y="106"/>
                          </a:lnTo>
                          <a:lnTo>
                            <a:pt x="98" y="116"/>
                          </a:lnTo>
                          <a:lnTo>
                            <a:pt x="118" y="70"/>
                          </a:lnTo>
                          <a:lnTo>
                            <a:pt x="106" y="0"/>
                          </a:lnTo>
                          <a:lnTo>
                            <a:pt x="26" y="13"/>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0" name="Freeform 8"/>
                    <p:cNvSpPr>
                      <a:spLocks/>
                    </p:cNvSpPr>
                    <p:nvPr/>
                  </p:nvSpPr>
                  <p:spPr bwMode="gray">
                    <a:xfrm>
                      <a:off x="1960" y="3462"/>
                      <a:ext cx="176" cy="130"/>
                    </a:xfrm>
                    <a:custGeom>
                      <a:avLst/>
                      <a:gdLst/>
                      <a:ahLst/>
                      <a:cxnLst>
                        <a:cxn ang="0">
                          <a:pos x="0" y="46"/>
                        </a:cxn>
                        <a:cxn ang="0">
                          <a:pos x="120" y="0"/>
                        </a:cxn>
                        <a:cxn ang="0">
                          <a:pos x="143" y="56"/>
                        </a:cxn>
                        <a:cxn ang="0">
                          <a:pos x="166" y="69"/>
                        </a:cxn>
                        <a:cxn ang="0">
                          <a:pos x="176" y="114"/>
                        </a:cxn>
                        <a:cxn ang="0">
                          <a:pos x="116" y="121"/>
                        </a:cxn>
                        <a:cxn ang="0">
                          <a:pos x="73" y="130"/>
                        </a:cxn>
                        <a:cxn ang="0">
                          <a:pos x="0" y="46"/>
                        </a:cxn>
                      </a:cxnLst>
                      <a:rect l="0" t="0" r="r" b="b"/>
                      <a:pathLst>
                        <a:path w="176" h="130">
                          <a:moveTo>
                            <a:pt x="0" y="46"/>
                          </a:moveTo>
                          <a:lnTo>
                            <a:pt x="120" y="0"/>
                          </a:lnTo>
                          <a:lnTo>
                            <a:pt x="143" y="56"/>
                          </a:lnTo>
                          <a:lnTo>
                            <a:pt x="166" y="69"/>
                          </a:lnTo>
                          <a:lnTo>
                            <a:pt x="176" y="114"/>
                          </a:lnTo>
                          <a:lnTo>
                            <a:pt x="116" y="121"/>
                          </a:lnTo>
                          <a:lnTo>
                            <a:pt x="73" y="130"/>
                          </a:lnTo>
                          <a:lnTo>
                            <a:pt x="0" y="46"/>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1" name="Freeform 9"/>
                    <p:cNvSpPr>
                      <a:spLocks/>
                    </p:cNvSpPr>
                    <p:nvPr/>
                  </p:nvSpPr>
                  <p:spPr bwMode="gray">
                    <a:xfrm>
                      <a:off x="2142" y="3561"/>
                      <a:ext cx="140" cy="68"/>
                    </a:xfrm>
                    <a:custGeom>
                      <a:avLst/>
                      <a:gdLst/>
                      <a:ahLst/>
                      <a:cxnLst>
                        <a:cxn ang="0">
                          <a:pos x="21" y="2"/>
                        </a:cxn>
                        <a:cxn ang="0">
                          <a:pos x="0" y="64"/>
                        </a:cxn>
                        <a:cxn ang="0">
                          <a:pos x="37" y="68"/>
                        </a:cxn>
                        <a:cxn ang="0">
                          <a:pos x="60" y="54"/>
                        </a:cxn>
                        <a:cxn ang="0">
                          <a:pos x="103" y="55"/>
                        </a:cxn>
                        <a:cxn ang="0">
                          <a:pos x="140" y="28"/>
                        </a:cxn>
                        <a:cxn ang="0">
                          <a:pos x="115" y="18"/>
                        </a:cxn>
                        <a:cxn ang="0">
                          <a:pos x="97" y="0"/>
                        </a:cxn>
                        <a:cxn ang="0">
                          <a:pos x="21" y="2"/>
                        </a:cxn>
                      </a:cxnLst>
                      <a:rect l="0" t="0" r="r" b="b"/>
                      <a:pathLst>
                        <a:path w="140" h="68">
                          <a:moveTo>
                            <a:pt x="21" y="2"/>
                          </a:moveTo>
                          <a:lnTo>
                            <a:pt x="0" y="64"/>
                          </a:lnTo>
                          <a:lnTo>
                            <a:pt x="37" y="68"/>
                          </a:lnTo>
                          <a:lnTo>
                            <a:pt x="60" y="54"/>
                          </a:lnTo>
                          <a:lnTo>
                            <a:pt x="103" y="55"/>
                          </a:lnTo>
                          <a:lnTo>
                            <a:pt x="140" y="28"/>
                          </a:lnTo>
                          <a:lnTo>
                            <a:pt x="115" y="18"/>
                          </a:lnTo>
                          <a:lnTo>
                            <a:pt x="97" y="0"/>
                          </a:lnTo>
                          <a:lnTo>
                            <a:pt x="21" y="2"/>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2" name="Freeform 10"/>
                    <p:cNvSpPr>
                      <a:spLocks/>
                    </p:cNvSpPr>
                    <p:nvPr/>
                  </p:nvSpPr>
                  <p:spPr bwMode="gray">
                    <a:xfrm>
                      <a:off x="2183" y="3658"/>
                      <a:ext cx="57" cy="50"/>
                    </a:xfrm>
                    <a:custGeom>
                      <a:avLst/>
                      <a:gdLst/>
                      <a:ahLst/>
                      <a:cxnLst>
                        <a:cxn ang="0">
                          <a:pos x="50" y="0"/>
                        </a:cxn>
                        <a:cxn ang="0">
                          <a:pos x="0" y="4"/>
                        </a:cxn>
                        <a:cxn ang="0">
                          <a:pos x="9" y="50"/>
                        </a:cxn>
                        <a:cxn ang="0">
                          <a:pos x="57" y="38"/>
                        </a:cxn>
                        <a:cxn ang="0">
                          <a:pos x="50" y="0"/>
                        </a:cxn>
                      </a:cxnLst>
                      <a:rect l="0" t="0" r="r" b="b"/>
                      <a:pathLst>
                        <a:path w="57" h="50">
                          <a:moveTo>
                            <a:pt x="50" y="0"/>
                          </a:moveTo>
                          <a:lnTo>
                            <a:pt x="0" y="4"/>
                          </a:lnTo>
                          <a:lnTo>
                            <a:pt x="9" y="50"/>
                          </a:lnTo>
                          <a:lnTo>
                            <a:pt x="57" y="38"/>
                          </a:lnTo>
                          <a:lnTo>
                            <a:pt x="50" y="0"/>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3" name="Freeform 11"/>
                    <p:cNvSpPr>
                      <a:spLocks/>
                    </p:cNvSpPr>
                    <p:nvPr/>
                  </p:nvSpPr>
                  <p:spPr bwMode="gray">
                    <a:xfrm>
                      <a:off x="2246" y="3712"/>
                      <a:ext cx="39" cy="49"/>
                    </a:xfrm>
                    <a:custGeom>
                      <a:avLst/>
                      <a:gdLst/>
                      <a:ahLst/>
                      <a:cxnLst>
                        <a:cxn ang="0">
                          <a:pos x="0" y="19"/>
                        </a:cxn>
                        <a:cxn ang="0">
                          <a:pos x="39" y="0"/>
                        </a:cxn>
                        <a:cxn ang="0">
                          <a:pos x="39" y="43"/>
                        </a:cxn>
                        <a:cxn ang="0">
                          <a:pos x="13" y="49"/>
                        </a:cxn>
                        <a:cxn ang="0">
                          <a:pos x="0" y="19"/>
                        </a:cxn>
                      </a:cxnLst>
                      <a:rect l="0" t="0" r="r" b="b"/>
                      <a:pathLst>
                        <a:path w="39" h="49">
                          <a:moveTo>
                            <a:pt x="0" y="19"/>
                          </a:moveTo>
                          <a:lnTo>
                            <a:pt x="39" y="0"/>
                          </a:lnTo>
                          <a:lnTo>
                            <a:pt x="39" y="43"/>
                          </a:lnTo>
                          <a:lnTo>
                            <a:pt x="13" y="49"/>
                          </a:lnTo>
                          <a:lnTo>
                            <a:pt x="0" y="19"/>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4" name="Freeform 12"/>
                    <p:cNvSpPr>
                      <a:spLocks/>
                    </p:cNvSpPr>
                    <p:nvPr/>
                  </p:nvSpPr>
                  <p:spPr bwMode="gray">
                    <a:xfrm>
                      <a:off x="2345" y="3735"/>
                      <a:ext cx="238" cy="281"/>
                    </a:xfrm>
                    <a:custGeom>
                      <a:avLst/>
                      <a:gdLst/>
                      <a:ahLst/>
                      <a:cxnLst>
                        <a:cxn ang="0">
                          <a:pos x="40" y="0"/>
                        </a:cxn>
                        <a:cxn ang="0">
                          <a:pos x="0" y="107"/>
                        </a:cxn>
                        <a:cxn ang="0">
                          <a:pos x="28" y="160"/>
                        </a:cxn>
                        <a:cxn ang="0">
                          <a:pos x="28" y="256"/>
                        </a:cxn>
                        <a:cxn ang="0">
                          <a:pos x="85" y="281"/>
                        </a:cxn>
                        <a:cxn ang="0">
                          <a:pos x="111" y="226"/>
                        </a:cxn>
                        <a:cxn ang="0">
                          <a:pos x="184" y="213"/>
                        </a:cxn>
                        <a:cxn ang="0">
                          <a:pos x="238" y="151"/>
                        </a:cxn>
                        <a:cxn ang="0">
                          <a:pos x="181" y="56"/>
                        </a:cxn>
                        <a:cxn ang="0">
                          <a:pos x="40" y="0"/>
                        </a:cxn>
                      </a:cxnLst>
                      <a:rect l="0" t="0" r="r" b="b"/>
                      <a:pathLst>
                        <a:path w="238" h="281">
                          <a:moveTo>
                            <a:pt x="40" y="0"/>
                          </a:moveTo>
                          <a:lnTo>
                            <a:pt x="0" y="107"/>
                          </a:lnTo>
                          <a:lnTo>
                            <a:pt x="28" y="160"/>
                          </a:lnTo>
                          <a:lnTo>
                            <a:pt x="28" y="256"/>
                          </a:lnTo>
                          <a:lnTo>
                            <a:pt x="85" y="281"/>
                          </a:lnTo>
                          <a:lnTo>
                            <a:pt x="111" y="226"/>
                          </a:lnTo>
                          <a:lnTo>
                            <a:pt x="184" y="213"/>
                          </a:lnTo>
                          <a:lnTo>
                            <a:pt x="238" y="151"/>
                          </a:lnTo>
                          <a:lnTo>
                            <a:pt x="181" y="56"/>
                          </a:lnTo>
                          <a:lnTo>
                            <a:pt x="40" y="0"/>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67" name="Freeform 13"/>
                  <p:cNvSpPr>
                    <a:spLocks/>
                  </p:cNvSpPr>
                  <p:nvPr/>
                </p:nvSpPr>
                <p:spPr bwMode="gray">
                  <a:xfrm>
                    <a:off x="1824" y="3185"/>
                    <a:ext cx="87" cy="78"/>
                  </a:xfrm>
                  <a:custGeom>
                    <a:avLst/>
                    <a:gdLst/>
                    <a:ahLst/>
                    <a:cxnLst>
                      <a:cxn ang="0">
                        <a:pos x="27" y="0"/>
                      </a:cxn>
                      <a:cxn ang="0">
                        <a:pos x="0" y="33"/>
                      </a:cxn>
                      <a:cxn ang="0">
                        <a:pos x="12" y="59"/>
                      </a:cxn>
                      <a:cxn ang="0">
                        <a:pos x="36" y="68"/>
                      </a:cxn>
                      <a:cxn ang="0">
                        <a:pos x="62" y="110"/>
                      </a:cxn>
                      <a:cxn ang="0">
                        <a:pos x="130" y="93"/>
                      </a:cxn>
                      <a:cxn ang="0">
                        <a:pos x="132" y="48"/>
                      </a:cxn>
                      <a:cxn ang="0">
                        <a:pos x="82" y="9"/>
                      </a:cxn>
                      <a:cxn ang="0">
                        <a:pos x="27" y="0"/>
                      </a:cxn>
                    </a:cxnLst>
                    <a:rect l="0" t="0" r="r" b="b"/>
                    <a:pathLst>
                      <a:path w="132" h="110">
                        <a:moveTo>
                          <a:pt x="27" y="0"/>
                        </a:moveTo>
                        <a:lnTo>
                          <a:pt x="0" y="33"/>
                        </a:lnTo>
                        <a:lnTo>
                          <a:pt x="12" y="59"/>
                        </a:lnTo>
                        <a:lnTo>
                          <a:pt x="36" y="68"/>
                        </a:lnTo>
                        <a:lnTo>
                          <a:pt x="62" y="110"/>
                        </a:lnTo>
                        <a:lnTo>
                          <a:pt x="130" y="93"/>
                        </a:lnTo>
                        <a:lnTo>
                          <a:pt x="132" y="48"/>
                        </a:lnTo>
                        <a:lnTo>
                          <a:pt x="82" y="9"/>
                        </a:lnTo>
                        <a:lnTo>
                          <a:pt x="27" y="0"/>
                        </a:lnTo>
                        <a:close/>
                      </a:path>
                    </a:pathLst>
                  </a:custGeom>
                  <a:solidFill>
                    <a:schemeClr val="accent3">
                      <a:lumMod val="75000"/>
                    </a:schemeClr>
                  </a:solidFill>
                  <a:ln w="9525" cmpd="sng">
                    <a:solidFill>
                      <a:srgbClr val="FFFFFF"/>
                    </a:solidFill>
                    <a:prstDash val="solid"/>
                    <a:round/>
                    <a:headEnd/>
                    <a:tailEnd/>
                  </a:ln>
                </p:spPr>
                <p:txBody>
                  <a:bodyPr/>
                  <a:lstStyle/>
                  <a:p>
                    <a:pPr marL="0" marR="0" lvl="0" indent="0" algn="ctr" defTabSz="914400" rtl="0" eaLnBrk="1" fontAlgn="base" latinLnBrk="0" hangingPunct="1">
                      <a:lnSpc>
                        <a:spcPct val="100000"/>
                      </a:lnSpc>
                      <a:spcBef>
                        <a:spcPct val="50000"/>
                      </a:spcBef>
                      <a:spcAft>
                        <a:spcPct val="0"/>
                      </a:spcAft>
                      <a:buClr>
                        <a:srgbClr val="FECC68"/>
                      </a:buClr>
                      <a:buSzPct val="85000"/>
                      <a:buFontTx/>
                      <a:buNone/>
                      <a:tabLst/>
                      <a:defRPr/>
                    </a:pPr>
                    <a:endParaRPr kumimoji="0" lang="en-US" sz="1235"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83" name="Freeform 14"/>
                <p:cNvSpPr>
                  <a:spLocks/>
                </p:cNvSpPr>
                <p:nvPr/>
              </p:nvSpPr>
              <p:spPr bwMode="gray">
                <a:xfrm>
                  <a:off x="963977" y="5080699"/>
                  <a:ext cx="1407836" cy="1387579"/>
                </a:xfrm>
                <a:custGeom>
                  <a:avLst/>
                  <a:gdLst/>
                  <a:ahLst/>
                  <a:cxnLst>
                    <a:cxn ang="0">
                      <a:pos x="240" y="219"/>
                    </a:cxn>
                    <a:cxn ang="0">
                      <a:pos x="543" y="0"/>
                    </a:cxn>
                    <a:cxn ang="0">
                      <a:pos x="687" y="39"/>
                    </a:cxn>
                    <a:cxn ang="0">
                      <a:pos x="757" y="109"/>
                    </a:cxn>
                    <a:cxn ang="0">
                      <a:pos x="1041" y="136"/>
                    </a:cxn>
                    <a:cxn ang="0">
                      <a:pos x="1050" y="863"/>
                    </a:cxn>
                    <a:cxn ang="0">
                      <a:pos x="1143" y="885"/>
                    </a:cxn>
                    <a:cxn ang="0">
                      <a:pos x="1186" y="972"/>
                    </a:cxn>
                    <a:cxn ang="0">
                      <a:pos x="1251" y="942"/>
                    </a:cxn>
                    <a:cxn ang="0">
                      <a:pos x="1389" y="1139"/>
                    </a:cxn>
                    <a:cxn ang="0">
                      <a:pos x="1506" y="1230"/>
                    </a:cxn>
                    <a:cxn ang="0">
                      <a:pos x="1501" y="1309"/>
                    </a:cxn>
                    <a:cxn ang="0">
                      <a:pos x="1353" y="1319"/>
                    </a:cxn>
                    <a:cxn ang="0">
                      <a:pos x="1287" y="1078"/>
                    </a:cxn>
                    <a:cxn ang="0">
                      <a:pos x="819" y="840"/>
                    </a:cxn>
                    <a:cxn ang="0">
                      <a:pos x="831" y="915"/>
                    </a:cxn>
                    <a:cxn ang="0">
                      <a:pos x="726" y="1012"/>
                    </a:cxn>
                    <a:cxn ang="0">
                      <a:pos x="709" y="976"/>
                    </a:cxn>
                    <a:cxn ang="0">
                      <a:pos x="679" y="976"/>
                    </a:cxn>
                    <a:cxn ang="0">
                      <a:pos x="594" y="1178"/>
                    </a:cxn>
                    <a:cxn ang="0">
                      <a:pos x="333" y="1376"/>
                    </a:cxn>
                    <a:cxn ang="0">
                      <a:pos x="74" y="1470"/>
                    </a:cxn>
                    <a:cxn ang="0">
                      <a:pos x="0" y="1457"/>
                    </a:cxn>
                    <a:cxn ang="0">
                      <a:pos x="297" y="1288"/>
                    </a:cxn>
                    <a:cxn ang="0">
                      <a:pos x="333" y="1288"/>
                    </a:cxn>
                    <a:cxn ang="0">
                      <a:pos x="441" y="1156"/>
                    </a:cxn>
                    <a:cxn ang="0">
                      <a:pos x="490" y="1152"/>
                    </a:cxn>
                    <a:cxn ang="0">
                      <a:pos x="564" y="1052"/>
                    </a:cxn>
                    <a:cxn ang="0">
                      <a:pos x="539" y="1008"/>
                    </a:cxn>
                    <a:cxn ang="0">
                      <a:pos x="380" y="1029"/>
                    </a:cxn>
                    <a:cxn ang="0">
                      <a:pos x="271" y="779"/>
                    </a:cxn>
                    <a:cxn ang="0">
                      <a:pos x="333" y="666"/>
                    </a:cxn>
                    <a:cxn ang="0">
                      <a:pos x="433" y="626"/>
                    </a:cxn>
                    <a:cxn ang="0">
                      <a:pos x="397" y="526"/>
                    </a:cxn>
                    <a:cxn ang="0">
                      <a:pos x="293" y="573"/>
                    </a:cxn>
                    <a:cxn ang="0">
                      <a:pos x="214" y="429"/>
                    </a:cxn>
                    <a:cxn ang="0">
                      <a:pos x="301" y="395"/>
                    </a:cxn>
                    <a:cxn ang="0">
                      <a:pos x="380" y="433"/>
                    </a:cxn>
                    <a:cxn ang="0">
                      <a:pos x="416" y="412"/>
                    </a:cxn>
                    <a:cxn ang="0">
                      <a:pos x="350" y="289"/>
                    </a:cxn>
                    <a:cxn ang="0">
                      <a:pos x="236" y="280"/>
                    </a:cxn>
                    <a:cxn ang="0">
                      <a:pos x="240" y="219"/>
                    </a:cxn>
                  </a:cxnLst>
                  <a:rect l="0" t="0" r="r" b="b"/>
                  <a:pathLst>
                    <a:path w="1506" h="1470">
                      <a:moveTo>
                        <a:pt x="240" y="219"/>
                      </a:moveTo>
                      <a:lnTo>
                        <a:pt x="543" y="0"/>
                      </a:lnTo>
                      <a:lnTo>
                        <a:pt x="687" y="39"/>
                      </a:lnTo>
                      <a:lnTo>
                        <a:pt x="757" y="109"/>
                      </a:lnTo>
                      <a:lnTo>
                        <a:pt x="1041" y="136"/>
                      </a:lnTo>
                      <a:lnTo>
                        <a:pt x="1050" y="863"/>
                      </a:lnTo>
                      <a:lnTo>
                        <a:pt x="1143" y="885"/>
                      </a:lnTo>
                      <a:lnTo>
                        <a:pt x="1186" y="972"/>
                      </a:lnTo>
                      <a:lnTo>
                        <a:pt x="1251" y="942"/>
                      </a:lnTo>
                      <a:lnTo>
                        <a:pt x="1389" y="1139"/>
                      </a:lnTo>
                      <a:lnTo>
                        <a:pt x="1506" y="1230"/>
                      </a:lnTo>
                      <a:lnTo>
                        <a:pt x="1501" y="1309"/>
                      </a:lnTo>
                      <a:lnTo>
                        <a:pt x="1353" y="1319"/>
                      </a:lnTo>
                      <a:lnTo>
                        <a:pt x="1287" y="1078"/>
                      </a:lnTo>
                      <a:lnTo>
                        <a:pt x="819" y="840"/>
                      </a:lnTo>
                      <a:lnTo>
                        <a:pt x="831" y="915"/>
                      </a:lnTo>
                      <a:lnTo>
                        <a:pt x="726" y="1012"/>
                      </a:lnTo>
                      <a:lnTo>
                        <a:pt x="709" y="976"/>
                      </a:lnTo>
                      <a:lnTo>
                        <a:pt x="679" y="976"/>
                      </a:lnTo>
                      <a:lnTo>
                        <a:pt x="594" y="1178"/>
                      </a:lnTo>
                      <a:lnTo>
                        <a:pt x="333" y="1376"/>
                      </a:lnTo>
                      <a:lnTo>
                        <a:pt x="74" y="1470"/>
                      </a:lnTo>
                      <a:lnTo>
                        <a:pt x="0" y="1457"/>
                      </a:lnTo>
                      <a:lnTo>
                        <a:pt x="297" y="1288"/>
                      </a:lnTo>
                      <a:lnTo>
                        <a:pt x="333" y="1288"/>
                      </a:lnTo>
                      <a:lnTo>
                        <a:pt x="441" y="1156"/>
                      </a:lnTo>
                      <a:lnTo>
                        <a:pt x="490" y="1152"/>
                      </a:lnTo>
                      <a:lnTo>
                        <a:pt x="564" y="1052"/>
                      </a:lnTo>
                      <a:lnTo>
                        <a:pt x="539" y="1008"/>
                      </a:lnTo>
                      <a:lnTo>
                        <a:pt x="380" y="1029"/>
                      </a:lnTo>
                      <a:lnTo>
                        <a:pt x="271" y="779"/>
                      </a:lnTo>
                      <a:lnTo>
                        <a:pt x="333" y="666"/>
                      </a:lnTo>
                      <a:lnTo>
                        <a:pt x="433" y="626"/>
                      </a:lnTo>
                      <a:lnTo>
                        <a:pt x="397" y="526"/>
                      </a:lnTo>
                      <a:lnTo>
                        <a:pt x="293" y="573"/>
                      </a:lnTo>
                      <a:lnTo>
                        <a:pt x="214" y="429"/>
                      </a:lnTo>
                      <a:lnTo>
                        <a:pt x="301" y="395"/>
                      </a:lnTo>
                      <a:lnTo>
                        <a:pt x="380" y="433"/>
                      </a:lnTo>
                      <a:lnTo>
                        <a:pt x="416" y="412"/>
                      </a:lnTo>
                      <a:lnTo>
                        <a:pt x="350" y="289"/>
                      </a:lnTo>
                      <a:lnTo>
                        <a:pt x="236" y="280"/>
                      </a:lnTo>
                      <a:lnTo>
                        <a:pt x="240" y="219"/>
                      </a:lnTo>
                      <a:close/>
                    </a:path>
                  </a:pathLst>
                </a:custGeom>
                <a:solidFill>
                  <a:schemeClr val="accent6"/>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4" name="Freeform 103"/>
                <p:cNvSpPr>
                  <a:spLocks/>
                </p:cNvSpPr>
                <p:nvPr/>
              </p:nvSpPr>
              <p:spPr bwMode="auto">
                <a:xfrm>
                  <a:off x="833188" y="1597355"/>
                  <a:ext cx="1321345" cy="1127004"/>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5" name="Freeform 104"/>
                <p:cNvSpPr>
                  <a:spLocks/>
                </p:cNvSpPr>
                <p:nvPr/>
              </p:nvSpPr>
              <p:spPr bwMode="auto">
                <a:xfrm>
                  <a:off x="833188" y="1597355"/>
                  <a:ext cx="1321345" cy="1127004"/>
                </a:xfrm>
                <a:custGeom>
                  <a:avLst/>
                  <a:gdLst/>
                  <a:ahLst/>
                  <a:cxnLst>
                    <a:cxn ang="0">
                      <a:pos x="0" y="297"/>
                    </a:cxn>
                    <a:cxn ang="0">
                      <a:pos x="9" y="279"/>
                    </a:cxn>
                    <a:cxn ang="0">
                      <a:pos x="7" y="253"/>
                    </a:cxn>
                    <a:cxn ang="0">
                      <a:pos x="30" y="223"/>
                    </a:cxn>
                    <a:cxn ang="0">
                      <a:pos x="37" y="215"/>
                    </a:cxn>
                    <a:cxn ang="0">
                      <a:pos x="37" y="215"/>
                    </a:cxn>
                    <a:cxn ang="0">
                      <a:pos x="34" y="214"/>
                    </a:cxn>
                    <a:cxn ang="0">
                      <a:pos x="48" y="194"/>
                    </a:cxn>
                    <a:cxn ang="0">
                      <a:pos x="47" y="194"/>
                    </a:cxn>
                    <a:cxn ang="0">
                      <a:pos x="61" y="156"/>
                    </a:cxn>
                    <a:cxn ang="0">
                      <a:pos x="72" y="138"/>
                    </a:cxn>
                    <a:cxn ang="0">
                      <a:pos x="76" y="120"/>
                    </a:cxn>
                    <a:cxn ang="0">
                      <a:pos x="87" y="89"/>
                    </a:cxn>
                    <a:cxn ang="0">
                      <a:pos x="97" y="70"/>
                    </a:cxn>
                    <a:cxn ang="0">
                      <a:pos x="99" y="55"/>
                    </a:cxn>
                    <a:cxn ang="0">
                      <a:pos x="103" y="46"/>
                    </a:cxn>
                    <a:cxn ang="0">
                      <a:pos x="106" y="32"/>
                    </a:cxn>
                    <a:cxn ang="0">
                      <a:pos x="109" y="21"/>
                    </a:cxn>
                    <a:cxn ang="0">
                      <a:pos x="117" y="0"/>
                    </a:cxn>
                    <a:cxn ang="0">
                      <a:pos x="125" y="6"/>
                    </a:cxn>
                    <a:cxn ang="0">
                      <a:pos x="128" y="2"/>
                    </a:cxn>
                    <a:cxn ang="0">
                      <a:pos x="139" y="4"/>
                    </a:cxn>
                    <a:cxn ang="0">
                      <a:pos x="148" y="13"/>
                    </a:cxn>
                    <a:cxn ang="0">
                      <a:pos x="163" y="15"/>
                    </a:cxn>
                    <a:cxn ang="0">
                      <a:pos x="174" y="35"/>
                    </a:cxn>
                    <a:cxn ang="0">
                      <a:pos x="181" y="69"/>
                    </a:cxn>
                    <a:cxn ang="0">
                      <a:pos x="194" y="76"/>
                    </a:cxn>
                    <a:cxn ang="0">
                      <a:pos x="215" y="74"/>
                    </a:cxn>
                    <a:cxn ang="0">
                      <a:pos x="231" y="73"/>
                    </a:cxn>
                    <a:cxn ang="0">
                      <a:pos x="250" y="78"/>
                    </a:cxn>
                    <a:cxn ang="0">
                      <a:pos x="268" y="86"/>
                    </a:cxn>
                    <a:cxn ang="0">
                      <a:pos x="295" y="86"/>
                    </a:cxn>
                    <a:cxn ang="0">
                      <a:pos x="310" y="92"/>
                    </a:cxn>
                    <a:cxn ang="0">
                      <a:pos x="348" y="88"/>
                    </a:cxn>
                    <a:cxn ang="0">
                      <a:pos x="369" y="88"/>
                    </a:cxn>
                    <a:cxn ang="0">
                      <a:pos x="386" y="86"/>
                    </a:cxn>
                    <a:cxn ang="0">
                      <a:pos x="504" y="120"/>
                    </a:cxn>
                    <a:cxn ang="0">
                      <a:pos x="519" y="138"/>
                    </a:cxn>
                    <a:cxn ang="0">
                      <a:pos x="506" y="168"/>
                    </a:cxn>
                    <a:cxn ang="0">
                      <a:pos x="487" y="198"/>
                    </a:cxn>
                    <a:cxn ang="0">
                      <a:pos x="472" y="214"/>
                    </a:cxn>
                    <a:cxn ang="0">
                      <a:pos x="456" y="245"/>
                    </a:cxn>
                    <a:cxn ang="0">
                      <a:pos x="468" y="253"/>
                    </a:cxn>
                    <a:cxn ang="0">
                      <a:pos x="467" y="271"/>
                    </a:cxn>
                    <a:cxn ang="0">
                      <a:pos x="457" y="287"/>
                    </a:cxn>
                    <a:cxn ang="0">
                      <a:pos x="251" y="393"/>
                    </a:cxn>
                    <a:cxn ang="0">
                      <a:pos x="7" y="328"/>
                    </a:cxn>
                  </a:cxnLst>
                  <a:rect l="0" t="0" r="r" b="b"/>
                  <a:pathLst>
                    <a:path w="521" h="432">
                      <a:moveTo>
                        <a:pt x="7" y="328"/>
                      </a:moveTo>
                      <a:lnTo>
                        <a:pt x="2" y="317"/>
                      </a:lnTo>
                      <a:lnTo>
                        <a:pt x="0" y="297"/>
                      </a:lnTo>
                      <a:lnTo>
                        <a:pt x="3" y="290"/>
                      </a:lnTo>
                      <a:lnTo>
                        <a:pt x="4" y="284"/>
                      </a:lnTo>
                      <a:lnTo>
                        <a:pt x="9" y="279"/>
                      </a:lnTo>
                      <a:lnTo>
                        <a:pt x="10" y="274"/>
                      </a:lnTo>
                      <a:lnTo>
                        <a:pt x="7" y="263"/>
                      </a:lnTo>
                      <a:lnTo>
                        <a:pt x="7" y="253"/>
                      </a:lnTo>
                      <a:lnTo>
                        <a:pt x="18" y="240"/>
                      </a:lnTo>
                      <a:lnTo>
                        <a:pt x="28" y="218"/>
                      </a:lnTo>
                      <a:lnTo>
                        <a:pt x="30" y="223"/>
                      </a:lnTo>
                      <a:lnTo>
                        <a:pt x="32" y="218"/>
                      </a:lnTo>
                      <a:lnTo>
                        <a:pt x="37" y="215"/>
                      </a:lnTo>
                      <a:lnTo>
                        <a:pt x="37" y="215"/>
                      </a:lnTo>
                      <a:lnTo>
                        <a:pt x="38" y="219"/>
                      </a:lnTo>
                      <a:lnTo>
                        <a:pt x="40" y="215"/>
                      </a:lnTo>
                      <a:lnTo>
                        <a:pt x="37" y="215"/>
                      </a:lnTo>
                      <a:lnTo>
                        <a:pt x="37" y="214"/>
                      </a:lnTo>
                      <a:lnTo>
                        <a:pt x="37" y="215"/>
                      </a:lnTo>
                      <a:lnTo>
                        <a:pt x="34" y="214"/>
                      </a:lnTo>
                      <a:lnTo>
                        <a:pt x="37" y="208"/>
                      </a:lnTo>
                      <a:lnTo>
                        <a:pt x="42" y="199"/>
                      </a:lnTo>
                      <a:lnTo>
                        <a:pt x="48" y="194"/>
                      </a:lnTo>
                      <a:lnTo>
                        <a:pt x="53" y="194"/>
                      </a:lnTo>
                      <a:lnTo>
                        <a:pt x="52" y="191"/>
                      </a:lnTo>
                      <a:lnTo>
                        <a:pt x="47" y="194"/>
                      </a:lnTo>
                      <a:lnTo>
                        <a:pt x="48" y="188"/>
                      </a:lnTo>
                      <a:lnTo>
                        <a:pt x="52" y="183"/>
                      </a:lnTo>
                      <a:lnTo>
                        <a:pt x="61" y="156"/>
                      </a:lnTo>
                      <a:lnTo>
                        <a:pt x="66" y="146"/>
                      </a:lnTo>
                      <a:lnTo>
                        <a:pt x="68" y="141"/>
                      </a:lnTo>
                      <a:lnTo>
                        <a:pt x="72" y="138"/>
                      </a:lnTo>
                      <a:lnTo>
                        <a:pt x="72" y="135"/>
                      </a:lnTo>
                      <a:lnTo>
                        <a:pt x="71" y="130"/>
                      </a:lnTo>
                      <a:lnTo>
                        <a:pt x="76" y="120"/>
                      </a:lnTo>
                      <a:lnTo>
                        <a:pt x="78" y="109"/>
                      </a:lnTo>
                      <a:lnTo>
                        <a:pt x="86" y="95"/>
                      </a:lnTo>
                      <a:lnTo>
                        <a:pt x="87" y="89"/>
                      </a:lnTo>
                      <a:lnTo>
                        <a:pt x="93" y="81"/>
                      </a:lnTo>
                      <a:lnTo>
                        <a:pt x="94" y="76"/>
                      </a:lnTo>
                      <a:lnTo>
                        <a:pt x="97" y="70"/>
                      </a:lnTo>
                      <a:lnTo>
                        <a:pt x="97" y="65"/>
                      </a:lnTo>
                      <a:lnTo>
                        <a:pt x="99" y="59"/>
                      </a:lnTo>
                      <a:lnTo>
                        <a:pt x="99" y="55"/>
                      </a:lnTo>
                      <a:lnTo>
                        <a:pt x="105" y="57"/>
                      </a:lnTo>
                      <a:lnTo>
                        <a:pt x="102" y="51"/>
                      </a:lnTo>
                      <a:lnTo>
                        <a:pt x="103" y="46"/>
                      </a:lnTo>
                      <a:lnTo>
                        <a:pt x="109" y="40"/>
                      </a:lnTo>
                      <a:lnTo>
                        <a:pt x="106" y="38"/>
                      </a:lnTo>
                      <a:lnTo>
                        <a:pt x="106" y="32"/>
                      </a:lnTo>
                      <a:lnTo>
                        <a:pt x="109" y="27"/>
                      </a:lnTo>
                      <a:lnTo>
                        <a:pt x="110" y="21"/>
                      </a:lnTo>
                      <a:lnTo>
                        <a:pt x="109" y="21"/>
                      </a:lnTo>
                      <a:lnTo>
                        <a:pt x="113" y="16"/>
                      </a:lnTo>
                      <a:lnTo>
                        <a:pt x="116" y="5"/>
                      </a:lnTo>
                      <a:lnTo>
                        <a:pt x="117" y="0"/>
                      </a:lnTo>
                      <a:lnTo>
                        <a:pt x="122" y="4"/>
                      </a:lnTo>
                      <a:lnTo>
                        <a:pt x="124" y="5"/>
                      </a:lnTo>
                      <a:lnTo>
                        <a:pt x="125" y="6"/>
                      </a:lnTo>
                      <a:lnTo>
                        <a:pt x="122" y="4"/>
                      </a:lnTo>
                      <a:lnTo>
                        <a:pt x="124" y="1"/>
                      </a:lnTo>
                      <a:lnTo>
                        <a:pt x="128" y="2"/>
                      </a:lnTo>
                      <a:lnTo>
                        <a:pt x="129" y="5"/>
                      </a:lnTo>
                      <a:lnTo>
                        <a:pt x="133" y="5"/>
                      </a:lnTo>
                      <a:lnTo>
                        <a:pt x="139" y="4"/>
                      </a:lnTo>
                      <a:lnTo>
                        <a:pt x="144" y="8"/>
                      </a:lnTo>
                      <a:lnTo>
                        <a:pt x="147" y="12"/>
                      </a:lnTo>
                      <a:lnTo>
                        <a:pt x="148" y="13"/>
                      </a:lnTo>
                      <a:lnTo>
                        <a:pt x="154" y="15"/>
                      </a:lnTo>
                      <a:lnTo>
                        <a:pt x="159" y="13"/>
                      </a:lnTo>
                      <a:lnTo>
                        <a:pt x="163" y="15"/>
                      </a:lnTo>
                      <a:lnTo>
                        <a:pt x="166" y="19"/>
                      </a:lnTo>
                      <a:lnTo>
                        <a:pt x="171" y="24"/>
                      </a:lnTo>
                      <a:lnTo>
                        <a:pt x="174" y="35"/>
                      </a:lnTo>
                      <a:lnTo>
                        <a:pt x="171" y="62"/>
                      </a:lnTo>
                      <a:lnTo>
                        <a:pt x="173" y="65"/>
                      </a:lnTo>
                      <a:lnTo>
                        <a:pt x="181" y="69"/>
                      </a:lnTo>
                      <a:lnTo>
                        <a:pt x="186" y="72"/>
                      </a:lnTo>
                      <a:lnTo>
                        <a:pt x="189" y="73"/>
                      </a:lnTo>
                      <a:lnTo>
                        <a:pt x="194" y="76"/>
                      </a:lnTo>
                      <a:lnTo>
                        <a:pt x="200" y="77"/>
                      </a:lnTo>
                      <a:lnTo>
                        <a:pt x="211" y="76"/>
                      </a:lnTo>
                      <a:lnTo>
                        <a:pt x="215" y="74"/>
                      </a:lnTo>
                      <a:lnTo>
                        <a:pt x="220" y="72"/>
                      </a:lnTo>
                      <a:lnTo>
                        <a:pt x="226" y="72"/>
                      </a:lnTo>
                      <a:lnTo>
                        <a:pt x="231" y="73"/>
                      </a:lnTo>
                      <a:lnTo>
                        <a:pt x="240" y="74"/>
                      </a:lnTo>
                      <a:lnTo>
                        <a:pt x="246" y="77"/>
                      </a:lnTo>
                      <a:lnTo>
                        <a:pt x="250" y="78"/>
                      </a:lnTo>
                      <a:lnTo>
                        <a:pt x="257" y="82"/>
                      </a:lnTo>
                      <a:lnTo>
                        <a:pt x="257" y="86"/>
                      </a:lnTo>
                      <a:lnTo>
                        <a:pt x="268" y="86"/>
                      </a:lnTo>
                      <a:lnTo>
                        <a:pt x="273" y="88"/>
                      </a:lnTo>
                      <a:lnTo>
                        <a:pt x="289" y="85"/>
                      </a:lnTo>
                      <a:lnTo>
                        <a:pt x="295" y="86"/>
                      </a:lnTo>
                      <a:lnTo>
                        <a:pt x="300" y="91"/>
                      </a:lnTo>
                      <a:lnTo>
                        <a:pt x="304" y="92"/>
                      </a:lnTo>
                      <a:lnTo>
                        <a:pt x="310" y="92"/>
                      </a:lnTo>
                      <a:lnTo>
                        <a:pt x="320" y="89"/>
                      </a:lnTo>
                      <a:lnTo>
                        <a:pt x="331" y="88"/>
                      </a:lnTo>
                      <a:lnTo>
                        <a:pt x="348" y="88"/>
                      </a:lnTo>
                      <a:lnTo>
                        <a:pt x="353" y="85"/>
                      </a:lnTo>
                      <a:lnTo>
                        <a:pt x="357" y="86"/>
                      </a:lnTo>
                      <a:lnTo>
                        <a:pt x="369" y="88"/>
                      </a:lnTo>
                      <a:lnTo>
                        <a:pt x="375" y="89"/>
                      </a:lnTo>
                      <a:lnTo>
                        <a:pt x="380" y="91"/>
                      </a:lnTo>
                      <a:lnTo>
                        <a:pt x="386" y="86"/>
                      </a:lnTo>
                      <a:lnTo>
                        <a:pt x="437" y="99"/>
                      </a:lnTo>
                      <a:lnTo>
                        <a:pt x="504" y="112"/>
                      </a:lnTo>
                      <a:lnTo>
                        <a:pt x="504" y="120"/>
                      </a:lnTo>
                      <a:lnTo>
                        <a:pt x="506" y="126"/>
                      </a:lnTo>
                      <a:lnTo>
                        <a:pt x="509" y="128"/>
                      </a:lnTo>
                      <a:lnTo>
                        <a:pt x="519" y="138"/>
                      </a:lnTo>
                      <a:lnTo>
                        <a:pt x="521" y="149"/>
                      </a:lnTo>
                      <a:lnTo>
                        <a:pt x="517" y="154"/>
                      </a:lnTo>
                      <a:lnTo>
                        <a:pt x="506" y="168"/>
                      </a:lnTo>
                      <a:lnTo>
                        <a:pt x="498" y="183"/>
                      </a:lnTo>
                      <a:lnTo>
                        <a:pt x="489" y="194"/>
                      </a:lnTo>
                      <a:lnTo>
                        <a:pt x="487" y="198"/>
                      </a:lnTo>
                      <a:lnTo>
                        <a:pt x="485" y="203"/>
                      </a:lnTo>
                      <a:lnTo>
                        <a:pt x="481" y="208"/>
                      </a:lnTo>
                      <a:lnTo>
                        <a:pt x="472" y="214"/>
                      </a:lnTo>
                      <a:lnTo>
                        <a:pt x="466" y="225"/>
                      </a:lnTo>
                      <a:lnTo>
                        <a:pt x="460" y="229"/>
                      </a:lnTo>
                      <a:lnTo>
                        <a:pt x="456" y="245"/>
                      </a:lnTo>
                      <a:lnTo>
                        <a:pt x="459" y="249"/>
                      </a:lnTo>
                      <a:lnTo>
                        <a:pt x="464" y="251"/>
                      </a:lnTo>
                      <a:lnTo>
                        <a:pt x="468" y="253"/>
                      </a:lnTo>
                      <a:lnTo>
                        <a:pt x="472" y="259"/>
                      </a:lnTo>
                      <a:lnTo>
                        <a:pt x="468" y="264"/>
                      </a:lnTo>
                      <a:lnTo>
                        <a:pt x="467" y="271"/>
                      </a:lnTo>
                      <a:lnTo>
                        <a:pt x="463" y="282"/>
                      </a:lnTo>
                      <a:lnTo>
                        <a:pt x="460" y="283"/>
                      </a:lnTo>
                      <a:lnTo>
                        <a:pt x="457" y="287"/>
                      </a:lnTo>
                      <a:lnTo>
                        <a:pt x="428" y="432"/>
                      </a:lnTo>
                      <a:lnTo>
                        <a:pt x="354" y="417"/>
                      </a:lnTo>
                      <a:lnTo>
                        <a:pt x="251" y="393"/>
                      </a:lnTo>
                      <a:lnTo>
                        <a:pt x="140" y="364"/>
                      </a:lnTo>
                      <a:lnTo>
                        <a:pt x="9" y="328"/>
                      </a:lnTo>
                      <a:lnTo>
                        <a:pt x="7" y="328"/>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6" name="Freeform 105"/>
                <p:cNvSpPr>
                  <a:spLocks/>
                </p:cNvSpPr>
                <p:nvPr/>
              </p:nvSpPr>
              <p:spPr bwMode="auto">
                <a:xfrm>
                  <a:off x="1322669" y="2622615"/>
                  <a:ext cx="1044903" cy="1661809"/>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7" name="Freeform 106"/>
                <p:cNvSpPr>
                  <a:spLocks/>
                </p:cNvSpPr>
                <p:nvPr/>
              </p:nvSpPr>
              <p:spPr bwMode="auto">
                <a:xfrm>
                  <a:off x="1322669" y="2622615"/>
                  <a:ext cx="1044903" cy="1661809"/>
                </a:xfrm>
                <a:custGeom>
                  <a:avLst/>
                  <a:gdLst/>
                  <a:ahLst/>
                  <a:cxnLst>
                    <a:cxn ang="0">
                      <a:pos x="14" y="186"/>
                    </a:cxn>
                    <a:cxn ang="0">
                      <a:pos x="58" y="0"/>
                    </a:cxn>
                    <a:cxn ang="0">
                      <a:pos x="161" y="24"/>
                    </a:cxn>
                    <a:cxn ang="0">
                      <a:pos x="235" y="39"/>
                    </a:cxn>
                    <a:cxn ang="0">
                      <a:pos x="331" y="60"/>
                    </a:cxn>
                    <a:cxn ang="0">
                      <a:pos x="412" y="75"/>
                    </a:cxn>
                    <a:cxn ang="0">
                      <a:pos x="339" y="481"/>
                    </a:cxn>
                    <a:cxn ang="0">
                      <a:pos x="327" y="545"/>
                    </a:cxn>
                    <a:cxn ang="0">
                      <a:pos x="323" y="553"/>
                    </a:cxn>
                    <a:cxn ang="0">
                      <a:pos x="316" y="559"/>
                    </a:cxn>
                    <a:cxn ang="0">
                      <a:pos x="311" y="557"/>
                    </a:cxn>
                    <a:cxn ang="0">
                      <a:pos x="309" y="552"/>
                    </a:cxn>
                    <a:cxn ang="0">
                      <a:pos x="304" y="546"/>
                    </a:cxn>
                    <a:cxn ang="0">
                      <a:pos x="298" y="546"/>
                    </a:cxn>
                    <a:cxn ang="0">
                      <a:pos x="293" y="542"/>
                    </a:cxn>
                    <a:cxn ang="0">
                      <a:pos x="288" y="544"/>
                    </a:cxn>
                    <a:cxn ang="0">
                      <a:pos x="281" y="548"/>
                    </a:cxn>
                    <a:cxn ang="0">
                      <a:pos x="279" y="555"/>
                    </a:cxn>
                    <a:cxn ang="0">
                      <a:pos x="282" y="565"/>
                    </a:cxn>
                    <a:cxn ang="0">
                      <a:pos x="279" y="571"/>
                    </a:cxn>
                    <a:cxn ang="0">
                      <a:pos x="279" y="575"/>
                    </a:cxn>
                    <a:cxn ang="0">
                      <a:pos x="279" y="586"/>
                    </a:cxn>
                    <a:cxn ang="0">
                      <a:pos x="278" y="593"/>
                    </a:cxn>
                    <a:cxn ang="0">
                      <a:pos x="277" y="598"/>
                    </a:cxn>
                    <a:cxn ang="0">
                      <a:pos x="279" y="609"/>
                    </a:cxn>
                    <a:cxn ang="0">
                      <a:pos x="278" y="621"/>
                    </a:cxn>
                    <a:cxn ang="0">
                      <a:pos x="273" y="626"/>
                    </a:cxn>
                    <a:cxn ang="0">
                      <a:pos x="271" y="637"/>
                    </a:cxn>
                    <a:cxn ang="0">
                      <a:pos x="191" y="518"/>
                    </a:cxn>
                    <a:cxn ang="0">
                      <a:pos x="0" y="240"/>
                    </a:cxn>
                    <a:cxn ang="0">
                      <a:pos x="14" y="186"/>
                    </a:cxn>
                  </a:cxnLst>
                  <a:rect l="0" t="0" r="r" b="b"/>
                  <a:pathLst>
                    <a:path w="412" h="637">
                      <a:moveTo>
                        <a:pt x="14" y="186"/>
                      </a:moveTo>
                      <a:lnTo>
                        <a:pt x="58" y="0"/>
                      </a:lnTo>
                      <a:lnTo>
                        <a:pt x="161" y="24"/>
                      </a:lnTo>
                      <a:lnTo>
                        <a:pt x="235" y="39"/>
                      </a:lnTo>
                      <a:lnTo>
                        <a:pt x="331" y="60"/>
                      </a:lnTo>
                      <a:lnTo>
                        <a:pt x="412" y="75"/>
                      </a:lnTo>
                      <a:lnTo>
                        <a:pt x="339" y="481"/>
                      </a:lnTo>
                      <a:lnTo>
                        <a:pt x="327" y="545"/>
                      </a:lnTo>
                      <a:lnTo>
                        <a:pt x="323" y="553"/>
                      </a:lnTo>
                      <a:lnTo>
                        <a:pt x="316" y="559"/>
                      </a:lnTo>
                      <a:lnTo>
                        <a:pt x="311" y="557"/>
                      </a:lnTo>
                      <a:lnTo>
                        <a:pt x="309" y="552"/>
                      </a:lnTo>
                      <a:lnTo>
                        <a:pt x="304" y="546"/>
                      </a:lnTo>
                      <a:lnTo>
                        <a:pt x="298" y="546"/>
                      </a:lnTo>
                      <a:lnTo>
                        <a:pt x="293" y="542"/>
                      </a:lnTo>
                      <a:lnTo>
                        <a:pt x="288" y="544"/>
                      </a:lnTo>
                      <a:lnTo>
                        <a:pt x="281" y="548"/>
                      </a:lnTo>
                      <a:lnTo>
                        <a:pt x="279" y="555"/>
                      </a:lnTo>
                      <a:lnTo>
                        <a:pt x="282" y="565"/>
                      </a:lnTo>
                      <a:lnTo>
                        <a:pt x="279" y="571"/>
                      </a:lnTo>
                      <a:lnTo>
                        <a:pt x="279" y="575"/>
                      </a:lnTo>
                      <a:lnTo>
                        <a:pt x="279" y="586"/>
                      </a:lnTo>
                      <a:lnTo>
                        <a:pt x="278" y="593"/>
                      </a:lnTo>
                      <a:lnTo>
                        <a:pt x="277" y="598"/>
                      </a:lnTo>
                      <a:lnTo>
                        <a:pt x="279" y="609"/>
                      </a:lnTo>
                      <a:lnTo>
                        <a:pt x="278" y="621"/>
                      </a:lnTo>
                      <a:lnTo>
                        <a:pt x="273" y="626"/>
                      </a:lnTo>
                      <a:lnTo>
                        <a:pt x="271" y="637"/>
                      </a:lnTo>
                      <a:lnTo>
                        <a:pt x="191" y="518"/>
                      </a:lnTo>
                      <a:lnTo>
                        <a:pt x="0" y="240"/>
                      </a:lnTo>
                      <a:lnTo>
                        <a:pt x="14" y="186"/>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8" name="Freeform 107"/>
                <p:cNvSpPr>
                  <a:spLocks/>
                </p:cNvSpPr>
                <p:nvPr/>
              </p:nvSpPr>
              <p:spPr bwMode="auto">
                <a:xfrm>
                  <a:off x="1883163" y="3877450"/>
                  <a:ext cx="1110843" cy="1335708"/>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89" name="Freeform 108"/>
                <p:cNvSpPr>
                  <a:spLocks/>
                </p:cNvSpPr>
                <p:nvPr/>
              </p:nvSpPr>
              <p:spPr bwMode="auto">
                <a:xfrm>
                  <a:off x="1883163" y="3877450"/>
                  <a:ext cx="1110843" cy="1335708"/>
                </a:xfrm>
                <a:custGeom>
                  <a:avLst/>
                  <a:gdLst/>
                  <a:ahLst/>
                  <a:cxnLst>
                    <a:cxn ang="0">
                      <a:pos x="12" y="339"/>
                    </a:cxn>
                    <a:cxn ang="0">
                      <a:pos x="18" y="339"/>
                    </a:cxn>
                    <a:cxn ang="0">
                      <a:pos x="24" y="335"/>
                    </a:cxn>
                    <a:cxn ang="0">
                      <a:pos x="30" y="323"/>
                    </a:cxn>
                    <a:cxn ang="0">
                      <a:pos x="24" y="315"/>
                    </a:cxn>
                    <a:cxn ang="0">
                      <a:pos x="18" y="308"/>
                    </a:cxn>
                    <a:cxn ang="0">
                      <a:pos x="20" y="297"/>
                    </a:cxn>
                    <a:cxn ang="0">
                      <a:pos x="20" y="287"/>
                    </a:cxn>
                    <a:cxn ang="0">
                      <a:pos x="35" y="272"/>
                    </a:cxn>
                    <a:cxn ang="0">
                      <a:pos x="41" y="259"/>
                    </a:cxn>
                    <a:cxn ang="0">
                      <a:pos x="43" y="240"/>
                    </a:cxn>
                    <a:cxn ang="0">
                      <a:pos x="52" y="232"/>
                    </a:cxn>
                    <a:cxn ang="0">
                      <a:pos x="73" y="217"/>
                    </a:cxn>
                    <a:cxn ang="0">
                      <a:pos x="60" y="202"/>
                    </a:cxn>
                    <a:cxn ang="0">
                      <a:pos x="58" y="190"/>
                    </a:cxn>
                    <a:cxn ang="0">
                      <a:pos x="56" y="178"/>
                    </a:cxn>
                    <a:cxn ang="0">
                      <a:pos x="50" y="162"/>
                    </a:cxn>
                    <a:cxn ang="0">
                      <a:pos x="52" y="145"/>
                    </a:cxn>
                    <a:cxn ang="0">
                      <a:pos x="58" y="128"/>
                    </a:cxn>
                    <a:cxn ang="0">
                      <a:pos x="57" y="112"/>
                    </a:cxn>
                    <a:cxn ang="0">
                      <a:pos x="58" y="94"/>
                    </a:cxn>
                    <a:cxn ang="0">
                      <a:pos x="61" y="84"/>
                    </a:cxn>
                    <a:cxn ang="0">
                      <a:pos x="60" y="67"/>
                    </a:cxn>
                    <a:cxn ang="0">
                      <a:pos x="72" y="61"/>
                    </a:cxn>
                    <a:cxn ang="0">
                      <a:pos x="83" y="65"/>
                    </a:cxn>
                    <a:cxn ang="0">
                      <a:pos x="90" y="76"/>
                    </a:cxn>
                    <a:cxn ang="0">
                      <a:pos x="102" y="72"/>
                    </a:cxn>
                    <a:cxn ang="0">
                      <a:pos x="118" y="0"/>
                    </a:cxn>
                    <a:cxn ang="0">
                      <a:pos x="265" y="25"/>
                    </a:cxn>
                    <a:cxn ang="0">
                      <a:pos x="438" y="49"/>
                    </a:cxn>
                    <a:cxn ang="0">
                      <a:pos x="380" y="512"/>
                    </a:cxn>
                    <a:cxn ang="0">
                      <a:pos x="242" y="494"/>
                    </a:cxn>
                    <a:cxn ang="0">
                      <a:pos x="16" y="365"/>
                    </a:cxn>
                    <a:cxn ang="0">
                      <a:pos x="3" y="350"/>
                    </a:cxn>
                  </a:cxnLst>
                  <a:rect l="0" t="0" r="r" b="b"/>
                  <a:pathLst>
                    <a:path w="438" h="512">
                      <a:moveTo>
                        <a:pt x="11" y="339"/>
                      </a:moveTo>
                      <a:lnTo>
                        <a:pt x="12" y="339"/>
                      </a:lnTo>
                      <a:lnTo>
                        <a:pt x="15" y="338"/>
                      </a:lnTo>
                      <a:lnTo>
                        <a:pt x="18" y="339"/>
                      </a:lnTo>
                      <a:lnTo>
                        <a:pt x="22" y="341"/>
                      </a:lnTo>
                      <a:lnTo>
                        <a:pt x="24" y="335"/>
                      </a:lnTo>
                      <a:lnTo>
                        <a:pt x="30" y="333"/>
                      </a:lnTo>
                      <a:lnTo>
                        <a:pt x="30" y="323"/>
                      </a:lnTo>
                      <a:lnTo>
                        <a:pt x="29" y="319"/>
                      </a:lnTo>
                      <a:lnTo>
                        <a:pt x="24" y="315"/>
                      </a:lnTo>
                      <a:lnTo>
                        <a:pt x="19" y="314"/>
                      </a:lnTo>
                      <a:lnTo>
                        <a:pt x="18" y="308"/>
                      </a:lnTo>
                      <a:lnTo>
                        <a:pt x="20" y="303"/>
                      </a:lnTo>
                      <a:lnTo>
                        <a:pt x="20" y="297"/>
                      </a:lnTo>
                      <a:lnTo>
                        <a:pt x="19" y="292"/>
                      </a:lnTo>
                      <a:lnTo>
                        <a:pt x="20" y="287"/>
                      </a:lnTo>
                      <a:lnTo>
                        <a:pt x="26" y="284"/>
                      </a:lnTo>
                      <a:lnTo>
                        <a:pt x="35" y="272"/>
                      </a:lnTo>
                      <a:lnTo>
                        <a:pt x="38" y="265"/>
                      </a:lnTo>
                      <a:lnTo>
                        <a:pt x="41" y="259"/>
                      </a:lnTo>
                      <a:lnTo>
                        <a:pt x="41" y="250"/>
                      </a:lnTo>
                      <a:lnTo>
                        <a:pt x="43" y="240"/>
                      </a:lnTo>
                      <a:lnTo>
                        <a:pt x="49" y="238"/>
                      </a:lnTo>
                      <a:lnTo>
                        <a:pt x="52" y="232"/>
                      </a:lnTo>
                      <a:lnTo>
                        <a:pt x="69" y="223"/>
                      </a:lnTo>
                      <a:lnTo>
                        <a:pt x="73" y="217"/>
                      </a:lnTo>
                      <a:lnTo>
                        <a:pt x="69" y="212"/>
                      </a:lnTo>
                      <a:lnTo>
                        <a:pt x="60" y="202"/>
                      </a:lnTo>
                      <a:lnTo>
                        <a:pt x="60" y="196"/>
                      </a:lnTo>
                      <a:lnTo>
                        <a:pt x="58" y="190"/>
                      </a:lnTo>
                      <a:lnTo>
                        <a:pt x="58" y="185"/>
                      </a:lnTo>
                      <a:lnTo>
                        <a:pt x="56" y="178"/>
                      </a:lnTo>
                      <a:lnTo>
                        <a:pt x="50" y="167"/>
                      </a:lnTo>
                      <a:lnTo>
                        <a:pt x="50" y="162"/>
                      </a:lnTo>
                      <a:lnTo>
                        <a:pt x="50" y="156"/>
                      </a:lnTo>
                      <a:lnTo>
                        <a:pt x="52" y="145"/>
                      </a:lnTo>
                      <a:lnTo>
                        <a:pt x="57" y="140"/>
                      </a:lnTo>
                      <a:lnTo>
                        <a:pt x="58" y="128"/>
                      </a:lnTo>
                      <a:lnTo>
                        <a:pt x="56" y="117"/>
                      </a:lnTo>
                      <a:lnTo>
                        <a:pt x="57" y="112"/>
                      </a:lnTo>
                      <a:lnTo>
                        <a:pt x="58" y="105"/>
                      </a:lnTo>
                      <a:lnTo>
                        <a:pt x="58" y="94"/>
                      </a:lnTo>
                      <a:lnTo>
                        <a:pt x="58" y="90"/>
                      </a:lnTo>
                      <a:lnTo>
                        <a:pt x="61" y="84"/>
                      </a:lnTo>
                      <a:lnTo>
                        <a:pt x="58" y="74"/>
                      </a:lnTo>
                      <a:lnTo>
                        <a:pt x="60" y="67"/>
                      </a:lnTo>
                      <a:lnTo>
                        <a:pt x="67" y="63"/>
                      </a:lnTo>
                      <a:lnTo>
                        <a:pt x="72" y="61"/>
                      </a:lnTo>
                      <a:lnTo>
                        <a:pt x="77" y="65"/>
                      </a:lnTo>
                      <a:lnTo>
                        <a:pt x="83" y="65"/>
                      </a:lnTo>
                      <a:lnTo>
                        <a:pt x="88" y="71"/>
                      </a:lnTo>
                      <a:lnTo>
                        <a:pt x="90" y="76"/>
                      </a:lnTo>
                      <a:lnTo>
                        <a:pt x="95" y="78"/>
                      </a:lnTo>
                      <a:lnTo>
                        <a:pt x="102" y="72"/>
                      </a:lnTo>
                      <a:lnTo>
                        <a:pt x="106" y="64"/>
                      </a:lnTo>
                      <a:lnTo>
                        <a:pt x="118" y="0"/>
                      </a:lnTo>
                      <a:lnTo>
                        <a:pt x="176" y="10"/>
                      </a:lnTo>
                      <a:lnTo>
                        <a:pt x="265" y="25"/>
                      </a:lnTo>
                      <a:lnTo>
                        <a:pt x="350" y="37"/>
                      </a:lnTo>
                      <a:lnTo>
                        <a:pt x="438" y="49"/>
                      </a:lnTo>
                      <a:lnTo>
                        <a:pt x="380" y="509"/>
                      </a:lnTo>
                      <a:lnTo>
                        <a:pt x="380" y="512"/>
                      </a:lnTo>
                      <a:lnTo>
                        <a:pt x="345" y="508"/>
                      </a:lnTo>
                      <a:lnTo>
                        <a:pt x="242" y="494"/>
                      </a:lnTo>
                      <a:lnTo>
                        <a:pt x="153" y="444"/>
                      </a:lnTo>
                      <a:lnTo>
                        <a:pt x="16" y="365"/>
                      </a:lnTo>
                      <a:lnTo>
                        <a:pt x="0" y="356"/>
                      </a:lnTo>
                      <a:lnTo>
                        <a:pt x="3" y="350"/>
                      </a:lnTo>
                      <a:lnTo>
                        <a:pt x="11" y="339"/>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0" name="Freeform 109"/>
                <p:cNvSpPr>
                  <a:spLocks/>
                </p:cNvSpPr>
                <p:nvPr/>
              </p:nvSpPr>
              <p:spPr bwMode="auto">
                <a:xfrm>
                  <a:off x="1918670" y="1263428"/>
                  <a:ext cx="976426" cy="162789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1" name="Freeform 110"/>
                <p:cNvSpPr>
                  <a:spLocks/>
                </p:cNvSpPr>
                <p:nvPr/>
              </p:nvSpPr>
              <p:spPr bwMode="auto">
                <a:xfrm>
                  <a:off x="1918670" y="1263428"/>
                  <a:ext cx="976426" cy="1627894"/>
                </a:xfrm>
                <a:custGeom>
                  <a:avLst/>
                  <a:gdLst/>
                  <a:ahLst/>
                  <a:cxnLst>
                    <a:cxn ang="0">
                      <a:pos x="29" y="415"/>
                    </a:cxn>
                    <a:cxn ang="0">
                      <a:pos x="35" y="410"/>
                    </a:cxn>
                    <a:cxn ang="0">
                      <a:pos x="40" y="392"/>
                    </a:cxn>
                    <a:cxn ang="0">
                      <a:pos x="40" y="381"/>
                    </a:cxn>
                    <a:cxn ang="0">
                      <a:pos x="31" y="377"/>
                    </a:cxn>
                    <a:cxn ang="0">
                      <a:pos x="32" y="357"/>
                    </a:cxn>
                    <a:cxn ang="0">
                      <a:pos x="44" y="342"/>
                    </a:cxn>
                    <a:cxn ang="0">
                      <a:pos x="57" y="331"/>
                    </a:cxn>
                    <a:cxn ang="0">
                      <a:pos x="61" y="322"/>
                    </a:cxn>
                    <a:cxn ang="0">
                      <a:pos x="78" y="296"/>
                    </a:cxn>
                    <a:cxn ang="0">
                      <a:pos x="93" y="277"/>
                    </a:cxn>
                    <a:cxn ang="0">
                      <a:pos x="81" y="256"/>
                    </a:cxn>
                    <a:cxn ang="0">
                      <a:pos x="76" y="248"/>
                    </a:cxn>
                    <a:cxn ang="0">
                      <a:pos x="74" y="236"/>
                    </a:cxn>
                    <a:cxn ang="0">
                      <a:pos x="73" y="209"/>
                    </a:cxn>
                    <a:cxn ang="0">
                      <a:pos x="77" y="187"/>
                    </a:cxn>
                    <a:cxn ang="0">
                      <a:pos x="118" y="0"/>
                    </a:cxn>
                    <a:cxn ang="0">
                      <a:pos x="171" y="11"/>
                    </a:cxn>
                    <a:cxn ang="0">
                      <a:pos x="154" y="91"/>
                    </a:cxn>
                    <a:cxn ang="0">
                      <a:pos x="162" y="110"/>
                    </a:cxn>
                    <a:cxn ang="0">
                      <a:pos x="168" y="126"/>
                    </a:cxn>
                    <a:cxn ang="0">
                      <a:pos x="169" y="137"/>
                    </a:cxn>
                    <a:cxn ang="0">
                      <a:pos x="172" y="148"/>
                    </a:cxn>
                    <a:cxn ang="0">
                      <a:pos x="181" y="157"/>
                    </a:cxn>
                    <a:cxn ang="0">
                      <a:pos x="187" y="167"/>
                    </a:cxn>
                    <a:cxn ang="0">
                      <a:pos x="195" y="183"/>
                    </a:cxn>
                    <a:cxn ang="0">
                      <a:pos x="199" y="191"/>
                    </a:cxn>
                    <a:cxn ang="0">
                      <a:pos x="204" y="201"/>
                    </a:cxn>
                    <a:cxn ang="0">
                      <a:pos x="213" y="206"/>
                    </a:cxn>
                    <a:cxn ang="0">
                      <a:pos x="217" y="214"/>
                    </a:cxn>
                    <a:cxn ang="0">
                      <a:pos x="228" y="216"/>
                    </a:cxn>
                    <a:cxn ang="0">
                      <a:pos x="217" y="243"/>
                    </a:cxn>
                    <a:cxn ang="0">
                      <a:pos x="211" y="254"/>
                    </a:cxn>
                    <a:cxn ang="0">
                      <a:pos x="210" y="263"/>
                    </a:cxn>
                    <a:cxn ang="0">
                      <a:pos x="211" y="280"/>
                    </a:cxn>
                    <a:cxn ang="0">
                      <a:pos x="203" y="285"/>
                    </a:cxn>
                    <a:cxn ang="0">
                      <a:pos x="200" y="296"/>
                    </a:cxn>
                    <a:cxn ang="0">
                      <a:pos x="206" y="304"/>
                    </a:cxn>
                    <a:cxn ang="0">
                      <a:pos x="215" y="309"/>
                    </a:cxn>
                    <a:cxn ang="0">
                      <a:pos x="238" y="303"/>
                    </a:cxn>
                    <a:cxn ang="0">
                      <a:pos x="242" y="319"/>
                    </a:cxn>
                    <a:cxn ang="0">
                      <a:pos x="249" y="343"/>
                    </a:cxn>
                    <a:cxn ang="0">
                      <a:pos x="255" y="354"/>
                    </a:cxn>
                    <a:cxn ang="0">
                      <a:pos x="252" y="366"/>
                    </a:cxn>
                    <a:cxn ang="0">
                      <a:pos x="257" y="377"/>
                    </a:cxn>
                    <a:cxn ang="0">
                      <a:pos x="270" y="380"/>
                    </a:cxn>
                    <a:cxn ang="0">
                      <a:pos x="271" y="395"/>
                    </a:cxn>
                    <a:cxn ang="0">
                      <a:pos x="272" y="404"/>
                    </a:cxn>
                    <a:cxn ang="0">
                      <a:pos x="280" y="415"/>
                    </a:cxn>
                    <a:cxn ang="0">
                      <a:pos x="283" y="408"/>
                    </a:cxn>
                    <a:cxn ang="0">
                      <a:pos x="299" y="408"/>
                    </a:cxn>
                    <a:cxn ang="0">
                      <a:pos x="310" y="410"/>
                    </a:cxn>
                    <a:cxn ang="0">
                      <a:pos x="318" y="404"/>
                    </a:cxn>
                    <a:cxn ang="0">
                      <a:pos x="339" y="408"/>
                    </a:cxn>
                    <a:cxn ang="0">
                      <a:pos x="350" y="410"/>
                    </a:cxn>
                    <a:cxn ang="0">
                      <a:pos x="360" y="410"/>
                    </a:cxn>
                    <a:cxn ang="0">
                      <a:pos x="374" y="400"/>
                    </a:cxn>
                    <a:cxn ang="0">
                      <a:pos x="381" y="417"/>
                    </a:cxn>
                    <a:cxn ang="0">
                      <a:pos x="355" y="624"/>
                    </a:cxn>
                    <a:cxn ang="0">
                      <a:pos x="200" y="600"/>
                    </a:cxn>
                    <a:cxn ang="0">
                      <a:pos x="96" y="581"/>
                    </a:cxn>
                  </a:cxnLst>
                  <a:rect l="0" t="0" r="r" b="b"/>
                  <a:pathLst>
                    <a:path w="385" h="624">
                      <a:moveTo>
                        <a:pt x="0" y="560"/>
                      </a:moveTo>
                      <a:lnTo>
                        <a:pt x="29" y="415"/>
                      </a:lnTo>
                      <a:lnTo>
                        <a:pt x="32" y="411"/>
                      </a:lnTo>
                      <a:lnTo>
                        <a:pt x="35" y="410"/>
                      </a:lnTo>
                      <a:lnTo>
                        <a:pt x="39" y="399"/>
                      </a:lnTo>
                      <a:lnTo>
                        <a:pt x="40" y="392"/>
                      </a:lnTo>
                      <a:lnTo>
                        <a:pt x="44" y="387"/>
                      </a:lnTo>
                      <a:lnTo>
                        <a:pt x="40" y="381"/>
                      </a:lnTo>
                      <a:lnTo>
                        <a:pt x="36" y="379"/>
                      </a:lnTo>
                      <a:lnTo>
                        <a:pt x="31" y="377"/>
                      </a:lnTo>
                      <a:lnTo>
                        <a:pt x="28" y="373"/>
                      </a:lnTo>
                      <a:lnTo>
                        <a:pt x="32" y="357"/>
                      </a:lnTo>
                      <a:lnTo>
                        <a:pt x="38" y="353"/>
                      </a:lnTo>
                      <a:lnTo>
                        <a:pt x="44" y="342"/>
                      </a:lnTo>
                      <a:lnTo>
                        <a:pt x="53" y="336"/>
                      </a:lnTo>
                      <a:lnTo>
                        <a:pt x="57" y="331"/>
                      </a:lnTo>
                      <a:lnTo>
                        <a:pt x="59" y="326"/>
                      </a:lnTo>
                      <a:lnTo>
                        <a:pt x="61" y="322"/>
                      </a:lnTo>
                      <a:lnTo>
                        <a:pt x="70" y="311"/>
                      </a:lnTo>
                      <a:lnTo>
                        <a:pt x="78" y="296"/>
                      </a:lnTo>
                      <a:lnTo>
                        <a:pt x="89" y="282"/>
                      </a:lnTo>
                      <a:lnTo>
                        <a:pt x="93" y="277"/>
                      </a:lnTo>
                      <a:lnTo>
                        <a:pt x="91" y="266"/>
                      </a:lnTo>
                      <a:lnTo>
                        <a:pt x="81" y="256"/>
                      </a:lnTo>
                      <a:lnTo>
                        <a:pt x="78" y="254"/>
                      </a:lnTo>
                      <a:lnTo>
                        <a:pt x="76" y="248"/>
                      </a:lnTo>
                      <a:lnTo>
                        <a:pt x="76" y="240"/>
                      </a:lnTo>
                      <a:lnTo>
                        <a:pt x="74" y="236"/>
                      </a:lnTo>
                      <a:lnTo>
                        <a:pt x="76" y="220"/>
                      </a:lnTo>
                      <a:lnTo>
                        <a:pt x="73" y="209"/>
                      </a:lnTo>
                      <a:lnTo>
                        <a:pt x="76" y="204"/>
                      </a:lnTo>
                      <a:lnTo>
                        <a:pt x="77" y="187"/>
                      </a:lnTo>
                      <a:lnTo>
                        <a:pt x="116" y="3"/>
                      </a:lnTo>
                      <a:lnTo>
                        <a:pt x="118" y="0"/>
                      </a:lnTo>
                      <a:lnTo>
                        <a:pt x="158" y="8"/>
                      </a:lnTo>
                      <a:lnTo>
                        <a:pt x="171" y="11"/>
                      </a:lnTo>
                      <a:lnTo>
                        <a:pt x="169" y="14"/>
                      </a:lnTo>
                      <a:lnTo>
                        <a:pt x="154" y="91"/>
                      </a:lnTo>
                      <a:lnTo>
                        <a:pt x="162" y="107"/>
                      </a:lnTo>
                      <a:lnTo>
                        <a:pt x="162" y="110"/>
                      </a:lnTo>
                      <a:lnTo>
                        <a:pt x="166" y="121"/>
                      </a:lnTo>
                      <a:lnTo>
                        <a:pt x="168" y="126"/>
                      </a:lnTo>
                      <a:lnTo>
                        <a:pt x="165" y="132"/>
                      </a:lnTo>
                      <a:lnTo>
                        <a:pt x="169" y="137"/>
                      </a:lnTo>
                      <a:lnTo>
                        <a:pt x="162" y="137"/>
                      </a:lnTo>
                      <a:lnTo>
                        <a:pt x="172" y="148"/>
                      </a:lnTo>
                      <a:lnTo>
                        <a:pt x="173" y="153"/>
                      </a:lnTo>
                      <a:lnTo>
                        <a:pt x="181" y="157"/>
                      </a:lnTo>
                      <a:lnTo>
                        <a:pt x="183" y="163"/>
                      </a:lnTo>
                      <a:lnTo>
                        <a:pt x="187" y="167"/>
                      </a:lnTo>
                      <a:lnTo>
                        <a:pt x="188" y="172"/>
                      </a:lnTo>
                      <a:lnTo>
                        <a:pt x="195" y="183"/>
                      </a:lnTo>
                      <a:lnTo>
                        <a:pt x="199" y="189"/>
                      </a:lnTo>
                      <a:lnTo>
                        <a:pt x="199" y="191"/>
                      </a:lnTo>
                      <a:lnTo>
                        <a:pt x="199" y="197"/>
                      </a:lnTo>
                      <a:lnTo>
                        <a:pt x="204" y="201"/>
                      </a:lnTo>
                      <a:lnTo>
                        <a:pt x="207" y="206"/>
                      </a:lnTo>
                      <a:lnTo>
                        <a:pt x="213" y="206"/>
                      </a:lnTo>
                      <a:lnTo>
                        <a:pt x="211" y="212"/>
                      </a:lnTo>
                      <a:lnTo>
                        <a:pt x="217" y="214"/>
                      </a:lnTo>
                      <a:lnTo>
                        <a:pt x="223" y="214"/>
                      </a:lnTo>
                      <a:lnTo>
                        <a:pt x="228" y="216"/>
                      </a:lnTo>
                      <a:lnTo>
                        <a:pt x="222" y="232"/>
                      </a:lnTo>
                      <a:lnTo>
                        <a:pt x="217" y="243"/>
                      </a:lnTo>
                      <a:lnTo>
                        <a:pt x="215" y="248"/>
                      </a:lnTo>
                      <a:lnTo>
                        <a:pt x="211" y="254"/>
                      </a:lnTo>
                      <a:lnTo>
                        <a:pt x="213" y="258"/>
                      </a:lnTo>
                      <a:lnTo>
                        <a:pt x="210" y="263"/>
                      </a:lnTo>
                      <a:lnTo>
                        <a:pt x="214" y="269"/>
                      </a:lnTo>
                      <a:lnTo>
                        <a:pt x="211" y="280"/>
                      </a:lnTo>
                      <a:lnTo>
                        <a:pt x="206" y="281"/>
                      </a:lnTo>
                      <a:lnTo>
                        <a:pt x="203" y="285"/>
                      </a:lnTo>
                      <a:lnTo>
                        <a:pt x="204" y="292"/>
                      </a:lnTo>
                      <a:lnTo>
                        <a:pt x="200" y="296"/>
                      </a:lnTo>
                      <a:lnTo>
                        <a:pt x="199" y="301"/>
                      </a:lnTo>
                      <a:lnTo>
                        <a:pt x="206" y="304"/>
                      </a:lnTo>
                      <a:lnTo>
                        <a:pt x="210" y="311"/>
                      </a:lnTo>
                      <a:lnTo>
                        <a:pt x="215" y="309"/>
                      </a:lnTo>
                      <a:lnTo>
                        <a:pt x="237" y="299"/>
                      </a:lnTo>
                      <a:lnTo>
                        <a:pt x="238" y="303"/>
                      </a:lnTo>
                      <a:lnTo>
                        <a:pt x="242" y="308"/>
                      </a:lnTo>
                      <a:lnTo>
                        <a:pt x="242" y="319"/>
                      </a:lnTo>
                      <a:lnTo>
                        <a:pt x="245" y="332"/>
                      </a:lnTo>
                      <a:lnTo>
                        <a:pt x="249" y="343"/>
                      </a:lnTo>
                      <a:lnTo>
                        <a:pt x="253" y="349"/>
                      </a:lnTo>
                      <a:lnTo>
                        <a:pt x="255" y="354"/>
                      </a:lnTo>
                      <a:lnTo>
                        <a:pt x="255" y="360"/>
                      </a:lnTo>
                      <a:lnTo>
                        <a:pt x="252" y="366"/>
                      </a:lnTo>
                      <a:lnTo>
                        <a:pt x="253" y="372"/>
                      </a:lnTo>
                      <a:lnTo>
                        <a:pt x="257" y="377"/>
                      </a:lnTo>
                      <a:lnTo>
                        <a:pt x="264" y="374"/>
                      </a:lnTo>
                      <a:lnTo>
                        <a:pt x="270" y="380"/>
                      </a:lnTo>
                      <a:lnTo>
                        <a:pt x="272" y="389"/>
                      </a:lnTo>
                      <a:lnTo>
                        <a:pt x="271" y="395"/>
                      </a:lnTo>
                      <a:lnTo>
                        <a:pt x="274" y="400"/>
                      </a:lnTo>
                      <a:lnTo>
                        <a:pt x="272" y="404"/>
                      </a:lnTo>
                      <a:lnTo>
                        <a:pt x="276" y="410"/>
                      </a:lnTo>
                      <a:lnTo>
                        <a:pt x="280" y="415"/>
                      </a:lnTo>
                      <a:lnTo>
                        <a:pt x="283" y="414"/>
                      </a:lnTo>
                      <a:lnTo>
                        <a:pt x="283" y="408"/>
                      </a:lnTo>
                      <a:lnTo>
                        <a:pt x="289" y="407"/>
                      </a:lnTo>
                      <a:lnTo>
                        <a:pt x="299" y="408"/>
                      </a:lnTo>
                      <a:lnTo>
                        <a:pt x="305" y="410"/>
                      </a:lnTo>
                      <a:lnTo>
                        <a:pt x="310" y="410"/>
                      </a:lnTo>
                      <a:lnTo>
                        <a:pt x="316" y="406"/>
                      </a:lnTo>
                      <a:lnTo>
                        <a:pt x="318" y="404"/>
                      </a:lnTo>
                      <a:lnTo>
                        <a:pt x="329" y="408"/>
                      </a:lnTo>
                      <a:lnTo>
                        <a:pt x="339" y="408"/>
                      </a:lnTo>
                      <a:lnTo>
                        <a:pt x="346" y="412"/>
                      </a:lnTo>
                      <a:lnTo>
                        <a:pt x="350" y="410"/>
                      </a:lnTo>
                      <a:lnTo>
                        <a:pt x="360" y="414"/>
                      </a:lnTo>
                      <a:lnTo>
                        <a:pt x="360" y="410"/>
                      </a:lnTo>
                      <a:lnTo>
                        <a:pt x="369" y="399"/>
                      </a:lnTo>
                      <a:lnTo>
                        <a:pt x="374" y="400"/>
                      </a:lnTo>
                      <a:lnTo>
                        <a:pt x="377" y="410"/>
                      </a:lnTo>
                      <a:lnTo>
                        <a:pt x="381" y="417"/>
                      </a:lnTo>
                      <a:lnTo>
                        <a:pt x="385" y="421"/>
                      </a:lnTo>
                      <a:lnTo>
                        <a:pt x="355" y="624"/>
                      </a:lnTo>
                      <a:lnTo>
                        <a:pt x="284" y="615"/>
                      </a:lnTo>
                      <a:lnTo>
                        <a:pt x="200" y="600"/>
                      </a:lnTo>
                      <a:lnTo>
                        <a:pt x="177" y="596"/>
                      </a:lnTo>
                      <a:lnTo>
                        <a:pt x="96" y="581"/>
                      </a:lnTo>
                      <a:lnTo>
                        <a:pt x="0" y="560"/>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2" name="Freeform 111"/>
                <p:cNvSpPr>
                  <a:spLocks/>
                </p:cNvSpPr>
                <p:nvPr/>
              </p:nvSpPr>
              <p:spPr bwMode="auto">
                <a:xfrm>
                  <a:off x="2182432" y="2818276"/>
                  <a:ext cx="918094" cy="1187006"/>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3" name="Freeform 112"/>
                <p:cNvSpPr>
                  <a:spLocks/>
                </p:cNvSpPr>
                <p:nvPr/>
              </p:nvSpPr>
              <p:spPr bwMode="auto">
                <a:xfrm>
                  <a:off x="2182432" y="2818276"/>
                  <a:ext cx="918094" cy="1187006"/>
                </a:xfrm>
                <a:custGeom>
                  <a:avLst/>
                  <a:gdLst/>
                  <a:ahLst/>
                  <a:cxnLst>
                    <a:cxn ang="0">
                      <a:pos x="0" y="406"/>
                    </a:cxn>
                    <a:cxn ang="0">
                      <a:pos x="73" y="0"/>
                    </a:cxn>
                    <a:cxn ang="0">
                      <a:pos x="96" y="4"/>
                    </a:cxn>
                    <a:cxn ang="0">
                      <a:pos x="180" y="19"/>
                    </a:cxn>
                    <a:cxn ang="0">
                      <a:pos x="251" y="28"/>
                    </a:cxn>
                    <a:cxn ang="0">
                      <a:pos x="239" y="111"/>
                    </a:cxn>
                    <a:cxn ang="0">
                      <a:pos x="362" y="127"/>
                    </a:cxn>
                    <a:cxn ang="0">
                      <a:pos x="320" y="455"/>
                    </a:cxn>
                    <a:cxn ang="0">
                      <a:pos x="232" y="443"/>
                    </a:cxn>
                    <a:cxn ang="0">
                      <a:pos x="147" y="431"/>
                    </a:cxn>
                    <a:cxn ang="0">
                      <a:pos x="58" y="416"/>
                    </a:cxn>
                    <a:cxn ang="0">
                      <a:pos x="0" y="406"/>
                    </a:cxn>
                  </a:cxnLst>
                  <a:rect l="0" t="0" r="r" b="b"/>
                  <a:pathLst>
                    <a:path w="362" h="455">
                      <a:moveTo>
                        <a:pt x="0" y="406"/>
                      </a:moveTo>
                      <a:lnTo>
                        <a:pt x="73" y="0"/>
                      </a:lnTo>
                      <a:lnTo>
                        <a:pt x="96" y="4"/>
                      </a:lnTo>
                      <a:lnTo>
                        <a:pt x="180" y="19"/>
                      </a:lnTo>
                      <a:lnTo>
                        <a:pt x="251" y="28"/>
                      </a:lnTo>
                      <a:lnTo>
                        <a:pt x="239" y="111"/>
                      </a:lnTo>
                      <a:lnTo>
                        <a:pt x="362" y="127"/>
                      </a:lnTo>
                      <a:lnTo>
                        <a:pt x="320" y="455"/>
                      </a:lnTo>
                      <a:lnTo>
                        <a:pt x="232" y="443"/>
                      </a:lnTo>
                      <a:lnTo>
                        <a:pt x="147" y="431"/>
                      </a:lnTo>
                      <a:lnTo>
                        <a:pt x="58" y="416"/>
                      </a:lnTo>
                      <a:lnTo>
                        <a:pt x="0" y="406"/>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4" name="Freeform 113"/>
                <p:cNvSpPr>
                  <a:spLocks/>
                </p:cNvSpPr>
                <p:nvPr/>
              </p:nvSpPr>
              <p:spPr bwMode="auto">
                <a:xfrm>
                  <a:off x="2309240" y="1292125"/>
                  <a:ext cx="1689090" cy="1080045"/>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5" name="Freeform 114"/>
                <p:cNvSpPr>
                  <a:spLocks/>
                </p:cNvSpPr>
                <p:nvPr/>
              </p:nvSpPr>
              <p:spPr bwMode="auto">
                <a:xfrm>
                  <a:off x="2309240" y="1294733"/>
                  <a:ext cx="1689090" cy="1080045"/>
                </a:xfrm>
                <a:custGeom>
                  <a:avLst/>
                  <a:gdLst/>
                  <a:ahLst/>
                  <a:cxnLst>
                    <a:cxn ang="0">
                      <a:pos x="14" y="115"/>
                    </a:cxn>
                    <a:cxn ang="0">
                      <a:pos x="8" y="99"/>
                    </a:cxn>
                    <a:cxn ang="0">
                      <a:pos x="0" y="80"/>
                    </a:cxn>
                    <a:cxn ang="0">
                      <a:pos x="17" y="0"/>
                    </a:cxn>
                    <a:cxn ang="0">
                      <a:pos x="235" y="39"/>
                    </a:cxn>
                    <a:cxn ang="0">
                      <a:pos x="437" y="66"/>
                    </a:cxn>
                    <a:cxn ang="0">
                      <a:pos x="627" y="87"/>
                    </a:cxn>
                    <a:cxn ang="0">
                      <a:pos x="666" y="91"/>
                    </a:cxn>
                    <a:cxn ang="0">
                      <a:pos x="645" y="408"/>
                    </a:cxn>
                    <a:cxn ang="0">
                      <a:pos x="563" y="408"/>
                    </a:cxn>
                    <a:cxn ang="0">
                      <a:pos x="347" y="385"/>
                    </a:cxn>
                    <a:cxn ang="0">
                      <a:pos x="236" y="374"/>
                    </a:cxn>
                    <a:cxn ang="0">
                      <a:pos x="227" y="406"/>
                    </a:cxn>
                    <a:cxn ang="0">
                      <a:pos x="220" y="389"/>
                    </a:cxn>
                    <a:cxn ang="0">
                      <a:pos x="206" y="399"/>
                    </a:cxn>
                    <a:cxn ang="0">
                      <a:pos x="196" y="399"/>
                    </a:cxn>
                    <a:cxn ang="0">
                      <a:pos x="185" y="397"/>
                    </a:cxn>
                    <a:cxn ang="0">
                      <a:pos x="164" y="393"/>
                    </a:cxn>
                    <a:cxn ang="0">
                      <a:pos x="156" y="399"/>
                    </a:cxn>
                    <a:cxn ang="0">
                      <a:pos x="145" y="397"/>
                    </a:cxn>
                    <a:cxn ang="0">
                      <a:pos x="129" y="397"/>
                    </a:cxn>
                    <a:cxn ang="0">
                      <a:pos x="126" y="404"/>
                    </a:cxn>
                    <a:cxn ang="0">
                      <a:pos x="118" y="393"/>
                    </a:cxn>
                    <a:cxn ang="0">
                      <a:pos x="117" y="384"/>
                    </a:cxn>
                    <a:cxn ang="0">
                      <a:pos x="116" y="369"/>
                    </a:cxn>
                    <a:cxn ang="0">
                      <a:pos x="103" y="366"/>
                    </a:cxn>
                    <a:cxn ang="0">
                      <a:pos x="98" y="355"/>
                    </a:cxn>
                    <a:cxn ang="0">
                      <a:pos x="101" y="343"/>
                    </a:cxn>
                    <a:cxn ang="0">
                      <a:pos x="95" y="332"/>
                    </a:cxn>
                    <a:cxn ang="0">
                      <a:pos x="88" y="308"/>
                    </a:cxn>
                    <a:cxn ang="0">
                      <a:pos x="84" y="292"/>
                    </a:cxn>
                    <a:cxn ang="0">
                      <a:pos x="61" y="298"/>
                    </a:cxn>
                    <a:cxn ang="0">
                      <a:pos x="52" y="293"/>
                    </a:cxn>
                    <a:cxn ang="0">
                      <a:pos x="46" y="285"/>
                    </a:cxn>
                    <a:cxn ang="0">
                      <a:pos x="49" y="274"/>
                    </a:cxn>
                    <a:cxn ang="0">
                      <a:pos x="57" y="269"/>
                    </a:cxn>
                    <a:cxn ang="0">
                      <a:pos x="56" y="252"/>
                    </a:cxn>
                    <a:cxn ang="0">
                      <a:pos x="57" y="243"/>
                    </a:cxn>
                    <a:cxn ang="0">
                      <a:pos x="63" y="232"/>
                    </a:cxn>
                    <a:cxn ang="0">
                      <a:pos x="74" y="205"/>
                    </a:cxn>
                    <a:cxn ang="0">
                      <a:pos x="63" y="203"/>
                    </a:cxn>
                    <a:cxn ang="0">
                      <a:pos x="59" y="195"/>
                    </a:cxn>
                    <a:cxn ang="0">
                      <a:pos x="50" y="190"/>
                    </a:cxn>
                    <a:cxn ang="0">
                      <a:pos x="45" y="180"/>
                    </a:cxn>
                    <a:cxn ang="0">
                      <a:pos x="41" y="172"/>
                    </a:cxn>
                    <a:cxn ang="0">
                      <a:pos x="33" y="156"/>
                    </a:cxn>
                    <a:cxn ang="0">
                      <a:pos x="27" y="146"/>
                    </a:cxn>
                    <a:cxn ang="0">
                      <a:pos x="18" y="137"/>
                    </a:cxn>
                    <a:cxn ang="0">
                      <a:pos x="15" y="126"/>
                    </a:cxn>
                  </a:cxnLst>
                  <a:rect l="0" t="0" r="r" b="b"/>
                  <a:pathLst>
                    <a:path w="666" h="414">
                      <a:moveTo>
                        <a:pt x="11" y="121"/>
                      </a:moveTo>
                      <a:lnTo>
                        <a:pt x="14" y="115"/>
                      </a:lnTo>
                      <a:lnTo>
                        <a:pt x="12" y="110"/>
                      </a:lnTo>
                      <a:lnTo>
                        <a:pt x="8" y="99"/>
                      </a:lnTo>
                      <a:lnTo>
                        <a:pt x="8" y="96"/>
                      </a:lnTo>
                      <a:lnTo>
                        <a:pt x="0" y="80"/>
                      </a:lnTo>
                      <a:lnTo>
                        <a:pt x="15" y="3"/>
                      </a:lnTo>
                      <a:lnTo>
                        <a:pt x="17" y="0"/>
                      </a:lnTo>
                      <a:lnTo>
                        <a:pt x="95" y="16"/>
                      </a:lnTo>
                      <a:lnTo>
                        <a:pt x="235" y="39"/>
                      </a:lnTo>
                      <a:lnTo>
                        <a:pt x="357" y="57"/>
                      </a:lnTo>
                      <a:lnTo>
                        <a:pt x="437" y="66"/>
                      </a:lnTo>
                      <a:lnTo>
                        <a:pt x="521" y="76"/>
                      </a:lnTo>
                      <a:lnTo>
                        <a:pt x="627" y="87"/>
                      </a:lnTo>
                      <a:lnTo>
                        <a:pt x="666" y="90"/>
                      </a:lnTo>
                      <a:lnTo>
                        <a:pt x="666" y="91"/>
                      </a:lnTo>
                      <a:lnTo>
                        <a:pt x="649" y="338"/>
                      </a:lnTo>
                      <a:lnTo>
                        <a:pt x="645" y="408"/>
                      </a:lnTo>
                      <a:lnTo>
                        <a:pt x="642" y="414"/>
                      </a:lnTo>
                      <a:lnTo>
                        <a:pt x="563" y="408"/>
                      </a:lnTo>
                      <a:lnTo>
                        <a:pt x="451" y="397"/>
                      </a:lnTo>
                      <a:lnTo>
                        <a:pt x="347" y="385"/>
                      </a:lnTo>
                      <a:lnTo>
                        <a:pt x="242" y="370"/>
                      </a:lnTo>
                      <a:lnTo>
                        <a:pt x="236" y="374"/>
                      </a:lnTo>
                      <a:lnTo>
                        <a:pt x="231" y="410"/>
                      </a:lnTo>
                      <a:lnTo>
                        <a:pt x="227" y="406"/>
                      </a:lnTo>
                      <a:lnTo>
                        <a:pt x="223" y="399"/>
                      </a:lnTo>
                      <a:lnTo>
                        <a:pt x="220" y="389"/>
                      </a:lnTo>
                      <a:lnTo>
                        <a:pt x="215" y="388"/>
                      </a:lnTo>
                      <a:lnTo>
                        <a:pt x="206" y="399"/>
                      </a:lnTo>
                      <a:lnTo>
                        <a:pt x="206" y="403"/>
                      </a:lnTo>
                      <a:lnTo>
                        <a:pt x="196" y="399"/>
                      </a:lnTo>
                      <a:lnTo>
                        <a:pt x="192" y="401"/>
                      </a:lnTo>
                      <a:lnTo>
                        <a:pt x="185" y="397"/>
                      </a:lnTo>
                      <a:lnTo>
                        <a:pt x="175" y="397"/>
                      </a:lnTo>
                      <a:lnTo>
                        <a:pt x="164" y="393"/>
                      </a:lnTo>
                      <a:lnTo>
                        <a:pt x="162" y="395"/>
                      </a:lnTo>
                      <a:lnTo>
                        <a:pt x="156" y="399"/>
                      </a:lnTo>
                      <a:lnTo>
                        <a:pt x="151" y="399"/>
                      </a:lnTo>
                      <a:lnTo>
                        <a:pt x="145" y="397"/>
                      </a:lnTo>
                      <a:lnTo>
                        <a:pt x="135" y="396"/>
                      </a:lnTo>
                      <a:lnTo>
                        <a:pt x="129" y="397"/>
                      </a:lnTo>
                      <a:lnTo>
                        <a:pt x="129" y="403"/>
                      </a:lnTo>
                      <a:lnTo>
                        <a:pt x="126" y="404"/>
                      </a:lnTo>
                      <a:lnTo>
                        <a:pt x="122" y="399"/>
                      </a:lnTo>
                      <a:lnTo>
                        <a:pt x="118" y="393"/>
                      </a:lnTo>
                      <a:lnTo>
                        <a:pt x="120" y="389"/>
                      </a:lnTo>
                      <a:lnTo>
                        <a:pt x="117" y="384"/>
                      </a:lnTo>
                      <a:lnTo>
                        <a:pt x="118" y="378"/>
                      </a:lnTo>
                      <a:lnTo>
                        <a:pt x="116" y="369"/>
                      </a:lnTo>
                      <a:lnTo>
                        <a:pt x="110" y="363"/>
                      </a:lnTo>
                      <a:lnTo>
                        <a:pt x="103" y="366"/>
                      </a:lnTo>
                      <a:lnTo>
                        <a:pt x="99" y="361"/>
                      </a:lnTo>
                      <a:lnTo>
                        <a:pt x="98" y="355"/>
                      </a:lnTo>
                      <a:lnTo>
                        <a:pt x="101" y="349"/>
                      </a:lnTo>
                      <a:lnTo>
                        <a:pt x="101" y="343"/>
                      </a:lnTo>
                      <a:lnTo>
                        <a:pt x="99" y="338"/>
                      </a:lnTo>
                      <a:lnTo>
                        <a:pt x="95" y="332"/>
                      </a:lnTo>
                      <a:lnTo>
                        <a:pt x="91" y="321"/>
                      </a:lnTo>
                      <a:lnTo>
                        <a:pt x="88" y="308"/>
                      </a:lnTo>
                      <a:lnTo>
                        <a:pt x="88" y="297"/>
                      </a:lnTo>
                      <a:lnTo>
                        <a:pt x="84" y="292"/>
                      </a:lnTo>
                      <a:lnTo>
                        <a:pt x="83" y="288"/>
                      </a:lnTo>
                      <a:lnTo>
                        <a:pt x="61" y="298"/>
                      </a:lnTo>
                      <a:lnTo>
                        <a:pt x="56" y="300"/>
                      </a:lnTo>
                      <a:lnTo>
                        <a:pt x="52" y="293"/>
                      </a:lnTo>
                      <a:lnTo>
                        <a:pt x="45" y="290"/>
                      </a:lnTo>
                      <a:lnTo>
                        <a:pt x="46" y="285"/>
                      </a:lnTo>
                      <a:lnTo>
                        <a:pt x="50" y="281"/>
                      </a:lnTo>
                      <a:lnTo>
                        <a:pt x="49" y="274"/>
                      </a:lnTo>
                      <a:lnTo>
                        <a:pt x="52" y="270"/>
                      </a:lnTo>
                      <a:lnTo>
                        <a:pt x="57" y="269"/>
                      </a:lnTo>
                      <a:lnTo>
                        <a:pt x="60" y="258"/>
                      </a:lnTo>
                      <a:lnTo>
                        <a:pt x="56" y="252"/>
                      </a:lnTo>
                      <a:lnTo>
                        <a:pt x="59" y="247"/>
                      </a:lnTo>
                      <a:lnTo>
                        <a:pt x="57" y="243"/>
                      </a:lnTo>
                      <a:lnTo>
                        <a:pt x="61" y="237"/>
                      </a:lnTo>
                      <a:lnTo>
                        <a:pt x="63" y="232"/>
                      </a:lnTo>
                      <a:lnTo>
                        <a:pt x="68" y="221"/>
                      </a:lnTo>
                      <a:lnTo>
                        <a:pt x="74" y="205"/>
                      </a:lnTo>
                      <a:lnTo>
                        <a:pt x="69" y="203"/>
                      </a:lnTo>
                      <a:lnTo>
                        <a:pt x="63" y="203"/>
                      </a:lnTo>
                      <a:lnTo>
                        <a:pt x="57" y="201"/>
                      </a:lnTo>
                      <a:lnTo>
                        <a:pt x="59" y="195"/>
                      </a:lnTo>
                      <a:lnTo>
                        <a:pt x="53" y="195"/>
                      </a:lnTo>
                      <a:lnTo>
                        <a:pt x="50" y="190"/>
                      </a:lnTo>
                      <a:lnTo>
                        <a:pt x="45" y="186"/>
                      </a:lnTo>
                      <a:lnTo>
                        <a:pt x="45" y="180"/>
                      </a:lnTo>
                      <a:lnTo>
                        <a:pt x="45" y="178"/>
                      </a:lnTo>
                      <a:lnTo>
                        <a:pt x="41" y="172"/>
                      </a:lnTo>
                      <a:lnTo>
                        <a:pt x="34" y="161"/>
                      </a:lnTo>
                      <a:lnTo>
                        <a:pt x="33" y="156"/>
                      </a:lnTo>
                      <a:lnTo>
                        <a:pt x="29" y="152"/>
                      </a:lnTo>
                      <a:lnTo>
                        <a:pt x="27" y="146"/>
                      </a:lnTo>
                      <a:lnTo>
                        <a:pt x="19" y="142"/>
                      </a:lnTo>
                      <a:lnTo>
                        <a:pt x="18" y="137"/>
                      </a:lnTo>
                      <a:lnTo>
                        <a:pt x="8" y="126"/>
                      </a:lnTo>
                      <a:lnTo>
                        <a:pt x="15" y="126"/>
                      </a:lnTo>
                      <a:lnTo>
                        <a:pt x="11" y="121"/>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6" name="Freeform 115"/>
                <p:cNvSpPr>
                  <a:spLocks/>
                </p:cNvSpPr>
                <p:nvPr/>
              </p:nvSpPr>
              <p:spPr bwMode="auto">
                <a:xfrm>
                  <a:off x="2788577" y="2257382"/>
                  <a:ext cx="1148886" cy="970475"/>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7" name="Freeform 116"/>
                <p:cNvSpPr>
                  <a:spLocks/>
                </p:cNvSpPr>
                <p:nvPr/>
              </p:nvSpPr>
              <p:spPr bwMode="auto">
                <a:xfrm>
                  <a:off x="2788577" y="2257382"/>
                  <a:ext cx="1148886" cy="970475"/>
                </a:xfrm>
                <a:custGeom>
                  <a:avLst/>
                  <a:gdLst/>
                  <a:ahLst/>
                  <a:cxnLst>
                    <a:cxn ang="0">
                      <a:pos x="12" y="243"/>
                    </a:cxn>
                    <a:cxn ang="0">
                      <a:pos x="42" y="40"/>
                    </a:cxn>
                    <a:cxn ang="0">
                      <a:pos x="47" y="4"/>
                    </a:cxn>
                    <a:cxn ang="0">
                      <a:pos x="53" y="0"/>
                    </a:cxn>
                    <a:cxn ang="0">
                      <a:pos x="158" y="15"/>
                    </a:cxn>
                    <a:cxn ang="0">
                      <a:pos x="262" y="27"/>
                    </a:cxn>
                    <a:cxn ang="0">
                      <a:pos x="374" y="38"/>
                    </a:cxn>
                    <a:cxn ang="0">
                      <a:pos x="453" y="44"/>
                    </a:cxn>
                    <a:cxn ang="0">
                      <a:pos x="441" y="208"/>
                    </a:cxn>
                    <a:cxn ang="0">
                      <a:pos x="430" y="372"/>
                    </a:cxn>
                    <a:cxn ang="0">
                      <a:pos x="333" y="365"/>
                    </a:cxn>
                    <a:cxn ang="0">
                      <a:pos x="281" y="360"/>
                    </a:cxn>
                    <a:cxn ang="0">
                      <a:pos x="182" y="349"/>
                    </a:cxn>
                    <a:cxn ang="0">
                      <a:pos x="123" y="342"/>
                    </a:cxn>
                    <a:cxn ang="0">
                      <a:pos x="0" y="326"/>
                    </a:cxn>
                    <a:cxn ang="0">
                      <a:pos x="12" y="243"/>
                    </a:cxn>
                  </a:cxnLst>
                  <a:rect l="0" t="0" r="r" b="b"/>
                  <a:pathLst>
                    <a:path w="453" h="372">
                      <a:moveTo>
                        <a:pt x="12" y="243"/>
                      </a:moveTo>
                      <a:lnTo>
                        <a:pt x="42" y="40"/>
                      </a:lnTo>
                      <a:lnTo>
                        <a:pt x="47" y="4"/>
                      </a:lnTo>
                      <a:lnTo>
                        <a:pt x="53" y="0"/>
                      </a:lnTo>
                      <a:lnTo>
                        <a:pt x="158" y="15"/>
                      </a:lnTo>
                      <a:lnTo>
                        <a:pt x="262" y="27"/>
                      </a:lnTo>
                      <a:lnTo>
                        <a:pt x="374" y="38"/>
                      </a:lnTo>
                      <a:lnTo>
                        <a:pt x="453" y="44"/>
                      </a:lnTo>
                      <a:lnTo>
                        <a:pt x="441" y="208"/>
                      </a:lnTo>
                      <a:lnTo>
                        <a:pt x="430" y="372"/>
                      </a:lnTo>
                      <a:lnTo>
                        <a:pt x="333" y="365"/>
                      </a:lnTo>
                      <a:lnTo>
                        <a:pt x="281" y="360"/>
                      </a:lnTo>
                      <a:lnTo>
                        <a:pt x="182" y="349"/>
                      </a:lnTo>
                      <a:lnTo>
                        <a:pt x="123" y="342"/>
                      </a:lnTo>
                      <a:lnTo>
                        <a:pt x="0" y="326"/>
                      </a:lnTo>
                      <a:lnTo>
                        <a:pt x="12" y="243"/>
                      </a:lnTo>
                    </a:path>
                  </a:pathLst>
                </a:custGeom>
                <a:solidFill>
                  <a:schemeClr val="accent6"/>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8" name="Freeform 117"/>
                <p:cNvSpPr>
                  <a:spLocks/>
                </p:cNvSpPr>
                <p:nvPr/>
              </p:nvSpPr>
              <p:spPr bwMode="auto">
                <a:xfrm>
                  <a:off x="2846909" y="4005282"/>
                  <a:ext cx="1138741" cy="1223530"/>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99" name="Freeform 118"/>
                <p:cNvSpPr>
                  <a:spLocks/>
                </p:cNvSpPr>
                <p:nvPr/>
              </p:nvSpPr>
              <p:spPr bwMode="auto">
                <a:xfrm>
                  <a:off x="2846909" y="4005282"/>
                  <a:ext cx="1138741" cy="1223530"/>
                </a:xfrm>
                <a:custGeom>
                  <a:avLst/>
                  <a:gdLst/>
                  <a:ahLst/>
                  <a:cxnLst>
                    <a:cxn ang="0">
                      <a:pos x="0" y="463"/>
                    </a:cxn>
                    <a:cxn ang="0">
                      <a:pos x="0" y="460"/>
                    </a:cxn>
                    <a:cxn ang="0">
                      <a:pos x="58" y="0"/>
                    </a:cxn>
                    <a:cxn ang="0">
                      <a:pos x="165" y="12"/>
                    </a:cxn>
                    <a:cxn ang="0">
                      <a:pos x="260" y="22"/>
                    </a:cxn>
                    <a:cxn ang="0">
                      <a:pos x="376" y="31"/>
                    </a:cxn>
                    <a:cxn ang="0">
                      <a:pos x="449" y="37"/>
                    </a:cxn>
                    <a:cxn ang="0">
                      <a:pos x="446" y="77"/>
                    </a:cxn>
                    <a:cxn ang="0">
                      <a:pos x="443" y="79"/>
                    </a:cxn>
                    <a:cxn ang="0">
                      <a:pos x="442" y="84"/>
                    </a:cxn>
                    <a:cxn ang="0">
                      <a:pos x="431" y="282"/>
                    </a:cxn>
                    <a:cxn ang="0">
                      <a:pos x="424" y="357"/>
                    </a:cxn>
                    <a:cxn ang="0">
                      <a:pos x="419" y="442"/>
                    </a:cxn>
                    <a:cxn ang="0">
                      <a:pos x="414" y="448"/>
                    </a:cxn>
                    <a:cxn ang="0">
                      <a:pos x="411" y="448"/>
                    </a:cxn>
                    <a:cxn ang="0">
                      <a:pos x="351" y="444"/>
                    </a:cxn>
                    <a:cxn ang="0">
                      <a:pos x="290" y="438"/>
                    </a:cxn>
                    <a:cxn ang="0">
                      <a:pos x="222" y="433"/>
                    </a:cxn>
                    <a:cxn ang="0">
                      <a:pos x="171" y="427"/>
                    </a:cxn>
                    <a:cxn ang="0">
                      <a:pos x="171" y="430"/>
                    </a:cxn>
                    <a:cxn ang="0">
                      <a:pos x="173" y="440"/>
                    </a:cxn>
                    <a:cxn ang="0">
                      <a:pos x="176" y="444"/>
                    </a:cxn>
                    <a:cxn ang="0">
                      <a:pos x="176" y="446"/>
                    </a:cxn>
                    <a:cxn ang="0">
                      <a:pos x="176" y="446"/>
                    </a:cxn>
                    <a:cxn ang="0">
                      <a:pos x="64" y="434"/>
                    </a:cxn>
                    <a:cxn ang="0">
                      <a:pos x="61" y="441"/>
                    </a:cxn>
                    <a:cxn ang="0">
                      <a:pos x="58" y="468"/>
                    </a:cxn>
                    <a:cxn ang="0">
                      <a:pos x="53" y="469"/>
                    </a:cxn>
                    <a:cxn ang="0">
                      <a:pos x="0" y="463"/>
                    </a:cxn>
                  </a:cxnLst>
                  <a:rect l="0" t="0" r="r" b="b"/>
                  <a:pathLst>
                    <a:path w="449" h="469">
                      <a:moveTo>
                        <a:pt x="0" y="463"/>
                      </a:moveTo>
                      <a:lnTo>
                        <a:pt x="0" y="460"/>
                      </a:lnTo>
                      <a:lnTo>
                        <a:pt x="58" y="0"/>
                      </a:lnTo>
                      <a:lnTo>
                        <a:pt x="165" y="12"/>
                      </a:lnTo>
                      <a:lnTo>
                        <a:pt x="260" y="22"/>
                      </a:lnTo>
                      <a:lnTo>
                        <a:pt x="376" y="31"/>
                      </a:lnTo>
                      <a:lnTo>
                        <a:pt x="449" y="37"/>
                      </a:lnTo>
                      <a:lnTo>
                        <a:pt x="446" y="77"/>
                      </a:lnTo>
                      <a:lnTo>
                        <a:pt x="443" y="79"/>
                      </a:lnTo>
                      <a:lnTo>
                        <a:pt x="442" y="84"/>
                      </a:lnTo>
                      <a:lnTo>
                        <a:pt x="431" y="282"/>
                      </a:lnTo>
                      <a:lnTo>
                        <a:pt x="424" y="357"/>
                      </a:lnTo>
                      <a:lnTo>
                        <a:pt x="419" y="442"/>
                      </a:lnTo>
                      <a:lnTo>
                        <a:pt x="414" y="448"/>
                      </a:lnTo>
                      <a:lnTo>
                        <a:pt x="411" y="448"/>
                      </a:lnTo>
                      <a:lnTo>
                        <a:pt x="351" y="444"/>
                      </a:lnTo>
                      <a:lnTo>
                        <a:pt x="290" y="438"/>
                      </a:lnTo>
                      <a:lnTo>
                        <a:pt x="222" y="433"/>
                      </a:lnTo>
                      <a:lnTo>
                        <a:pt x="171" y="427"/>
                      </a:lnTo>
                      <a:lnTo>
                        <a:pt x="171" y="430"/>
                      </a:lnTo>
                      <a:lnTo>
                        <a:pt x="173" y="440"/>
                      </a:lnTo>
                      <a:lnTo>
                        <a:pt x="176" y="444"/>
                      </a:lnTo>
                      <a:lnTo>
                        <a:pt x="176" y="446"/>
                      </a:lnTo>
                      <a:lnTo>
                        <a:pt x="176" y="446"/>
                      </a:lnTo>
                      <a:lnTo>
                        <a:pt x="64" y="434"/>
                      </a:lnTo>
                      <a:lnTo>
                        <a:pt x="61" y="441"/>
                      </a:lnTo>
                      <a:lnTo>
                        <a:pt x="58" y="468"/>
                      </a:lnTo>
                      <a:lnTo>
                        <a:pt x="53" y="469"/>
                      </a:lnTo>
                      <a:lnTo>
                        <a:pt x="0" y="463"/>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0" name="Freeform 119"/>
                <p:cNvSpPr>
                  <a:spLocks/>
                </p:cNvSpPr>
                <p:nvPr/>
              </p:nvSpPr>
              <p:spPr bwMode="auto">
                <a:xfrm>
                  <a:off x="2994007" y="3149594"/>
                  <a:ext cx="1194537" cy="96264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1" name="Freeform 120"/>
                <p:cNvSpPr>
                  <a:spLocks/>
                </p:cNvSpPr>
                <p:nvPr/>
              </p:nvSpPr>
              <p:spPr bwMode="auto">
                <a:xfrm>
                  <a:off x="2994007" y="3149594"/>
                  <a:ext cx="1194537" cy="962649"/>
                </a:xfrm>
                <a:custGeom>
                  <a:avLst/>
                  <a:gdLst/>
                  <a:ahLst/>
                  <a:cxnLst>
                    <a:cxn ang="0">
                      <a:pos x="0" y="328"/>
                    </a:cxn>
                    <a:cxn ang="0">
                      <a:pos x="42" y="0"/>
                    </a:cxn>
                    <a:cxn ang="0">
                      <a:pos x="101" y="7"/>
                    </a:cxn>
                    <a:cxn ang="0">
                      <a:pos x="200" y="18"/>
                    </a:cxn>
                    <a:cxn ang="0">
                      <a:pos x="252" y="23"/>
                    </a:cxn>
                    <a:cxn ang="0">
                      <a:pos x="349" y="30"/>
                    </a:cxn>
                    <a:cxn ang="0">
                      <a:pos x="404" y="34"/>
                    </a:cxn>
                    <a:cxn ang="0">
                      <a:pos x="465" y="38"/>
                    </a:cxn>
                    <a:cxn ang="0">
                      <a:pos x="471" y="41"/>
                    </a:cxn>
                    <a:cxn ang="0">
                      <a:pos x="467" y="121"/>
                    </a:cxn>
                    <a:cxn ang="0">
                      <a:pos x="455" y="369"/>
                    </a:cxn>
                    <a:cxn ang="0">
                      <a:pos x="391" y="365"/>
                    </a:cxn>
                    <a:cxn ang="0">
                      <a:pos x="318" y="359"/>
                    </a:cxn>
                    <a:cxn ang="0">
                      <a:pos x="202" y="350"/>
                    </a:cxn>
                    <a:cxn ang="0">
                      <a:pos x="107" y="340"/>
                    </a:cxn>
                    <a:cxn ang="0">
                      <a:pos x="0" y="328"/>
                    </a:cxn>
                  </a:cxnLst>
                  <a:rect l="0" t="0" r="r" b="b"/>
                  <a:pathLst>
                    <a:path w="471" h="369">
                      <a:moveTo>
                        <a:pt x="0" y="328"/>
                      </a:moveTo>
                      <a:lnTo>
                        <a:pt x="42" y="0"/>
                      </a:lnTo>
                      <a:lnTo>
                        <a:pt x="101" y="7"/>
                      </a:lnTo>
                      <a:lnTo>
                        <a:pt x="200" y="18"/>
                      </a:lnTo>
                      <a:lnTo>
                        <a:pt x="252" y="23"/>
                      </a:lnTo>
                      <a:lnTo>
                        <a:pt x="349" y="30"/>
                      </a:lnTo>
                      <a:lnTo>
                        <a:pt x="404" y="34"/>
                      </a:lnTo>
                      <a:lnTo>
                        <a:pt x="465" y="38"/>
                      </a:lnTo>
                      <a:lnTo>
                        <a:pt x="471" y="41"/>
                      </a:lnTo>
                      <a:lnTo>
                        <a:pt x="467" y="121"/>
                      </a:lnTo>
                      <a:lnTo>
                        <a:pt x="455" y="369"/>
                      </a:lnTo>
                      <a:lnTo>
                        <a:pt x="391" y="365"/>
                      </a:lnTo>
                      <a:lnTo>
                        <a:pt x="318" y="359"/>
                      </a:lnTo>
                      <a:lnTo>
                        <a:pt x="202" y="350"/>
                      </a:lnTo>
                      <a:lnTo>
                        <a:pt x="107" y="340"/>
                      </a:lnTo>
                      <a:lnTo>
                        <a:pt x="0" y="328"/>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2" name="Freeform 121"/>
                <p:cNvSpPr>
                  <a:spLocks/>
                </p:cNvSpPr>
                <p:nvPr/>
              </p:nvSpPr>
              <p:spPr bwMode="auto">
                <a:xfrm>
                  <a:off x="3879130" y="2800014"/>
                  <a:ext cx="1356852" cy="686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3" name="Freeform 122"/>
                <p:cNvSpPr>
                  <a:spLocks/>
                </p:cNvSpPr>
                <p:nvPr/>
              </p:nvSpPr>
              <p:spPr bwMode="auto">
                <a:xfrm>
                  <a:off x="3879130" y="2800014"/>
                  <a:ext cx="1356852" cy="686116"/>
                </a:xfrm>
                <a:custGeom>
                  <a:avLst/>
                  <a:gdLst/>
                  <a:ahLst/>
                  <a:cxnLst>
                    <a:cxn ang="0">
                      <a:pos x="11" y="0"/>
                    </a:cxn>
                    <a:cxn ang="0">
                      <a:pos x="176" y="9"/>
                    </a:cxn>
                    <a:cxn ang="0">
                      <a:pos x="342" y="15"/>
                    </a:cxn>
                    <a:cxn ang="0">
                      <a:pos x="370" y="34"/>
                    </a:cxn>
                    <a:cxn ang="0">
                      <a:pos x="380" y="26"/>
                    </a:cxn>
                    <a:cxn ang="0">
                      <a:pos x="413" y="26"/>
                    </a:cxn>
                    <a:cxn ang="0">
                      <a:pos x="427" y="34"/>
                    </a:cxn>
                    <a:cxn ang="0">
                      <a:pos x="434" y="38"/>
                    </a:cxn>
                    <a:cxn ang="0">
                      <a:pos x="443" y="42"/>
                    </a:cxn>
                    <a:cxn ang="0">
                      <a:pos x="451" y="49"/>
                    </a:cxn>
                    <a:cxn ang="0">
                      <a:pos x="461" y="55"/>
                    </a:cxn>
                    <a:cxn ang="0">
                      <a:pos x="468" y="62"/>
                    </a:cxn>
                    <a:cxn ang="0">
                      <a:pos x="469" y="72"/>
                    </a:cxn>
                    <a:cxn ang="0">
                      <a:pos x="470" y="81"/>
                    </a:cxn>
                    <a:cxn ang="0">
                      <a:pos x="474" y="92"/>
                    </a:cxn>
                    <a:cxn ang="0">
                      <a:pos x="483" y="107"/>
                    </a:cxn>
                    <a:cxn ang="0">
                      <a:pos x="487" y="116"/>
                    </a:cxn>
                    <a:cxn ang="0">
                      <a:pos x="485" y="127"/>
                    </a:cxn>
                    <a:cxn ang="0">
                      <a:pos x="487" y="134"/>
                    </a:cxn>
                    <a:cxn ang="0">
                      <a:pos x="491" y="139"/>
                    </a:cxn>
                    <a:cxn ang="0">
                      <a:pos x="495" y="148"/>
                    </a:cxn>
                    <a:cxn ang="0">
                      <a:pos x="498" y="160"/>
                    </a:cxn>
                    <a:cxn ang="0">
                      <a:pos x="500" y="171"/>
                    </a:cxn>
                    <a:cxn ang="0">
                      <a:pos x="503" y="188"/>
                    </a:cxn>
                    <a:cxn ang="0">
                      <a:pos x="506" y="207"/>
                    </a:cxn>
                    <a:cxn ang="0">
                      <a:pos x="507" y="218"/>
                    </a:cxn>
                    <a:cxn ang="0">
                      <a:pos x="515" y="233"/>
                    </a:cxn>
                    <a:cxn ang="0">
                      <a:pos x="525" y="241"/>
                    </a:cxn>
                    <a:cxn ang="0">
                      <a:pos x="530" y="252"/>
                    </a:cxn>
                    <a:cxn ang="0">
                      <a:pos x="535" y="261"/>
                    </a:cxn>
                    <a:cxn ang="0">
                      <a:pos x="350" y="263"/>
                    </a:cxn>
                    <a:cxn ang="0">
                      <a:pos x="118" y="255"/>
                    </a:cxn>
                    <a:cxn ang="0">
                      <a:pos x="116" y="172"/>
                    </a:cxn>
                    <a:cxn ang="0">
                      <a:pos x="0" y="164"/>
                    </a:cxn>
                  </a:cxnLst>
                  <a:rect l="0" t="0" r="r" b="b"/>
                  <a:pathLst>
                    <a:path w="535" h="263">
                      <a:moveTo>
                        <a:pt x="0" y="164"/>
                      </a:moveTo>
                      <a:lnTo>
                        <a:pt x="11" y="0"/>
                      </a:lnTo>
                      <a:lnTo>
                        <a:pt x="73" y="4"/>
                      </a:lnTo>
                      <a:lnTo>
                        <a:pt x="176" y="9"/>
                      </a:lnTo>
                      <a:lnTo>
                        <a:pt x="275" y="13"/>
                      </a:lnTo>
                      <a:lnTo>
                        <a:pt x="342" y="15"/>
                      </a:lnTo>
                      <a:lnTo>
                        <a:pt x="348" y="21"/>
                      </a:lnTo>
                      <a:lnTo>
                        <a:pt x="370" y="34"/>
                      </a:lnTo>
                      <a:lnTo>
                        <a:pt x="375" y="31"/>
                      </a:lnTo>
                      <a:lnTo>
                        <a:pt x="380" y="26"/>
                      </a:lnTo>
                      <a:lnTo>
                        <a:pt x="390" y="27"/>
                      </a:lnTo>
                      <a:lnTo>
                        <a:pt x="413" y="26"/>
                      </a:lnTo>
                      <a:lnTo>
                        <a:pt x="422" y="32"/>
                      </a:lnTo>
                      <a:lnTo>
                        <a:pt x="427" y="34"/>
                      </a:lnTo>
                      <a:lnTo>
                        <a:pt x="432" y="35"/>
                      </a:lnTo>
                      <a:lnTo>
                        <a:pt x="434" y="38"/>
                      </a:lnTo>
                      <a:lnTo>
                        <a:pt x="438" y="36"/>
                      </a:lnTo>
                      <a:lnTo>
                        <a:pt x="443" y="42"/>
                      </a:lnTo>
                      <a:lnTo>
                        <a:pt x="449" y="43"/>
                      </a:lnTo>
                      <a:lnTo>
                        <a:pt x="451" y="49"/>
                      </a:lnTo>
                      <a:lnTo>
                        <a:pt x="457" y="54"/>
                      </a:lnTo>
                      <a:lnTo>
                        <a:pt x="461" y="55"/>
                      </a:lnTo>
                      <a:lnTo>
                        <a:pt x="466" y="57"/>
                      </a:lnTo>
                      <a:lnTo>
                        <a:pt x="468" y="62"/>
                      </a:lnTo>
                      <a:lnTo>
                        <a:pt x="466" y="66"/>
                      </a:lnTo>
                      <a:lnTo>
                        <a:pt x="469" y="72"/>
                      </a:lnTo>
                      <a:lnTo>
                        <a:pt x="470" y="77"/>
                      </a:lnTo>
                      <a:lnTo>
                        <a:pt x="470" y="81"/>
                      </a:lnTo>
                      <a:lnTo>
                        <a:pt x="474" y="87"/>
                      </a:lnTo>
                      <a:lnTo>
                        <a:pt x="474" y="92"/>
                      </a:lnTo>
                      <a:lnTo>
                        <a:pt x="483" y="101"/>
                      </a:lnTo>
                      <a:lnTo>
                        <a:pt x="483" y="107"/>
                      </a:lnTo>
                      <a:lnTo>
                        <a:pt x="485" y="112"/>
                      </a:lnTo>
                      <a:lnTo>
                        <a:pt x="487" y="116"/>
                      </a:lnTo>
                      <a:lnTo>
                        <a:pt x="485" y="122"/>
                      </a:lnTo>
                      <a:lnTo>
                        <a:pt x="485" y="127"/>
                      </a:lnTo>
                      <a:lnTo>
                        <a:pt x="487" y="133"/>
                      </a:lnTo>
                      <a:lnTo>
                        <a:pt x="487" y="134"/>
                      </a:lnTo>
                      <a:lnTo>
                        <a:pt x="491" y="134"/>
                      </a:lnTo>
                      <a:lnTo>
                        <a:pt x="491" y="139"/>
                      </a:lnTo>
                      <a:lnTo>
                        <a:pt x="496" y="142"/>
                      </a:lnTo>
                      <a:lnTo>
                        <a:pt x="495" y="148"/>
                      </a:lnTo>
                      <a:lnTo>
                        <a:pt x="499" y="153"/>
                      </a:lnTo>
                      <a:lnTo>
                        <a:pt x="498" y="160"/>
                      </a:lnTo>
                      <a:lnTo>
                        <a:pt x="500" y="165"/>
                      </a:lnTo>
                      <a:lnTo>
                        <a:pt x="500" y="171"/>
                      </a:lnTo>
                      <a:lnTo>
                        <a:pt x="500" y="177"/>
                      </a:lnTo>
                      <a:lnTo>
                        <a:pt x="503" y="188"/>
                      </a:lnTo>
                      <a:lnTo>
                        <a:pt x="500" y="203"/>
                      </a:lnTo>
                      <a:lnTo>
                        <a:pt x="506" y="207"/>
                      </a:lnTo>
                      <a:lnTo>
                        <a:pt x="507" y="213"/>
                      </a:lnTo>
                      <a:lnTo>
                        <a:pt x="507" y="218"/>
                      </a:lnTo>
                      <a:lnTo>
                        <a:pt x="511" y="224"/>
                      </a:lnTo>
                      <a:lnTo>
                        <a:pt x="515" y="233"/>
                      </a:lnTo>
                      <a:lnTo>
                        <a:pt x="519" y="238"/>
                      </a:lnTo>
                      <a:lnTo>
                        <a:pt x="525" y="241"/>
                      </a:lnTo>
                      <a:lnTo>
                        <a:pt x="526" y="247"/>
                      </a:lnTo>
                      <a:lnTo>
                        <a:pt x="530" y="252"/>
                      </a:lnTo>
                      <a:lnTo>
                        <a:pt x="529" y="257"/>
                      </a:lnTo>
                      <a:lnTo>
                        <a:pt x="535" y="261"/>
                      </a:lnTo>
                      <a:lnTo>
                        <a:pt x="431" y="263"/>
                      </a:lnTo>
                      <a:lnTo>
                        <a:pt x="350" y="263"/>
                      </a:lnTo>
                      <a:lnTo>
                        <a:pt x="196" y="259"/>
                      </a:lnTo>
                      <a:lnTo>
                        <a:pt x="118" y="255"/>
                      </a:lnTo>
                      <a:lnTo>
                        <a:pt x="122" y="175"/>
                      </a:lnTo>
                      <a:lnTo>
                        <a:pt x="116" y="172"/>
                      </a:lnTo>
                      <a:lnTo>
                        <a:pt x="55" y="168"/>
                      </a:lnTo>
                      <a:lnTo>
                        <a:pt x="0" y="164"/>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4" name="Freeform 123"/>
                <p:cNvSpPr>
                  <a:spLocks/>
                </p:cNvSpPr>
                <p:nvPr/>
              </p:nvSpPr>
              <p:spPr bwMode="auto">
                <a:xfrm>
                  <a:off x="3907028" y="2173901"/>
                  <a:ext cx="1148886" cy="769597"/>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5" name="Freeform 124"/>
                <p:cNvSpPr>
                  <a:spLocks/>
                </p:cNvSpPr>
                <p:nvPr/>
              </p:nvSpPr>
              <p:spPr bwMode="auto">
                <a:xfrm>
                  <a:off x="3907028" y="2173901"/>
                  <a:ext cx="1148886" cy="769597"/>
                </a:xfrm>
                <a:custGeom>
                  <a:avLst/>
                  <a:gdLst/>
                  <a:ahLst/>
                  <a:cxnLst>
                    <a:cxn ang="0">
                      <a:pos x="0" y="240"/>
                    </a:cxn>
                    <a:cxn ang="0">
                      <a:pos x="12" y="76"/>
                    </a:cxn>
                    <a:cxn ang="0">
                      <a:pos x="15" y="70"/>
                    </a:cxn>
                    <a:cxn ang="0">
                      <a:pos x="19" y="0"/>
                    </a:cxn>
                    <a:cxn ang="0">
                      <a:pos x="120" y="6"/>
                    </a:cxn>
                    <a:cxn ang="0">
                      <a:pos x="233" y="11"/>
                    </a:cxn>
                    <a:cxn ang="0">
                      <a:pos x="339" y="13"/>
                    </a:cxn>
                    <a:cxn ang="0">
                      <a:pos x="444" y="13"/>
                    </a:cxn>
                    <a:cxn ang="0">
                      <a:pos x="442" y="24"/>
                    </a:cxn>
                    <a:cxn ang="0">
                      <a:pos x="439" y="30"/>
                    </a:cxn>
                    <a:cxn ang="0">
                      <a:pos x="434" y="34"/>
                    </a:cxn>
                    <a:cxn ang="0">
                      <a:pos x="428" y="38"/>
                    </a:cxn>
                    <a:cxn ang="0">
                      <a:pos x="427" y="42"/>
                    </a:cxn>
                    <a:cxn ang="0">
                      <a:pos x="431" y="47"/>
                    </a:cxn>
                    <a:cxn ang="0">
                      <a:pos x="438" y="58"/>
                    </a:cxn>
                    <a:cxn ang="0">
                      <a:pos x="442" y="58"/>
                    </a:cxn>
                    <a:cxn ang="0">
                      <a:pos x="447" y="61"/>
                    </a:cxn>
                    <a:cxn ang="0">
                      <a:pos x="451" y="66"/>
                    </a:cxn>
                    <a:cxn ang="0">
                      <a:pos x="453" y="214"/>
                    </a:cxn>
                    <a:cxn ang="0">
                      <a:pos x="443" y="214"/>
                    </a:cxn>
                    <a:cxn ang="0">
                      <a:pos x="444" y="219"/>
                    </a:cxn>
                    <a:cxn ang="0">
                      <a:pos x="447" y="225"/>
                    </a:cxn>
                    <a:cxn ang="0">
                      <a:pos x="447" y="230"/>
                    </a:cxn>
                    <a:cxn ang="0">
                      <a:pos x="444" y="232"/>
                    </a:cxn>
                    <a:cxn ang="0">
                      <a:pos x="446" y="237"/>
                    </a:cxn>
                    <a:cxn ang="0">
                      <a:pos x="451" y="242"/>
                    </a:cxn>
                    <a:cxn ang="0">
                      <a:pos x="451" y="248"/>
                    </a:cxn>
                    <a:cxn ang="0">
                      <a:pos x="449" y="252"/>
                    </a:cxn>
                    <a:cxn ang="0">
                      <a:pos x="449" y="257"/>
                    </a:cxn>
                    <a:cxn ang="0">
                      <a:pos x="446" y="268"/>
                    </a:cxn>
                    <a:cxn ang="0">
                      <a:pos x="444" y="270"/>
                    </a:cxn>
                    <a:cxn ang="0">
                      <a:pos x="442" y="274"/>
                    </a:cxn>
                    <a:cxn ang="0">
                      <a:pos x="443" y="279"/>
                    </a:cxn>
                    <a:cxn ang="0">
                      <a:pos x="449" y="284"/>
                    </a:cxn>
                    <a:cxn ang="0">
                      <a:pos x="450" y="295"/>
                    </a:cxn>
                    <a:cxn ang="0">
                      <a:pos x="446" y="294"/>
                    </a:cxn>
                    <a:cxn ang="0">
                      <a:pos x="440" y="289"/>
                    </a:cxn>
                    <a:cxn ang="0">
                      <a:pos x="438" y="283"/>
                    </a:cxn>
                    <a:cxn ang="0">
                      <a:pos x="432" y="282"/>
                    </a:cxn>
                    <a:cxn ang="0">
                      <a:pos x="427" y="276"/>
                    </a:cxn>
                    <a:cxn ang="0">
                      <a:pos x="423" y="278"/>
                    </a:cxn>
                    <a:cxn ang="0">
                      <a:pos x="421" y="275"/>
                    </a:cxn>
                    <a:cxn ang="0">
                      <a:pos x="416" y="274"/>
                    </a:cxn>
                    <a:cxn ang="0">
                      <a:pos x="411" y="272"/>
                    </a:cxn>
                    <a:cxn ang="0">
                      <a:pos x="402" y="266"/>
                    </a:cxn>
                    <a:cxn ang="0">
                      <a:pos x="379" y="267"/>
                    </a:cxn>
                    <a:cxn ang="0">
                      <a:pos x="369" y="266"/>
                    </a:cxn>
                    <a:cxn ang="0">
                      <a:pos x="364" y="271"/>
                    </a:cxn>
                    <a:cxn ang="0">
                      <a:pos x="359" y="274"/>
                    </a:cxn>
                    <a:cxn ang="0">
                      <a:pos x="337" y="261"/>
                    </a:cxn>
                    <a:cxn ang="0">
                      <a:pos x="331" y="255"/>
                    </a:cxn>
                    <a:cxn ang="0">
                      <a:pos x="264" y="253"/>
                    </a:cxn>
                    <a:cxn ang="0">
                      <a:pos x="165" y="249"/>
                    </a:cxn>
                    <a:cxn ang="0">
                      <a:pos x="62" y="244"/>
                    </a:cxn>
                    <a:cxn ang="0">
                      <a:pos x="0" y="240"/>
                    </a:cxn>
                  </a:cxnLst>
                  <a:rect l="0" t="0" r="r" b="b"/>
                  <a:pathLst>
                    <a:path w="453" h="295">
                      <a:moveTo>
                        <a:pt x="0" y="240"/>
                      </a:moveTo>
                      <a:lnTo>
                        <a:pt x="12" y="76"/>
                      </a:lnTo>
                      <a:lnTo>
                        <a:pt x="15" y="70"/>
                      </a:lnTo>
                      <a:lnTo>
                        <a:pt x="19" y="0"/>
                      </a:lnTo>
                      <a:lnTo>
                        <a:pt x="120" y="6"/>
                      </a:lnTo>
                      <a:lnTo>
                        <a:pt x="233" y="11"/>
                      </a:lnTo>
                      <a:lnTo>
                        <a:pt x="339" y="13"/>
                      </a:lnTo>
                      <a:lnTo>
                        <a:pt x="444" y="13"/>
                      </a:lnTo>
                      <a:lnTo>
                        <a:pt x="442" y="24"/>
                      </a:lnTo>
                      <a:lnTo>
                        <a:pt x="439" y="30"/>
                      </a:lnTo>
                      <a:lnTo>
                        <a:pt x="434" y="34"/>
                      </a:lnTo>
                      <a:lnTo>
                        <a:pt x="428" y="38"/>
                      </a:lnTo>
                      <a:lnTo>
                        <a:pt x="427" y="42"/>
                      </a:lnTo>
                      <a:lnTo>
                        <a:pt x="431" y="47"/>
                      </a:lnTo>
                      <a:lnTo>
                        <a:pt x="438" y="58"/>
                      </a:lnTo>
                      <a:lnTo>
                        <a:pt x="442" y="58"/>
                      </a:lnTo>
                      <a:lnTo>
                        <a:pt x="447" y="61"/>
                      </a:lnTo>
                      <a:lnTo>
                        <a:pt x="451" y="66"/>
                      </a:lnTo>
                      <a:lnTo>
                        <a:pt x="453" y="214"/>
                      </a:lnTo>
                      <a:lnTo>
                        <a:pt x="443" y="214"/>
                      </a:lnTo>
                      <a:lnTo>
                        <a:pt x="444" y="219"/>
                      </a:lnTo>
                      <a:lnTo>
                        <a:pt x="447" y="225"/>
                      </a:lnTo>
                      <a:lnTo>
                        <a:pt x="447" y="230"/>
                      </a:lnTo>
                      <a:lnTo>
                        <a:pt x="444" y="232"/>
                      </a:lnTo>
                      <a:lnTo>
                        <a:pt x="446" y="237"/>
                      </a:lnTo>
                      <a:lnTo>
                        <a:pt x="451" y="242"/>
                      </a:lnTo>
                      <a:lnTo>
                        <a:pt x="451" y="248"/>
                      </a:lnTo>
                      <a:lnTo>
                        <a:pt x="449" y="252"/>
                      </a:lnTo>
                      <a:lnTo>
                        <a:pt x="449" y="257"/>
                      </a:lnTo>
                      <a:lnTo>
                        <a:pt x="446" y="268"/>
                      </a:lnTo>
                      <a:lnTo>
                        <a:pt x="444" y="270"/>
                      </a:lnTo>
                      <a:lnTo>
                        <a:pt x="442" y="274"/>
                      </a:lnTo>
                      <a:lnTo>
                        <a:pt x="443" y="279"/>
                      </a:lnTo>
                      <a:lnTo>
                        <a:pt x="449" y="284"/>
                      </a:lnTo>
                      <a:lnTo>
                        <a:pt x="450" y="295"/>
                      </a:lnTo>
                      <a:lnTo>
                        <a:pt x="446" y="294"/>
                      </a:lnTo>
                      <a:lnTo>
                        <a:pt x="440" y="289"/>
                      </a:lnTo>
                      <a:lnTo>
                        <a:pt x="438" y="283"/>
                      </a:lnTo>
                      <a:lnTo>
                        <a:pt x="432" y="282"/>
                      </a:lnTo>
                      <a:lnTo>
                        <a:pt x="427" y="276"/>
                      </a:lnTo>
                      <a:lnTo>
                        <a:pt x="423" y="278"/>
                      </a:lnTo>
                      <a:lnTo>
                        <a:pt x="421" y="275"/>
                      </a:lnTo>
                      <a:lnTo>
                        <a:pt x="416" y="274"/>
                      </a:lnTo>
                      <a:lnTo>
                        <a:pt x="411" y="272"/>
                      </a:lnTo>
                      <a:lnTo>
                        <a:pt x="402" y="266"/>
                      </a:lnTo>
                      <a:lnTo>
                        <a:pt x="379" y="267"/>
                      </a:lnTo>
                      <a:lnTo>
                        <a:pt x="369" y="266"/>
                      </a:lnTo>
                      <a:lnTo>
                        <a:pt x="364" y="271"/>
                      </a:lnTo>
                      <a:lnTo>
                        <a:pt x="359" y="274"/>
                      </a:lnTo>
                      <a:lnTo>
                        <a:pt x="337" y="261"/>
                      </a:lnTo>
                      <a:lnTo>
                        <a:pt x="331" y="255"/>
                      </a:lnTo>
                      <a:lnTo>
                        <a:pt x="264" y="253"/>
                      </a:lnTo>
                      <a:lnTo>
                        <a:pt x="165" y="249"/>
                      </a:lnTo>
                      <a:lnTo>
                        <a:pt x="62" y="244"/>
                      </a:lnTo>
                      <a:lnTo>
                        <a:pt x="0" y="240"/>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6" name="Freeform 125"/>
                <p:cNvSpPr>
                  <a:spLocks/>
                </p:cNvSpPr>
                <p:nvPr/>
              </p:nvSpPr>
              <p:spPr bwMode="auto">
                <a:xfrm>
                  <a:off x="3955216" y="1526917"/>
                  <a:ext cx="1077873" cy="680898"/>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7" name="Freeform 126"/>
                <p:cNvSpPr>
                  <a:spLocks/>
                </p:cNvSpPr>
                <p:nvPr/>
              </p:nvSpPr>
              <p:spPr bwMode="auto">
                <a:xfrm>
                  <a:off x="3955216" y="1526917"/>
                  <a:ext cx="1077873" cy="680898"/>
                </a:xfrm>
                <a:custGeom>
                  <a:avLst/>
                  <a:gdLst/>
                  <a:ahLst/>
                  <a:cxnLst>
                    <a:cxn ang="0">
                      <a:pos x="0" y="248"/>
                    </a:cxn>
                    <a:cxn ang="0">
                      <a:pos x="17" y="1"/>
                    </a:cxn>
                    <a:cxn ang="0">
                      <a:pos x="17" y="0"/>
                    </a:cxn>
                    <a:cxn ang="0">
                      <a:pos x="103" y="5"/>
                    </a:cxn>
                    <a:cxn ang="0">
                      <a:pos x="230" y="10"/>
                    </a:cxn>
                    <a:cxn ang="0">
                      <a:pos x="340" y="13"/>
                    </a:cxn>
                    <a:cxn ang="0">
                      <a:pos x="389" y="13"/>
                    </a:cxn>
                    <a:cxn ang="0">
                      <a:pos x="387" y="16"/>
                    </a:cxn>
                    <a:cxn ang="0">
                      <a:pos x="387" y="16"/>
                    </a:cxn>
                    <a:cxn ang="0">
                      <a:pos x="390" y="20"/>
                    </a:cxn>
                    <a:cxn ang="0">
                      <a:pos x="393" y="35"/>
                    </a:cxn>
                    <a:cxn ang="0">
                      <a:pos x="396" y="40"/>
                    </a:cxn>
                    <a:cxn ang="0">
                      <a:pos x="392" y="50"/>
                    </a:cxn>
                    <a:cxn ang="0">
                      <a:pos x="394" y="61"/>
                    </a:cxn>
                    <a:cxn ang="0">
                      <a:pos x="393" y="65"/>
                    </a:cxn>
                    <a:cxn ang="0">
                      <a:pos x="394" y="67"/>
                    </a:cxn>
                    <a:cxn ang="0">
                      <a:pos x="393" y="78"/>
                    </a:cxn>
                    <a:cxn ang="0">
                      <a:pos x="394" y="84"/>
                    </a:cxn>
                    <a:cxn ang="0">
                      <a:pos x="400" y="101"/>
                    </a:cxn>
                    <a:cxn ang="0">
                      <a:pos x="400" y="104"/>
                    </a:cxn>
                    <a:cxn ang="0">
                      <a:pos x="406" y="119"/>
                    </a:cxn>
                    <a:cxn ang="0">
                      <a:pos x="409" y="131"/>
                    </a:cxn>
                    <a:cxn ang="0">
                      <a:pos x="409" y="136"/>
                    </a:cxn>
                    <a:cxn ang="0">
                      <a:pos x="408" y="141"/>
                    </a:cxn>
                    <a:cxn ang="0">
                      <a:pos x="409" y="146"/>
                    </a:cxn>
                    <a:cxn ang="0">
                      <a:pos x="409" y="157"/>
                    </a:cxn>
                    <a:cxn ang="0">
                      <a:pos x="411" y="168"/>
                    </a:cxn>
                    <a:cxn ang="0">
                      <a:pos x="411" y="176"/>
                    </a:cxn>
                    <a:cxn ang="0">
                      <a:pos x="413" y="181"/>
                    </a:cxn>
                    <a:cxn ang="0">
                      <a:pos x="412" y="187"/>
                    </a:cxn>
                    <a:cxn ang="0">
                      <a:pos x="413" y="206"/>
                    </a:cxn>
                    <a:cxn ang="0">
                      <a:pos x="416" y="211"/>
                    </a:cxn>
                    <a:cxn ang="0">
                      <a:pos x="415" y="217"/>
                    </a:cxn>
                    <a:cxn ang="0">
                      <a:pos x="417" y="222"/>
                    </a:cxn>
                    <a:cxn ang="0">
                      <a:pos x="423" y="230"/>
                    </a:cxn>
                    <a:cxn ang="0">
                      <a:pos x="424" y="235"/>
                    </a:cxn>
                    <a:cxn ang="0">
                      <a:pos x="424" y="241"/>
                    </a:cxn>
                    <a:cxn ang="0">
                      <a:pos x="425" y="252"/>
                    </a:cxn>
                    <a:cxn ang="0">
                      <a:pos x="425" y="256"/>
                    </a:cxn>
                    <a:cxn ang="0">
                      <a:pos x="425" y="261"/>
                    </a:cxn>
                    <a:cxn ang="0">
                      <a:pos x="320" y="261"/>
                    </a:cxn>
                    <a:cxn ang="0">
                      <a:pos x="214" y="259"/>
                    </a:cxn>
                    <a:cxn ang="0">
                      <a:pos x="101" y="254"/>
                    </a:cxn>
                    <a:cxn ang="0">
                      <a:pos x="0" y="248"/>
                    </a:cxn>
                  </a:cxnLst>
                  <a:rect l="0" t="0" r="r" b="b"/>
                  <a:pathLst>
                    <a:path w="425" h="261">
                      <a:moveTo>
                        <a:pt x="0" y="248"/>
                      </a:moveTo>
                      <a:lnTo>
                        <a:pt x="17" y="1"/>
                      </a:lnTo>
                      <a:lnTo>
                        <a:pt x="17" y="0"/>
                      </a:lnTo>
                      <a:lnTo>
                        <a:pt x="103" y="5"/>
                      </a:lnTo>
                      <a:lnTo>
                        <a:pt x="230" y="10"/>
                      </a:lnTo>
                      <a:lnTo>
                        <a:pt x="340" y="13"/>
                      </a:lnTo>
                      <a:lnTo>
                        <a:pt x="389" y="13"/>
                      </a:lnTo>
                      <a:lnTo>
                        <a:pt x="387" y="16"/>
                      </a:lnTo>
                      <a:lnTo>
                        <a:pt x="387" y="16"/>
                      </a:lnTo>
                      <a:lnTo>
                        <a:pt x="390" y="20"/>
                      </a:lnTo>
                      <a:lnTo>
                        <a:pt x="393" y="35"/>
                      </a:lnTo>
                      <a:lnTo>
                        <a:pt x="396" y="40"/>
                      </a:lnTo>
                      <a:lnTo>
                        <a:pt x="392" y="50"/>
                      </a:lnTo>
                      <a:lnTo>
                        <a:pt x="394" y="61"/>
                      </a:lnTo>
                      <a:lnTo>
                        <a:pt x="393" y="65"/>
                      </a:lnTo>
                      <a:lnTo>
                        <a:pt x="394" y="67"/>
                      </a:lnTo>
                      <a:lnTo>
                        <a:pt x="393" y="78"/>
                      </a:lnTo>
                      <a:lnTo>
                        <a:pt x="394" y="84"/>
                      </a:lnTo>
                      <a:lnTo>
                        <a:pt x="400" y="101"/>
                      </a:lnTo>
                      <a:lnTo>
                        <a:pt x="400" y="104"/>
                      </a:lnTo>
                      <a:lnTo>
                        <a:pt x="406" y="119"/>
                      </a:lnTo>
                      <a:lnTo>
                        <a:pt x="409" y="131"/>
                      </a:lnTo>
                      <a:lnTo>
                        <a:pt x="409" y="136"/>
                      </a:lnTo>
                      <a:lnTo>
                        <a:pt x="408" y="141"/>
                      </a:lnTo>
                      <a:lnTo>
                        <a:pt x="409" y="146"/>
                      </a:lnTo>
                      <a:lnTo>
                        <a:pt x="409" y="157"/>
                      </a:lnTo>
                      <a:lnTo>
                        <a:pt x="411" y="168"/>
                      </a:lnTo>
                      <a:lnTo>
                        <a:pt x="411" y="176"/>
                      </a:lnTo>
                      <a:lnTo>
                        <a:pt x="413" y="181"/>
                      </a:lnTo>
                      <a:lnTo>
                        <a:pt x="412" y="187"/>
                      </a:lnTo>
                      <a:lnTo>
                        <a:pt x="413" y="206"/>
                      </a:lnTo>
                      <a:lnTo>
                        <a:pt x="416" y="211"/>
                      </a:lnTo>
                      <a:lnTo>
                        <a:pt x="415" y="217"/>
                      </a:lnTo>
                      <a:lnTo>
                        <a:pt x="417" y="222"/>
                      </a:lnTo>
                      <a:lnTo>
                        <a:pt x="423" y="230"/>
                      </a:lnTo>
                      <a:lnTo>
                        <a:pt x="424" y="235"/>
                      </a:lnTo>
                      <a:lnTo>
                        <a:pt x="424" y="241"/>
                      </a:lnTo>
                      <a:lnTo>
                        <a:pt x="425" y="252"/>
                      </a:lnTo>
                      <a:lnTo>
                        <a:pt x="425" y="256"/>
                      </a:lnTo>
                      <a:lnTo>
                        <a:pt x="425" y="261"/>
                      </a:lnTo>
                      <a:lnTo>
                        <a:pt x="320" y="261"/>
                      </a:lnTo>
                      <a:lnTo>
                        <a:pt x="214" y="259"/>
                      </a:lnTo>
                      <a:lnTo>
                        <a:pt x="101" y="254"/>
                      </a:lnTo>
                      <a:lnTo>
                        <a:pt x="0" y="248"/>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8" name="Freeform 127"/>
                <p:cNvSpPr>
                  <a:spLocks/>
                </p:cNvSpPr>
                <p:nvPr/>
              </p:nvSpPr>
              <p:spPr bwMode="auto">
                <a:xfrm>
                  <a:off x="3978041" y="4101808"/>
                  <a:ext cx="1425328" cy="746118"/>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09" name="Freeform 128"/>
                <p:cNvSpPr>
                  <a:spLocks/>
                </p:cNvSpPr>
                <p:nvPr/>
              </p:nvSpPr>
              <p:spPr bwMode="auto">
                <a:xfrm>
                  <a:off x="3978041" y="4101808"/>
                  <a:ext cx="1425328" cy="746118"/>
                </a:xfrm>
                <a:custGeom>
                  <a:avLst/>
                  <a:gdLst/>
                  <a:ahLst/>
                  <a:cxnLst>
                    <a:cxn ang="0">
                      <a:pos x="3" y="0"/>
                    </a:cxn>
                    <a:cxn ang="0">
                      <a:pos x="170" y="8"/>
                    </a:cxn>
                    <a:cxn ang="0">
                      <a:pos x="465" y="12"/>
                    </a:cxn>
                    <a:cxn ang="0">
                      <a:pos x="547" y="51"/>
                    </a:cxn>
                    <a:cxn ang="0">
                      <a:pos x="560" y="142"/>
                    </a:cxn>
                    <a:cxn ang="0">
                      <a:pos x="547" y="283"/>
                    </a:cxn>
                    <a:cxn ang="0">
                      <a:pos x="537" y="278"/>
                    </a:cxn>
                    <a:cxn ang="0">
                      <a:pos x="514" y="263"/>
                    </a:cxn>
                    <a:cxn ang="0">
                      <a:pos x="506" y="267"/>
                    </a:cxn>
                    <a:cxn ang="0">
                      <a:pos x="498" y="270"/>
                    </a:cxn>
                    <a:cxn ang="0">
                      <a:pos x="488" y="263"/>
                    </a:cxn>
                    <a:cxn ang="0">
                      <a:pos x="473" y="271"/>
                    </a:cxn>
                    <a:cxn ang="0">
                      <a:pos x="463" y="267"/>
                    </a:cxn>
                    <a:cxn ang="0">
                      <a:pos x="452" y="272"/>
                    </a:cxn>
                    <a:cxn ang="0">
                      <a:pos x="441" y="279"/>
                    </a:cxn>
                    <a:cxn ang="0">
                      <a:pos x="433" y="279"/>
                    </a:cxn>
                    <a:cxn ang="0">
                      <a:pos x="422" y="274"/>
                    </a:cxn>
                    <a:cxn ang="0">
                      <a:pos x="414" y="268"/>
                    </a:cxn>
                    <a:cxn ang="0">
                      <a:pos x="404" y="270"/>
                    </a:cxn>
                    <a:cxn ang="0">
                      <a:pos x="395" y="263"/>
                    </a:cxn>
                    <a:cxn ang="0">
                      <a:pos x="392" y="267"/>
                    </a:cxn>
                    <a:cxn ang="0">
                      <a:pos x="385" y="281"/>
                    </a:cxn>
                    <a:cxn ang="0">
                      <a:pos x="380" y="281"/>
                    </a:cxn>
                    <a:cxn ang="0">
                      <a:pos x="380" y="270"/>
                    </a:cxn>
                    <a:cxn ang="0">
                      <a:pos x="366" y="274"/>
                    </a:cxn>
                    <a:cxn ang="0">
                      <a:pos x="360" y="267"/>
                    </a:cxn>
                    <a:cxn ang="0">
                      <a:pos x="351" y="263"/>
                    </a:cxn>
                    <a:cxn ang="0">
                      <a:pos x="338" y="268"/>
                    </a:cxn>
                    <a:cxn ang="0">
                      <a:pos x="328" y="270"/>
                    </a:cxn>
                    <a:cxn ang="0">
                      <a:pos x="327" y="259"/>
                    </a:cxn>
                    <a:cxn ang="0">
                      <a:pos x="317" y="253"/>
                    </a:cxn>
                    <a:cxn ang="0">
                      <a:pos x="313" y="248"/>
                    </a:cxn>
                    <a:cxn ang="0">
                      <a:pos x="297" y="251"/>
                    </a:cxn>
                    <a:cxn ang="0">
                      <a:pos x="288" y="249"/>
                    </a:cxn>
                    <a:cxn ang="0">
                      <a:pos x="279" y="245"/>
                    </a:cxn>
                    <a:cxn ang="0">
                      <a:pos x="263" y="243"/>
                    </a:cxn>
                    <a:cxn ang="0">
                      <a:pos x="254" y="241"/>
                    </a:cxn>
                    <a:cxn ang="0">
                      <a:pos x="246" y="240"/>
                    </a:cxn>
                    <a:cxn ang="0">
                      <a:pos x="244" y="229"/>
                    </a:cxn>
                    <a:cxn ang="0">
                      <a:pos x="235" y="222"/>
                    </a:cxn>
                    <a:cxn ang="0">
                      <a:pos x="231" y="225"/>
                    </a:cxn>
                    <a:cxn ang="0">
                      <a:pos x="220" y="224"/>
                    </a:cxn>
                    <a:cxn ang="0">
                      <a:pos x="210" y="224"/>
                    </a:cxn>
                    <a:cxn ang="0">
                      <a:pos x="195" y="209"/>
                    </a:cxn>
                    <a:cxn ang="0">
                      <a:pos x="191" y="199"/>
                    </a:cxn>
                    <a:cxn ang="0">
                      <a:pos x="190" y="50"/>
                    </a:cxn>
                    <a:cxn ang="0">
                      <a:pos x="157" y="49"/>
                    </a:cxn>
                    <a:cxn ang="0">
                      <a:pos x="0" y="40"/>
                    </a:cxn>
                  </a:cxnLst>
                  <a:rect l="0" t="0" r="r" b="b"/>
                  <a:pathLst>
                    <a:path w="562" h="286">
                      <a:moveTo>
                        <a:pt x="0" y="40"/>
                      </a:moveTo>
                      <a:lnTo>
                        <a:pt x="3" y="0"/>
                      </a:lnTo>
                      <a:lnTo>
                        <a:pt x="67" y="4"/>
                      </a:lnTo>
                      <a:lnTo>
                        <a:pt x="170" y="8"/>
                      </a:lnTo>
                      <a:lnTo>
                        <a:pt x="317" y="12"/>
                      </a:lnTo>
                      <a:lnTo>
                        <a:pt x="465" y="12"/>
                      </a:lnTo>
                      <a:lnTo>
                        <a:pt x="545" y="9"/>
                      </a:lnTo>
                      <a:lnTo>
                        <a:pt x="547" y="51"/>
                      </a:lnTo>
                      <a:lnTo>
                        <a:pt x="559" y="120"/>
                      </a:lnTo>
                      <a:lnTo>
                        <a:pt x="560" y="142"/>
                      </a:lnTo>
                      <a:lnTo>
                        <a:pt x="562" y="286"/>
                      </a:lnTo>
                      <a:lnTo>
                        <a:pt x="547" y="283"/>
                      </a:lnTo>
                      <a:lnTo>
                        <a:pt x="541" y="279"/>
                      </a:lnTo>
                      <a:lnTo>
                        <a:pt x="537" y="278"/>
                      </a:lnTo>
                      <a:lnTo>
                        <a:pt x="526" y="270"/>
                      </a:lnTo>
                      <a:lnTo>
                        <a:pt x="514" y="263"/>
                      </a:lnTo>
                      <a:lnTo>
                        <a:pt x="510" y="263"/>
                      </a:lnTo>
                      <a:lnTo>
                        <a:pt x="506" y="267"/>
                      </a:lnTo>
                      <a:lnTo>
                        <a:pt x="503" y="270"/>
                      </a:lnTo>
                      <a:lnTo>
                        <a:pt x="498" y="270"/>
                      </a:lnTo>
                      <a:lnTo>
                        <a:pt x="494" y="268"/>
                      </a:lnTo>
                      <a:lnTo>
                        <a:pt x="488" y="263"/>
                      </a:lnTo>
                      <a:lnTo>
                        <a:pt x="478" y="267"/>
                      </a:lnTo>
                      <a:lnTo>
                        <a:pt x="473" y="271"/>
                      </a:lnTo>
                      <a:lnTo>
                        <a:pt x="468" y="271"/>
                      </a:lnTo>
                      <a:lnTo>
                        <a:pt x="463" y="267"/>
                      </a:lnTo>
                      <a:lnTo>
                        <a:pt x="459" y="271"/>
                      </a:lnTo>
                      <a:lnTo>
                        <a:pt x="452" y="272"/>
                      </a:lnTo>
                      <a:lnTo>
                        <a:pt x="446" y="279"/>
                      </a:lnTo>
                      <a:lnTo>
                        <a:pt x="441" y="279"/>
                      </a:lnTo>
                      <a:lnTo>
                        <a:pt x="438" y="283"/>
                      </a:lnTo>
                      <a:lnTo>
                        <a:pt x="433" y="279"/>
                      </a:lnTo>
                      <a:lnTo>
                        <a:pt x="427" y="276"/>
                      </a:lnTo>
                      <a:lnTo>
                        <a:pt x="422" y="274"/>
                      </a:lnTo>
                      <a:lnTo>
                        <a:pt x="419" y="268"/>
                      </a:lnTo>
                      <a:lnTo>
                        <a:pt x="414" y="268"/>
                      </a:lnTo>
                      <a:lnTo>
                        <a:pt x="408" y="272"/>
                      </a:lnTo>
                      <a:lnTo>
                        <a:pt x="404" y="270"/>
                      </a:lnTo>
                      <a:lnTo>
                        <a:pt x="399" y="264"/>
                      </a:lnTo>
                      <a:lnTo>
                        <a:pt x="395" y="263"/>
                      </a:lnTo>
                      <a:lnTo>
                        <a:pt x="392" y="264"/>
                      </a:lnTo>
                      <a:lnTo>
                        <a:pt x="392" y="267"/>
                      </a:lnTo>
                      <a:lnTo>
                        <a:pt x="387" y="271"/>
                      </a:lnTo>
                      <a:lnTo>
                        <a:pt x="385" y="281"/>
                      </a:lnTo>
                      <a:lnTo>
                        <a:pt x="381" y="282"/>
                      </a:lnTo>
                      <a:lnTo>
                        <a:pt x="380" y="281"/>
                      </a:lnTo>
                      <a:lnTo>
                        <a:pt x="377" y="275"/>
                      </a:lnTo>
                      <a:lnTo>
                        <a:pt x="380" y="270"/>
                      </a:lnTo>
                      <a:lnTo>
                        <a:pt x="374" y="270"/>
                      </a:lnTo>
                      <a:lnTo>
                        <a:pt x="366" y="274"/>
                      </a:lnTo>
                      <a:lnTo>
                        <a:pt x="361" y="272"/>
                      </a:lnTo>
                      <a:lnTo>
                        <a:pt x="360" y="267"/>
                      </a:lnTo>
                      <a:lnTo>
                        <a:pt x="354" y="267"/>
                      </a:lnTo>
                      <a:lnTo>
                        <a:pt x="351" y="263"/>
                      </a:lnTo>
                      <a:lnTo>
                        <a:pt x="346" y="260"/>
                      </a:lnTo>
                      <a:lnTo>
                        <a:pt x="338" y="268"/>
                      </a:lnTo>
                      <a:lnTo>
                        <a:pt x="334" y="271"/>
                      </a:lnTo>
                      <a:lnTo>
                        <a:pt x="328" y="270"/>
                      </a:lnTo>
                      <a:lnTo>
                        <a:pt x="327" y="263"/>
                      </a:lnTo>
                      <a:lnTo>
                        <a:pt x="327" y="259"/>
                      </a:lnTo>
                      <a:lnTo>
                        <a:pt x="322" y="259"/>
                      </a:lnTo>
                      <a:lnTo>
                        <a:pt x="317" y="253"/>
                      </a:lnTo>
                      <a:lnTo>
                        <a:pt x="319" y="248"/>
                      </a:lnTo>
                      <a:lnTo>
                        <a:pt x="313" y="248"/>
                      </a:lnTo>
                      <a:lnTo>
                        <a:pt x="303" y="247"/>
                      </a:lnTo>
                      <a:lnTo>
                        <a:pt x="297" y="251"/>
                      </a:lnTo>
                      <a:lnTo>
                        <a:pt x="292" y="253"/>
                      </a:lnTo>
                      <a:lnTo>
                        <a:pt x="288" y="249"/>
                      </a:lnTo>
                      <a:lnTo>
                        <a:pt x="285" y="245"/>
                      </a:lnTo>
                      <a:lnTo>
                        <a:pt x="279" y="245"/>
                      </a:lnTo>
                      <a:lnTo>
                        <a:pt x="274" y="247"/>
                      </a:lnTo>
                      <a:lnTo>
                        <a:pt x="263" y="243"/>
                      </a:lnTo>
                      <a:lnTo>
                        <a:pt x="258" y="240"/>
                      </a:lnTo>
                      <a:lnTo>
                        <a:pt x="254" y="241"/>
                      </a:lnTo>
                      <a:lnTo>
                        <a:pt x="251" y="240"/>
                      </a:lnTo>
                      <a:lnTo>
                        <a:pt x="246" y="240"/>
                      </a:lnTo>
                      <a:lnTo>
                        <a:pt x="244" y="234"/>
                      </a:lnTo>
                      <a:lnTo>
                        <a:pt x="244" y="229"/>
                      </a:lnTo>
                      <a:lnTo>
                        <a:pt x="240" y="225"/>
                      </a:lnTo>
                      <a:lnTo>
                        <a:pt x="235" y="222"/>
                      </a:lnTo>
                      <a:lnTo>
                        <a:pt x="233" y="219"/>
                      </a:lnTo>
                      <a:lnTo>
                        <a:pt x="231" y="225"/>
                      </a:lnTo>
                      <a:lnTo>
                        <a:pt x="227" y="225"/>
                      </a:lnTo>
                      <a:lnTo>
                        <a:pt x="220" y="224"/>
                      </a:lnTo>
                      <a:lnTo>
                        <a:pt x="214" y="225"/>
                      </a:lnTo>
                      <a:lnTo>
                        <a:pt x="210" y="224"/>
                      </a:lnTo>
                      <a:lnTo>
                        <a:pt x="201" y="213"/>
                      </a:lnTo>
                      <a:lnTo>
                        <a:pt x="195" y="209"/>
                      </a:lnTo>
                      <a:lnTo>
                        <a:pt x="190" y="209"/>
                      </a:lnTo>
                      <a:lnTo>
                        <a:pt x="191" y="199"/>
                      </a:lnTo>
                      <a:lnTo>
                        <a:pt x="195" y="53"/>
                      </a:lnTo>
                      <a:lnTo>
                        <a:pt x="190" y="50"/>
                      </a:lnTo>
                      <a:lnTo>
                        <a:pt x="185" y="49"/>
                      </a:lnTo>
                      <a:lnTo>
                        <a:pt x="157" y="49"/>
                      </a:lnTo>
                      <a:lnTo>
                        <a:pt x="90" y="46"/>
                      </a:lnTo>
                      <a:lnTo>
                        <a:pt x="0" y="40"/>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0" name="Freeform 129"/>
                <p:cNvSpPr>
                  <a:spLocks/>
                </p:cNvSpPr>
                <p:nvPr/>
              </p:nvSpPr>
              <p:spPr bwMode="auto">
                <a:xfrm>
                  <a:off x="4147965" y="3465259"/>
                  <a:ext cx="1212290" cy="667854"/>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1" name="Freeform 130"/>
                <p:cNvSpPr>
                  <a:spLocks/>
                </p:cNvSpPr>
                <p:nvPr/>
              </p:nvSpPr>
              <p:spPr bwMode="auto">
                <a:xfrm>
                  <a:off x="4147965" y="3465259"/>
                  <a:ext cx="1212290" cy="667854"/>
                </a:xfrm>
                <a:custGeom>
                  <a:avLst/>
                  <a:gdLst/>
                  <a:ahLst/>
                  <a:cxnLst>
                    <a:cxn ang="0">
                      <a:pos x="0" y="248"/>
                    </a:cxn>
                    <a:cxn ang="0">
                      <a:pos x="12" y="0"/>
                    </a:cxn>
                    <a:cxn ang="0">
                      <a:pos x="90" y="4"/>
                    </a:cxn>
                    <a:cxn ang="0">
                      <a:pos x="244" y="8"/>
                    </a:cxn>
                    <a:cxn ang="0">
                      <a:pos x="325" y="8"/>
                    </a:cxn>
                    <a:cxn ang="0">
                      <a:pos x="429" y="6"/>
                    </a:cxn>
                    <a:cxn ang="0">
                      <a:pos x="444" y="17"/>
                    </a:cxn>
                    <a:cxn ang="0">
                      <a:pos x="448" y="15"/>
                    </a:cxn>
                    <a:cxn ang="0">
                      <a:pos x="453" y="16"/>
                    </a:cxn>
                    <a:cxn ang="0">
                      <a:pos x="457" y="21"/>
                    </a:cxn>
                    <a:cxn ang="0">
                      <a:pos x="458" y="27"/>
                    </a:cxn>
                    <a:cxn ang="0">
                      <a:pos x="457" y="28"/>
                    </a:cxn>
                    <a:cxn ang="0">
                      <a:pos x="451" y="28"/>
                    </a:cxn>
                    <a:cxn ang="0">
                      <a:pos x="450" y="34"/>
                    </a:cxn>
                    <a:cxn ang="0">
                      <a:pos x="443" y="42"/>
                    </a:cxn>
                    <a:cxn ang="0">
                      <a:pos x="446" y="47"/>
                    </a:cxn>
                    <a:cxn ang="0">
                      <a:pos x="450" y="54"/>
                    </a:cxn>
                    <a:cxn ang="0">
                      <a:pos x="457" y="58"/>
                    </a:cxn>
                    <a:cxn ang="0">
                      <a:pos x="457" y="63"/>
                    </a:cxn>
                    <a:cxn ang="0">
                      <a:pos x="465" y="73"/>
                    </a:cxn>
                    <a:cxn ang="0">
                      <a:pos x="469" y="74"/>
                    </a:cxn>
                    <a:cxn ang="0">
                      <a:pos x="474" y="78"/>
                    </a:cxn>
                    <a:cxn ang="0">
                      <a:pos x="478" y="253"/>
                    </a:cxn>
                    <a:cxn ang="0">
                      <a:pos x="398" y="256"/>
                    </a:cxn>
                    <a:cxn ang="0">
                      <a:pos x="250" y="256"/>
                    </a:cxn>
                    <a:cxn ang="0">
                      <a:pos x="103" y="252"/>
                    </a:cxn>
                    <a:cxn ang="0">
                      <a:pos x="0" y="248"/>
                    </a:cxn>
                  </a:cxnLst>
                  <a:rect l="0" t="0" r="r" b="b"/>
                  <a:pathLst>
                    <a:path w="478" h="256">
                      <a:moveTo>
                        <a:pt x="0" y="248"/>
                      </a:moveTo>
                      <a:lnTo>
                        <a:pt x="12" y="0"/>
                      </a:lnTo>
                      <a:lnTo>
                        <a:pt x="90" y="4"/>
                      </a:lnTo>
                      <a:lnTo>
                        <a:pt x="244" y="8"/>
                      </a:lnTo>
                      <a:lnTo>
                        <a:pt x="325" y="8"/>
                      </a:lnTo>
                      <a:lnTo>
                        <a:pt x="429" y="6"/>
                      </a:lnTo>
                      <a:lnTo>
                        <a:pt x="444" y="17"/>
                      </a:lnTo>
                      <a:lnTo>
                        <a:pt x="448" y="15"/>
                      </a:lnTo>
                      <a:lnTo>
                        <a:pt x="453" y="16"/>
                      </a:lnTo>
                      <a:lnTo>
                        <a:pt x="457" y="21"/>
                      </a:lnTo>
                      <a:lnTo>
                        <a:pt x="458" y="27"/>
                      </a:lnTo>
                      <a:lnTo>
                        <a:pt x="457" y="28"/>
                      </a:lnTo>
                      <a:lnTo>
                        <a:pt x="451" y="28"/>
                      </a:lnTo>
                      <a:lnTo>
                        <a:pt x="450" y="34"/>
                      </a:lnTo>
                      <a:lnTo>
                        <a:pt x="443" y="42"/>
                      </a:lnTo>
                      <a:lnTo>
                        <a:pt x="446" y="47"/>
                      </a:lnTo>
                      <a:lnTo>
                        <a:pt x="450" y="54"/>
                      </a:lnTo>
                      <a:lnTo>
                        <a:pt x="457" y="58"/>
                      </a:lnTo>
                      <a:lnTo>
                        <a:pt x="457" y="63"/>
                      </a:lnTo>
                      <a:lnTo>
                        <a:pt x="465" y="73"/>
                      </a:lnTo>
                      <a:lnTo>
                        <a:pt x="469" y="74"/>
                      </a:lnTo>
                      <a:lnTo>
                        <a:pt x="474" y="78"/>
                      </a:lnTo>
                      <a:lnTo>
                        <a:pt x="478" y="253"/>
                      </a:lnTo>
                      <a:lnTo>
                        <a:pt x="398" y="256"/>
                      </a:lnTo>
                      <a:lnTo>
                        <a:pt x="250" y="256"/>
                      </a:lnTo>
                      <a:lnTo>
                        <a:pt x="103" y="252"/>
                      </a:lnTo>
                      <a:lnTo>
                        <a:pt x="0" y="248"/>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2" name="Freeform 131"/>
                <p:cNvSpPr>
                  <a:spLocks/>
                </p:cNvSpPr>
                <p:nvPr/>
              </p:nvSpPr>
              <p:spPr bwMode="auto">
                <a:xfrm>
                  <a:off x="4936714" y="1479959"/>
                  <a:ext cx="1077873" cy="125222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3" name="Freeform 132"/>
                <p:cNvSpPr>
                  <a:spLocks/>
                </p:cNvSpPr>
                <p:nvPr/>
              </p:nvSpPr>
              <p:spPr bwMode="auto">
                <a:xfrm>
                  <a:off x="4936714" y="1479959"/>
                  <a:ext cx="1077873" cy="1252226"/>
                </a:xfrm>
                <a:custGeom>
                  <a:avLst/>
                  <a:gdLst/>
                  <a:ahLst/>
                  <a:cxnLst>
                    <a:cxn ang="0">
                      <a:pos x="113" y="30"/>
                    </a:cxn>
                    <a:cxn ang="0">
                      <a:pos x="117" y="1"/>
                    </a:cxn>
                    <a:cxn ang="0">
                      <a:pos x="135" y="23"/>
                    </a:cxn>
                    <a:cxn ang="0">
                      <a:pos x="143" y="51"/>
                    </a:cxn>
                    <a:cxn ang="0">
                      <a:pos x="165" y="57"/>
                    </a:cxn>
                    <a:cxn ang="0">
                      <a:pos x="194" y="68"/>
                    </a:cxn>
                    <a:cxn ang="0">
                      <a:pos x="213" y="58"/>
                    </a:cxn>
                    <a:cxn ang="0">
                      <a:pos x="222" y="57"/>
                    </a:cxn>
                    <a:cxn ang="0">
                      <a:pos x="253" y="70"/>
                    </a:cxn>
                    <a:cxn ang="0">
                      <a:pos x="264" y="80"/>
                    </a:cxn>
                    <a:cxn ang="0">
                      <a:pos x="274" y="79"/>
                    </a:cxn>
                    <a:cxn ang="0">
                      <a:pos x="289" y="84"/>
                    </a:cxn>
                    <a:cxn ang="0">
                      <a:pos x="315" y="99"/>
                    </a:cxn>
                    <a:cxn ang="0">
                      <a:pos x="338" y="89"/>
                    </a:cxn>
                    <a:cxn ang="0">
                      <a:pos x="353" y="85"/>
                    </a:cxn>
                    <a:cxn ang="0">
                      <a:pos x="363" y="92"/>
                    </a:cxn>
                    <a:cxn ang="0">
                      <a:pos x="384" y="89"/>
                    </a:cxn>
                    <a:cxn ang="0">
                      <a:pos x="401" y="96"/>
                    </a:cxn>
                    <a:cxn ang="0">
                      <a:pos x="425" y="96"/>
                    </a:cxn>
                    <a:cxn ang="0">
                      <a:pos x="409" y="107"/>
                    </a:cxn>
                    <a:cxn ang="0">
                      <a:pos x="376" y="122"/>
                    </a:cxn>
                    <a:cxn ang="0">
                      <a:pos x="336" y="160"/>
                    </a:cxn>
                    <a:cxn ang="0">
                      <a:pos x="312" y="184"/>
                    </a:cxn>
                    <a:cxn ang="0">
                      <a:pos x="289" y="205"/>
                    </a:cxn>
                    <a:cxn ang="0">
                      <a:pos x="284" y="214"/>
                    </a:cxn>
                    <a:cxn ang="0">
                      <a:pos x="281" y="262"/>
                    </a:cxn>
                    <a:cxn ang="0">
                      <a:pos x="257" y="279"/>
                    </a:cxn>
                    <a:cxn ang="0">
                      <a:pos x="249" y="294"/>
                    </a:cxn>
                    <a:cxn ang="0">
                      <a:pos x="258" y="306"/>
                    </a:cxn>
                    <a:cxn ang="0">
                      <a:pos x="260" y="340"/>
                    </a:cxn>
                    <a:cxn ang="0">
                      <a:pos x="260" y="366"/>
                    </a:cxn>
                    <a:cxn ang="0">
                      <a:pos x="270" y="382"/>
                    </a:cxn>
                    <a:cxn ang="0">
                      <a:pos x="288" y="393"/>
                    </a:cxn>
                    <a:cxn ang="0">
                      <a:pos x="308" y="403"/>
                    </a:cxn>
                    <a:cxn ang="0">
                      <a:pos x="331" y="426"/>
                    </a:cxn>
                    <a:cxn ang="0">
                      <a:pos x="346" y="437"/>
                    </a:cxn>
                    <a:cxn ang="0">
                      <a:pos x="354" y="462"/>
                    </a:cxn>
                    <a:cxn ang="0">
                      <a:pos x="293" y="473"/>
                    </a:cxn>
                    <a:cxn ang="0">
                      <a:pos x="47" y="480"/>
                    </a:cxn>
                    <a:cxn ang="0">
                      <a:pos x="36" y="324"/>
                    </a:cxn>
                    <a:cxn ang="0">
                      <a:pos x="21" y="308"/>
                    </a:cxn>
                    <a:cxn ang="0">
                      <a:pos x="33" y="296"/>
                    </a:cxn>
                    <a:cxn ang="0">
                      <a:pos x="38" y="274"/>
                    </a:cxn>
                    <a:cxn ang="0">
                      <a:pos x="37" y="253"/>
                    </a:cxn>
                    <a:cxn ang="0">
                      <a:pos x="28" y="235"/>
                    </a:cxn>
                    <a:cxn ang="0">
                      <a:pos x="25" y="205"/>
                    </a:cxn>
                    <a:cxn ang="0">
                      <a:pos x="24" y="186"/>
                    </a:cxn>
                    <a:cxn ang="0">
                      <a:pos x="21" y="159"/>
                    </a:cxn>
                    <a:cxn ang="0">
                      <a:pos x="19" y="137"/>
                    </a:cxn>
                    <a:cxn ang="0">
                      <a:pos x="7" y="102"/>
                    </a:cxn>
                    <a:cxn ang="0">
                      <a:pos x="6" y="83"/>
                    </a:cxn>
                    <a:cxn ang="0">
                      <a:pos x="9" y="58"/>
                    </a:cxn>
                    <a:cxn ang="0">
                      <a:pos x="0" y="34"/>
                    </a:cxn>
                  </a:cxnLst>
                  <a:rect l="0" t="0" r="r" b="b"/>
                  <a:pathLst>
                    <a:path w="425" h="480">
                      <a:moveTo>
                        <a:pt x="2" y="31"/>
                      </a:moveTo>
                      <a:lnTo>
                        <a:pt x="72" y="31"/>
                      </a:lnTo>
                      <a:lnTo>
                        <a:pt x="113" y="30"/>
                      </a:lnTo>
                      <a:lnTo>
                        <a:pt x="114" y="24"/>
                      </a:lnTo>
                      <a:lnTo>
                        <a:pt x="113" y="0"/>
                      </a:lnTo>
                      <a:lnTo>
                        <a:pt x="117" y="1"/>
                      </a:lnTo>
                      <a:lnTo>
                        <a:pt x="128" y="3"/>
                      </a:lnTo>
                      <a:lnTo>
                        <a:pt x="132" y="7"/>
                      </a:lnTo>
                      <a:lnTo>
                        <a:pt x="135" y="23"/>
                      </a:lnTo>
                      <a:lnTo>
                        <a:pt x="139" y="38"/>
                      </a:lnTo>
                      <a:lnTo>
                        <a:pt x="139" y="46"/>
                      </a:lnTo>
                      <a:lnTo>
                        <a:pt x="143" y="51"/>
                      </a:lnTo>
                      <a:lnTo>
                        <a:pt x="148" y="53"/>
                      </a:lnTo>
                      <a:lnTo>
                        <a:pt x="159" y="53"/>
                      </a:lnTo>
                      <a:lnTo>
                        <a:pt x="165" y="57"/>
                      </a:lnTo>
                      <a:lnTo>
                        <a:pt x="186" y="60"/>
                      </a:lnTo>
                      <a:lnTo>
                        <a:pt x="189" y="64"/>
                      </a:lnTo>
                      <a:lnTo>
                        <a:pt x="194" y="68"/>
                      </a:lnTo>
                      <a:lnTo>
                        <a:pt x="207" y="64"/>
                      </a:lnTo>
                      <a:lnTo>
                        <a:pt x="211" y="60"/>
                      </a:lnTo>
                      <a:lnTo>
                        <a:pt x="213" y="58"/>
                      </a:lnTo>
                      <a:lnTo>
                        <a:pt x="215" y="58"/>
                      </a:lnTo>
                      <a:lnTo>
                        <a:pt x="216" y="57"/>
                      </a:lnTo>
                      <a:lnTo>
                        <a:pt x="222" y="57"/>
                      </a:lnTo>
                      <a:lnTo>
                        <a:pt x="234" y="57"/>
                      </a:lnTo>
                      <a:lnTo>
                        <a:pt x="254" y="65"/>
                      </a:lnTo>
                      <a:lnTo>
                        <a:pt x="253" y="70"/>
                      </a:lnTo>
                      <a:lnTo>
                        <a:pt x="258" y="70"/>
                      </a:lnTo>
                      <a:lnTo>
                        <a:pt x="264" y="74"/>
                      </a:lnTo>
                      <a:lnTo>
                        <a:pt x="264" y="80"/>
                      </a:lnTo>
                      <a:lnTo>
                        <a:pt x="268" y="84"/>
                      </a:lnTo>
                      <a:lnTo>
                        <a:pt x="273" y="85"/>
                      </a:lnTo>
                      <a:lnTo>
                        <a:pt x="274" y="79"/>
                      </a:lnTo>
                      <a:lnTo>
                        <a:pt x="283" y="77"/>
                      </a:lnTo>
                      <a:lnTo>
                        <a:pt x="288" y="79"/>
                      </a:lnTo>
                      <a:lnTo>
                        <a:pt x="289" y="84"/>
                      </a:lnTo>
                      <a:lnTo>
                        <a:pt x="306" y="89"/>
                      </a:lnTo>
                      <a:lnTo>
                        <a:pt x="306" y="93"/>
                      </a:lnTo>
                      <a:lnTo>
                        <a:pt x="315" y="99"/>
                      </a:lnTo>
                      <a:lnTo>
                        <a:pt x="322" y="100"/>
                      </a:lnTo>
                      <a:lnTo>
                        <a:pt x="333" y="95"/>
                      </a:lnTo>
                      <a:lnTo>
                        <a:pt x="338" y="89"/>
                      </a:lnTo>
                      <a:lnTo>
                        <a:pt x="349" y="83"/>
                      </a:lnTo>
                      <a:lnTo>
                        <a:pt x="354" y="83"/>
                      </a:lnTo>
                      <a:lnTo>
                        <a:pt x="353" y="85"/>
                      </a:lnTo>
                      <a:lnTo>
                        <a:pt x="357" y="88"/>
                      </a:lnTo>
                      <a:lnTo>
                        <a:pt x="359" y="92"/>
                      </a:lnTo>
                      <a:lnTo>
                        <a:pt x="363" y="92"/>
                      </a:lnTo>
                      <a:lnTo>
                        <a:pt x="369" y="91"/>
                      </a:lnTo>
                      <a:lnTo>
                        <a:pt x="379" y="92"/>
                      </a:lnTo>
                      <a:lnTo>
                        <a:pt x="384" y="89"/>
                      </a:lnTo>
                      <a:lnTo>
                        <a:pt x="395" y="89"/>
                      </a:lnTo>
                      <a:lnTo>
                        <a:pt x="401" y="93"/>
                      </a:lnTo>
                      <a:lnTo>
                        <a:pt x="401" y="96"/>
                      </a:lnTo>
                      <a:lnTo>
                        <a:pt x="406" y="98"/>
                      </a:lnTo>
                      <a:lnTo>
                        <a:pt x="411" y="96"/>
                      </a:lnTo>
                      <a:lnTo>
                        <a:pt x="425" y="96"/>
                      </a:lnTo>
                      <a:lnTo>
                        <a:pt x="420" y="99"/>
                      </a:lnTo>
                      <a:lnTo>
                        <a:pt x="414" y="104"/>
                      </a:lnTo>
                      <a:lnTo>
                        <a:pt x="409" y="107"/>
                      </a:lnTo>
                      <a:lnTo>
                        <a:pt x="392" y="117"/>
                      </a:lnTo>
                      <a:lnTo>
                        <a:pt x="387" y="118"/>
                      </a:lnTo>
                      <a:lnTo>
                        <a:pt x="376" y="122"/>
                      </a:lnTo>
                      <a:lnTo>
                        <a:pt x="360" y="131"/>
                      </a:lnTo>
                      <a:lnTo>
                        <a:pt x="341" y="152"/>
                      </a:lnTo>
                      <a:lnTo>
                        <a:pt x="336" y="160"/>
                      </a:lnTo>
                      <a:lnTo>
                        <a:pt x="322" y="175"/>
                      </a:lnTo>
                      <a:lnTo>
                        <a:pt x="315" y="180"/>
                      </a:lnTo>
                      <a:lnTo>
                        <a:pt x="312" y="184"/>
                      </a:lnTo>
                      <a:lnTo>
                        <a:pt x="307" y="188"/>
                      </a:lnTo>
                      <a:lnTo>
                        <a:pt x="292" y="201"/>
                      </a:lnTo>
                      <a:lnTo>
                        <a:pt x="289" y="205"/>
                      </a:lnTo>
                      <a:lnTo>
                        <a:pt x="288" y="207"/>
                      </a:lnTo>
                      <a:lnTo>
                        <a:pt x="287" y="209"/>
                      </a:lnTo>
                      <a:lnTo>
                        <a:pt x="284" y="214"/>
                      </a:lnTo>
                      <a:lnTo>
                        <a:pt x="280" y="214"/>
                      </a:lnTo>
                      <a:lnTo>
                        <a:pt x="281" y="256"/>
                      </a:lnTo>
                      <a:lnTo>
                        <a:pt x="281" y="262"/>
                      </a:lnTo>
                      <a:lnTo>
                        <a:pt x="279" y="267"/>
                      </a:lnTo>
                      <a:lnTo>
                        <a:pt x="268" y="272"/>
                      </a:lnTo>
                      <a:lnTo>
                        <a:pt x="257" y="279"/>
                      </a:lnTo>
                      <a:lnTo>
                        <a:pt x="255" y="285"/>
                      </a:lnTo>
                      <a:lnTo>
                        <a:pt x="253" y="290"/>
                      </a:lnTo>
                      <a:lnTo>
                        <a:pt x="249" y="294"/>
                      </a:lnTo>
                      <a:lnTo>
                        <a:pt x="249" y="300"/>
                      </a:lnTo>
                      <a:lnTo>
                        <a:pt x="253" y="305"/>
                      </a:lnTo>
                      <a:lnTo>
                        <a:pt x="258" y="306"/>
                      </a:lnTo>
                      <a:lnTo>
                        <a:pt x="264" y="317"/>
                      </a:lnTo>
                      <a:lnTo>
                        <a:pt x="258" y="331"/>
                      </a:lnTo>
                      <a:lnTo>
                        <a:pt x="260" y="340"/>
                      </a:lnTo>
                      <a:lnTo>
                        <a:pt x="257" y="346"/>
                      </a:lnTo>
                      <a:lnTo>
                        <a:pt x="260" y="357"/>
                      </a:lnTo>
                      <a:lnTo>
                        <a:pt x="260" y="366"/>
                      </a:lnTo>
                      <a:lnTo>
                        <a:pt x="257" y="371"/>
                      </a:lnTo>
                      <a:lnTo>
                        <a:pt x="265" y="378"/>
                      </a:lnTo>
                      <a:lnTo>
                        <a:pt x="270" y="382"/>
                      </a:lnTo>
                      <a:lnTo>
                        <a:pt x="276" y="385"/>
                      </a:lnTo>
                      <a:lnTo>
                        <a:pt x="285" y="386"/>
                      </a:lnTo>
                      <a:lnTo>
                        <a:pt x="288" y="393"/>
                      </a:lnTo>
                      <a:lnTo>
                        <a:pt x="293" y="396"/>
                      </a:lnTo>
                      <a:lnTo>
                        <a:pt x="300" y="399"/>
                      </a:lnTo>
                      <a:lnTo>
                        <a:pt x="308" y="403"/>
                      </a:lnTo>
                      <a:lnTo>
                        <a:pt x="315" y="415"/>
                      </a:lnTo>
                      <a:lnTo>
                        <a:pt x="326" y="423"/>
                      </a:lnTo>
                      <a:lnTo>
                        <a:pt x="331" y="426"/>
                      </a:lnTo>
                      <a:lnTo>
                        <a:pt x="336" y="427"/>
                      </a:lnTo>
                      <a:lnTo>
                        <a:pt x="341" y="431"/>
                      </a:lnTo>
                      <a:lnTo>
                        <a:pt x="346" y="437"/>
                      </a:lnTo>
                      <a:lnTo>
                        <a:pt x="350" y="442"/>
                      </a:lnTo>
                      <a:lnTo>
                        <a:pt x="353" y="457"/>
                      </a:lnTo>
                      <a:lnTo>
                        <a:pt x="354" y="462"/>
                      </a:lnTo>
                      <a:lnTo>
                        <a:pt x="353" y="464"/>
                      </a:lnTo>
                      <a:lnTo>
                        <a:pt x="356" y="470"/>
                      </a:lnTo>
                      <a:lnTo>
                        <a:pt x="293" y="473"/>
                      </a:lnTo>
                      <a:lnTo>
                        <a:pt x="209" y="477"/>
                      </a:lnTo>
                      <a:lnTo>
                        <a:pt x="108" y="480"/>
                      </a:lnTo>
                      <a:lnTo>
                        <a:pt x="47" y="480"/>
                      </a:lnTo>
                      <a:lnTo>
                        <a:pt x="45" y="332"/>
                      </a:lnTo>
                      <a:lnTo>
                        <a:pt x="41" y="327"/>
                      </a:lnTo>
                      <a:lnTo>
                        <a:pt x="36" y="324"/>
                      </a:lnTo>
                      <a:lnTo>
                        <a:pt x="32" y="324"/>
                      </a:lnTo>
                      <a:lnTo>
                        <a:pt x="25" y="313"/>
                      </a:lnTo>
                      <a:lnTo>
                        <a:pt x="21" y="308"/>
                      </a:lnTo>
                      <a:lnTo>
                        <a:pt x="22" y="304"/>
                      </a:lnTo>
                      <a:lnTo>
                        <a:pt x="28" y="300"/>
                      </a:lnTo>
                      <a:lnTo>
                        <a:pt x="33" y="296"/>
                      </a:lnTo>
                      <a:lnTo>
                        <a:pt x="36" y="290"/>
                      </a:lnTo>
                      <a:lnTo>
                        <a:pt x="38" y="279"/>
                      </a:lnTo>
                      <a:lnTo>
                        <a:pt x="38" y="274"/>
                      </a:lnTo>
                      <a:lnTo>
                        <a:pt x="38" y="270"/>
                      </a:lnTo>
                      <a:lnTo>
                        <a:pt x="37" y="259"/>
                      </a:lnTo>
                      <a:lnTo>
                        <a:pt x="37" y="253"/>
                      </a:lnTo>
                      <a:lnTo>
                        <a:pt x="36" y="248"/>
                      </a:lnTo>
                      <a:lnTo>
                        <a:pt x="30" y="240"/>
                      </a:lnTo>
                      <a:lnTo>
                        <a:pt x="28" y="235"/>
                      </a:lnTo>
                      <a:lnTo>
                        <a:pt x="29" y="229"/>
                      </a:lnTo>
                      <a:lnTo>
                        <a:pt x="26" y="224"/>
                      </a:lnTo>
                      <a:lnTo>
                        <a:pt x="25" y="205"/>
                      </a:lnTo>
                      <a:lnTo>
                        <a:pt x="26" y="199"/>
                      </a:lnTo>
                      <a:lnTo>
                        <a:pt x="24" y="194"/>
                      </a:lnTo>
                      <a:lnTo>
                        <a:pt x="24" y="186"/>
                      </a:lnTo>
                      <a:lnTo>
                        <a:pt x="22" y="175"/>
                      </a:lnTo>
                      <a:lnTo>
                        <a:pt x="22" y="164"/>
                      </a:lnTo>
                      <a:lnTo>
                        <a:pt x="21" y="159"/>
                      </a:lnTo>
                      <a:lnTo>
                        <a:pt x="22" y="154"/>
                      </a:lnTo>
                      <a:lnTo>
                        <a:pt x="22" y="149"/>
                      </a:lnTo>
                      <a:lnTo>
                        <a:pt x="19" y="137"/>
                      </a:lnTo>
                      <a:lnTo>
                        <a:pt x="13" y="122"/>
                      </a:lnTo>
                      <a:lnTo>
                        <a:pt x="13" y="119"/>
                      </a:lnTo>
                      <a:lnTo>
                        <a:pt x="7" y="102"/>
                      </a:lnTo>
                      <a:lnTo>
                        <a:pt x="6" y="96"/>
                      </a:lnTo>
                      <a:lnTo>
                        <a:pt x="7" y="85"/>
                      </a:lnTo>
                      <a:lnTo>
                        <a:pt x="6" y="83"/>
                      </a:lnTo>
                      <a:lnTo>
                        <a:pt x="7" y="79"/>
                      </a:lnTo>
                      <a:lnTo>
                        <a:pt x="5" y="68"/>
                      </a:lnTo>
                      <a:lnTo>
                        <a:pt x="9" y="58"/>
                      </a:lnTo>
                      <a:lnTo>
                        <a:pt x="6" y="53"/>
                      </a:lnTo>
                      <a:lnTo>
                        <a:pt x="3" y="38"/>
                      </a:lnTo>
                      <a:lnTo>
                        <a:pt x="0" y="34"/>
                      </a:lnTo>
                      <a:lnTo>
                        <a:pt x="0" y="34"/>
                      </a:lnTo>
                      <a:lnTo>
                        <a:pt x="2" y="31"/>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4" name="Freeform 133"/>
                <p:cNvSpPr>
                  <a:spLocks/>
                </p:cNvSpPr>
                <p:nvPr/>
              </p:nvSpPr>
              <p:spPr bwMode="auto">
                <a:xfrm>
                  <a:off x="5028016" y="2706097"/>
                  <a:ext cx="996715" cy="670463"/>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5" name="Freeform 134"/>
                <p:cNvSpPr>
                  <a:spLocks/>
                </p:cNvSpPr>
                <p:nvPr/>
              </p:nvSpPr>
              <p:spPr bwMode="auto">
                <a:xfrm>
                  <a:off x="5028016" y="2706097"/>
                  <a:ext cx="996715" cy="670463"/>
                </a:xfrm>
                <a:custGeom>
                  <a:avLst/>
                  <a:gdLst/>
                  <a:ahLst/>
                  <a:cxnLst>
                    <a:cxn ang="0">
                      <a:pos x="7" y="80"/>
                    </a:cxn>
                    <a:cxn ang="0">
                      <a:pos x="0" y="70"/>
                    </a:cxn>
                    <a:cxn ang="0">
                      <a:pos x="4" y="64"/>
                    </a:cxn>
                    <a:cxn ang="0">
                      <a:pos x="7" y="48"/>
                    </a:cxn>
                    <a:cxn ang="0">
                      <a:pos x="9" y="38"/>
                    </a:cxn>
                    <a:cxn ang="0">
                      <a:pos x="2" y="28"/>
                    </a:cxn>
                    <a:cxn ang="0">
                      <a:pos x="5" y="21"/>
                    </a:cxn>
                    <a:cxn ang="0">
                      <a:pos x="1" y="10"/>
                    </a:cxn>
                    <a:cxn ang="0">
                      <a:pos x="72" y="10"/>
                    </a:cxn>
                    <a:cxn ang="0">
                      <a:pos x="257" y="3"/>
                    </a:cxn>
                    <a:cxn ang="0">
                      <a:pos x="320" y="5"/>
                    </a:cxn>
                    <a:cxn ang="0">
                      <a:pos x="323" y="11"/>
                    </a:cxn>
                    <a:cxn ang="0">
                      <a:pos x="329" y="18"/>
                    </a:cxn>
                    <a:cxn ang="0">
                      <a:pos x="327" y="37"/>
                    </a:cxn>
                    <a:cxn ang="0">
                      <a:pos x="331" y="51"/>
                    </a:cxn>
                    <a:cxn ang="0">
                      <a:pos x="335" y="63"/>
                    </a:cxn>
                    <a:cxn ang="0">
                      <a:pos x="355" y="68"/>
                    </a:cxn>
                    <a:cxn ang="0">
                      <a:pos x="359" y="79"/>
                    </a:cxn>
                    <a:cxn ang="0">
                      <a:pos x="374" y="93"/>
                    </a:cxn>
                    <a:cxn ang="0">
                      <a:pos x="380" y="104"/>
                    </a:cxn>
                    <a:cxn ang="0">
                      <a:pos x="390" y="110"/>
                    </a:cxn>
                    <a:cxn ang="0">
                      <a:pos x="390" y="132"/>
                    </a:cxn>
                    <a:cxn ang="0">
                      <a:pos x="382" y="154"/>
                    </a:cxn>
                    <a:cxn ang="0">
                      <a:pos x="367" y="162"/>
                    </a:cxn>
                    <a:cxn ang="0">
                      <a:pos x="342" y="170"/>
                    </a:cxn>
                    <a:cxn ang="0">
                      <a:pos x="339" y="186"/>
                    </a:cxn>
                    <a:cxn ang="0">
                      <a:pos x="348" y="208"/>
                    </a:cxn>
                    <a:cxn ang="0">
                      <a:pos x="340" y="222"/>
                    </a:cxn>
                    <a:cxn ang="0">
                      <a:pos x="339" y="231"/>
                    </a:cxn>
                    <a:cxn ang="0">
                      <a:pos x="323" y="243"/>
                    </a:cxn>
                    <a:cxn ang="0">
                      <a:pos x="325" y="254"/>
                    </a:cxn>
                    <a:cxn ang="0">
                      <a:pos x="320" y="257"/>
                    </a:cxn>
                    <a:cxn ang="0">
                      <a:pos x="305" y="243"/>
                    </a:cxn>
                    <a:cxn ang="0">
                      <a:pos x="262" y="242"/>
                    </a:cxn>
                    <a:cxn ang="0">
                      <a:pos x="123" y="249"/>
                    </a:cxn>
                    <a:cxn ang="0">
                      <a:pos x="53" y="243"/>
                    </a:cxn>
                    <a:cxn ang="0">
                      <a:pos x="50" y="224"/>
                    </a:cxn>
                    <a:cxn ang="0">
                      <a:pos x="47" y="207"/>
                    </a:cxn>
                    <a:cxn ang="0">
                      <a:pos x="45" y="196"/>
                    </a:cxn>
                    <a:cxn ang="0">
                      <a:pos x="42" y="184"/>
                    </a:cxn>
                    <a:cxn ang="0">
                      <a:pos x="38" y="175"/>
                    </a:cxn>
                    <a:cxn ang="0">
                      <a:pos x="34" y="170"/>
                    </a:cxn>
                    <a:cxn ang="0">
                      <a:pos x="32" y="163"/>
                    </a:cxn>
                    <a:cxn ang="0">
                      <a:pos x="34" y="152"/>
                    </a:cxn>
                    <a:cxn ang="0">
                      <a:pos x="30" y="143"/>
                    </a:cxn>
                    <a:cxn ang="0">
                      <a:pos x="21" y="128"/>
                    </a:cxn>
                    <a:cxn ang="0">
                      <a:pos x="17" y="117"/>
                    </a:cxn>
                    <a:cxn ang="0">
                      <a:pos x="16" y="108"/>
                    </a:cxn>
                    <a:cxn ang="0">
                      <a:pos x="15" y="98"/>
                    </a:cxn>
                    <a:cxn ang="0">
                      <a:pos x="8" y="91"/>
                    </a:cxn>
                  </a:cxnLst>
                  <a:rect l="0" t="0" r="r" b="b"/>
                  <a:pathLst>
                    <a:path w="393" h="257">
                      <a:moveTo>
                        <a:pt x="8" y="91"/>
                      </a:moveTo>
                      <a:lnTo>
                        <a:pt x="7" y="80"/>
                      </a:lnTo>
                      <a:lnTo>
                        <a:pt x="1" y="75"/>
                      </a:lnTo>
                      <a:lnTo>
                        <a:pt x="0" y="70"/>
                      </a:lnTo>
                      <a:lnTo>
                        <a:pt x="2" y="66"/>
                      </a:lnTo>
                      <a:lnTo>
                        <a:pt x="4" y="64"/>
                      </a:lnTo>
                      <a:lnTo>
                        <a:pt x="7" y="53"/>
                      </a:lnTo>
                      <a:lnTo>
                        <a:pt x="7" y="48"/>
                      </a:lnTo>
                      <a:lnTo>
                        <a:pt x="9" y="44"/>
                      </a:lnTo>
                      <a:lnTo>
                        <a:pt x="9" y="38"/>
                      </a:lnTo>
                      <a:lnTo>
                        <a:pt x="4" y="33"/>
                      </a:lnTo>
                      <a:lnTo>
                        <a:pt x="2" y="28"/>
                      </a:lnTo>
                      <a:lnTo>
                        <a:pt x="5" y="26"/>
                      </a:lnTo>
                      <a:lnTo>
                        <a:pt x="5" y="21"/>
                      </a:lnTo>
                      <a:lnTo>
                        <a:pt x="2" y="15"/>
                      </a:lnTo>
                      <a:lnTo>
                        <a:pt x="1" y="10"/>
                      </a:lnTo>
                      <a:lnTo>
                        <a:pt x="11" y="10"/>
                      </a:lnTo>
                      <a:lnTo>
                        <a:pt x="72" y="10"/>
                      </a:lnTo>
                      <a:lnTo>
                        <a:pt x="173" y="7"/>
                      </a:lnTo>
                      <a:lnTo>
                        <a:pt x="257" y="3"/>
                      </a:lnTo>
                      <a:lnTo>
                        <a:pt x="320" y="0"/>
                      </a:lnTo>
                      <a:lnTo>
                        <a:pt x="320" y="5"/>
                      </a:lnTo>
                      <a:lnTo>
                        <a:pt x="321" y="6"/>
                      </a:lnTo>
                      <a:lnTo>
                        <a:pt x="323" y="11"/>
                      </a:lnTo>
                      <a:lnTo>
                        <a:pt x="327" y="13"/>
                      </a:lnTo>
                      <a:lnTo>
                        <a:pt x="329" y="18"/>
                      </a:lnTo>
                      <a:lnTo>
                        <a:pt x="324" y="29"/>
                      </a:lnTo>
                      <a:lnTo>
                        <a:pt x="327" y="37"/>
                      </a:lnTo>
                      <a:lnTo>
                        <a:pt x="327" y="45"/>
                      </a:lnTo>
                      <a:lnTo>
                        <a:pt x="331" y="51"/>
                      </a:lnTo>
                      <a:lnTo>
                        <a:pt x="332" y="57"/>
                      </a:lnTo>
                      <a:lnTo>
                        <a:pt x="335" y="63"/>
                      </a:lnTo>
                      <a:lnTo>
                        <a:pt x="340" y="66"/>
                      </a:lnTo>
                      <a:lnTo>
                        <a:pt x="355" y="68"/>
                      </a:lnTo>
                      <a:lnTo>
                        <a:pt x="359" y="79"/>
                      </a:lnTo>
                      <a:lnTo>
                        <a:pt x="359" y="79"/>
                      </a:lnTo>
                      <a:lnTo>
                        <a:pt x="363" y="85"/>
                      </a:lnTo>
                      <a:lnTo>
                        <a:pt x="374" y="93"/>
                      </a:lnTo>
                      <a:lnTo>
                        <a:pt x="374" y="99"/>
                      </a:lnTo>
                      <a:lnTo>
                        <a:pt x="380" y="104"/>
                      </a:lnTo>
                      <a:lnTo>
                        <a:pt x="385" y="106"/>
                      </a:lnTo>
                      <a:lnTo>
                        <a:pt x="390" y="110"/>
                      </a:lnTo>
                      <a:lnTo>
                        <a:pt x="393" y="117"/>
                      </a:lnTo>
                      <a:lnTo>
                        <a:pt x="390" y="132"/>
                      </a:lnTo>
                      <a:lnTo>
                        <a:pt x="384" y="143"/>
                      </a:lnTo>
                      <a:lnTo>
                        <a:pt x="382" y="154"/>
                      </a:lnTo>
                      <a:lnTo>
                        <a:pt x="377" y="158"/>
                      </a:lnTo>
                      <a:lnTo>
                        <a:pt x="367" y="162"/>
                      </a:lnTo>
                      <a:lnTo>
                        <a:pt x="362" y="166"/>
                      </a:lnTo>
                      <a:lnTo>
                        <a:pt x="342" y="170"/>
                      </a:lnTo>
                      <a:lnTo>
                        <a:pt x="340" y="175"/>
                      </a:lnTo>
                      <a:lnTo>
                        <a:pt x="339" y="186"/>
                      </a:lnTo>
                      <a:lnTo>
                        <a:pt x="348" y="196"/>
                      </a:lnTo>
                      <a:lnTo>
                        <a:pt x="348" y="208"/>
                      </a:lnTo>
                      <a:lnTo>
                        <a:pt x="342" y="217"/>
                      </a:lnTo>
                      <a:lnTo>
                        <a:pt x="340" y="222"/>
                      </a:lnTo>
                      <a:lnTo>
                        <a:pt x="340" y="227"/>
                      </a:lnTo>
                      <a:lnTo>
                        <a:pt x="339" y="231"/>
                      </a:lnTo>
                      <a:lnTo>
                        <a:pt x="327" y="238"/>
                      </a:lnTo>
                      <a:lnTo>
                        <a:pt x="323" y="243"/>
                      </a:lnTo>
                      <a:lnTo>
                        <a:pt x="325" y="249"/>
                      </a:lnTo>
                      <a:lnTo>
                        <a:pt x="325" y="254"/>
                      </a:lnTo>
                      <a:lnTo>
                        <a:pt x="321" y="257"/>
                      </a:lnTo>
                      <a:lnTo>
                        <a:pt x="320" y="257"/>
                      </a:lnTo>
                      <a:lnTo>
                        <a:pt x="316" y="251"/>
                      </a:lnTo>
                      <a:lnTo>
                        <a:pt x="305" y="243"/>
                      </a:lnTo>
                      <a:lnTo>
                        <a:pt x="302" y="238"/>
                      </a:lnTo>
                      <a:lnTo>
                        <a:pt x="262" y="242"/>
                      </a:lnTo>
                      <a:lnTo>
                        <a:pt x="167" y="247"/>
                      </a:lnTo>
                      <a:lnTo>
                        <a:pt x="123" y="249"/>
                      </a:lnTo>
                      <a:lnTo>
                        <a:pt x="54" y="249"/>
                      </a:lnTo>
                      <a:lnTo>
                        <a:pt x="53" y="243"/>
                      </a:lnTo>
                      <a:lnTo>
                        <a:pt x="47" y="239"/>
                      </a:lnTo>
                      <a:lnTo>
                        <a:pt x="50" y="224"/>
                      </a:lnTo>
                      <a:lnTo>
                        <a:pt x="47" y="213"/>
                      </a:lnTo>
                      <a:lnTo>
                        <a:pt x="47" y="207"/>
                      </a:lnTo>
                      <a:lnTo>
                        <a:pt x="47" y="201"/>
                      </a:lnTo>
                      <a:lnTo>
                        <a:pt x="45" y="196"/>
                      </a:lnTo>
                      <a:lnTo>
                        <a:pt x="46" y="189"/>
                      </a:lnTo>
                      <a:lnTo>
                        <a:pt x="42" y="184"/>
                      </a:lnTo>
                      <a:lnTo>
                        <a:pt x="43" y="178"/>
                      </a:lnTo>
                      <a:lnTo>
                        <a:pt x="38" y="175"/>
                      </a:lnTo>
                      <a:lnTo>
                        <a:pt x="38" y="170"/>
                      </a:lnTo>
                      <a:lnTo>
                        <a:pt x="34" y="170"/>
                      </a:lnTo>
                      <a:lnTo>
                        <a:pt x="34" y="169"/>
                      </a:lnTo>
                      <a:lnTo>
                        <a:pt x="32" y="163"/>
                      </a:lnTo>
                      <a:lnTo>
                        <a:pt x="32" y="158"/>
                      </a:lnTo>
                      <a:lnTo>
                        <a:pt x="34" y="152"/>
                      </a:lnTo>
                      <a:lnTo>
                        <a:pt x="32" y="148"/>
                      </a:lnTo>
                      <a:lnTo>
                        <a:pt x="30" y="143"/>
                      </a:lnTo>
                      <a:lnTo>
                        <a:pt x="30" y="137"/>
                      </a:lnTo>
                      <a:lnTo>
                        <a:pt x="21" y="128"/>
                      </a:lnTo>
                      <a:lnTo>
                        <a:pt x="21" y="123"/>
                      </a:lnTo>
                      <a:lnTo>
                        <a:pt x="17" y="117"/>
                      </a:lnTo>
                      <a:lnTo>
                        <a:pt x="17" y="113"/>
                      </a:lnTo>
                      <a:lnTo>
                        <a:pt x="16" y="108"/>
                      </a:lnTo>
                      <a:lnTo>
                        <a:pt x="13" y="102"/>
                      </a:lnTo>
                      <a:lnTo>
                        <a:pt x="15" y="98"/>
                      </a:lnTo>
                      <a:lnTo>
                        <a:pt x="13" y="93"/>
                      </a:lnTo>
                      <a:lnTo>
                        <a:pt x="8" y="91"/>
                      </a:lnTo>
                    </a:path>
                  </a:pathLst>
                </a:custGeom>
                <a:solidFill>
                  <a:schemeClr val="accent3"/>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6" name="Freeform 135"/>
                <p:cNvSpPr>
                  <a:spLocks/>
                </p:cNvSpPr>
                <p:nvPr/>
              </p:nvSpPr>
              <p:spPr bwMode="auto">
                <a:xfrm>
                  <a:off x="5164969" y="3326993"/>
                  <a:ext cx="1103235" cy="983520"/>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7" name="Freeform 136"/>
                <p:cNvSpPr>
                  <a:spLocks/>
                </p:cNvSpPr>
                <p:nvPr/>
              </p:nvSpPr>
              <p:spPr bwMode="auto">
                <a:xfrm>
                  <a:off x="5164969" y="3326993"/>
                  <a:ext cx="1103235" cy="983520"/>
                </a:xfrm>
                <a:custGeom>
                  <a:avLst/>
                  <a:gdLst/>
                  <a:ahLst/>
                  <a:cxnLst>
                    <a:cxn ang="0">
                      <a:pos x="69" y="11"/>
                    </a:cxn>
                    <a:cxn ang="0">
                      <a:pos x="208" y="4"/>
                    </a:cxn>
                    <a:cxn ang="0">
                      <a:pos x="251" y="5"/>
                    </a:cxn>
                    <a:cxn ang="0">
                      <a:pos x="266" y="19"/>
                    </a:cxn>
                    <a:cxn ang="0">
                      <a:pos x="266" y="24"/>
                    </a:cxn>
                    <a:cxn ang="0">
                      <a:pos x="264" y="40"/>
                    </a:cxn>
                    <a:cxn ang="0">
                      <a:pos x="269" y="53"/>
                    </a:cxn>
                    <a:cxn ang="0">
                      <a:pos x="274" y="69"/>
                    </a:cxn>
                    <a:cxn ang="0">
                      <a:pos x="283" y="80"/>
                    </a:cxn>
                    <a:cxn ang="0">
                      <a:pos x="293" y="89"/>
                    </a:cxn>
                    <a:cxn ang="0">
                      <a:pos x="309" y="102"/>
                    </a:cxn>
                    <a:cxn ang="0">
                      <a:pos x="316" y="111"/>
                    </a:cxn>
                    <a:cxn ang="0">
                      <a:pos x="327" y="139"/>
                    </a:cxn>
                    <a:cxn ang="0">
                      <a:pos x="335" y="133"/>
                    </a:cxn>
                    <a:cxn ang="0">
                      <a:pos x="343" y="134"/>
                    </a:cxn>
                    <a:cxn ang="0">
                      <a:pos x="358" y="141"/>
                    </a:cxn>
                    <a:cxn ang="0">
                      <a:pos x="354" y="150"/>
                    </a:cxn>
                    <a:cxn ang="0">
                      <a:pos x="351" y="167"/>
                    </a:cxn>
                    <a:cxn ang="0">
                      <a:pos x="346" y="182"/>
                    </a:cxn>
                    <a:cxn ang="0">
                      <a:pos x="346" y="191"/>
                    </a:cxn>
                    <a:cxn ang="0">
                      <a:pos x="372" y="213"/>
                    </a:cxn>
                    <a:cxn ang="0">
                      <a:pos x="376" y="220"/>
                    </a:cxn>
                    <a:cxn ang="0">
                      <a:pos x="389" y="222"/>
                    </a:cxn>
                    <a:cxn ang="0">
                      <a:pos x="397" y="232"/>
                    </a:cxn>
                    <a:cxn ang="0">
                      <a:pos x="404" y="245"/>
                    </a:cxn>
                    <a:cxn ang="0">
                      <a:pos x="410" y="262"/>
                    </a:cxn>
                    <a:cxn ang="0">
                      <a:pos x="412" y="276"/>
                    </a:cxn>
                    <a:cxn ang="0">
                      <a:pos x="426" y="285"/>
                    </a:cxn>
                    <a:cxn ang="0">
                      <a:pos x="434" y="294"/>
                    </a:cxn>
                    <a:cxn ang="0">
                      <a:pos x="435" y="306"/>
                    </a:cxn>
                    <a:cxn ang="0">
                      <a:pos x="433" y="316"/>
                    </a:cxn>
                    <a:cxn ang="0">
                      <a:pos x="425" y="321"/>
                    </a:cxn>
                    <a:cxn ang="0">
                      <a:pos x="418" y="331"/>
                    </a:cxn>
                    <a:cxn ang="0">
                      <a:pos x="414" y="331"/>
                    </a:cxn>
                    <a:cxn ang="0">
                      <a:pos x="408" y="331"/>
                    </a:cxn>
                    <a:cxn ang="0">
                      <a:pos x="412" y="342"/>
                    </a:cxn>
                    <a:cxn ang="0">
                      <a:pos x="410" y="350"/>
                    </a:cxn>
                    <a:cxn ang="0">
                      <a:pos x="407" y="359"/>
                    </a:cxn>
                    <a:cxn ang="0">
                      <a:pos x="400" y="373"/>
                    </a:cxn>
                    <a:cxn ang="0">
                      <a:pos x="361" y="371"/>
                    </a:cxn>
                    <a:cxn ang="0">
                      <a:pos x="366" y="361"/>
                    </a:cxn>
                    <a:cxn ang="0">
                      <a:pos x="376" y="352"/>
                    </a:cxn>
                    <a:cxn ang="0">
                      <a:pos x="374" y="342"/>
                    </a:cxn>
                    <a:cxn ang="0">
                      <a:pos x="366" y="335"/>
                    </a:cxn>
                    <a:cxn ang="0">
                      <a:pos x="144" y="346"/>
                    </a:cxn>
                    <a:cxn ang="0">
                      <a:pos x="77" y="306"/>
                    </a:cxn>
                    <a:cxn ang="0">
                      <a:pos x="68" y="127"/>
                    </a:cxn>
                    <a:cxn ang="0">
                      <a:pos x="56" y="116"/>
                    </a:cxn>
                    <a:cxn ang="0">
                      <a:pos x="49" y="107"/>
                    </a:cxn>
                    <a:cxn ang="0">
                      <a:pos x="42" y="95"/>
                    </a:cxn>
                    <a:cxn ang="0">
                      <a:pos x="50" y="81"/>
                    </a:cxn>
                    <a:cxn ang="0">
                      <a:pos x="57" y="80"/>
                    </a:cxn>
                    <a:cxn ang="0">
                      <a:pos x="52" y="69"/>
                    </a:cxn>
                    <a:cxn ang="0">
                      <a:pos x="43" y="70"/>
                    </a:cxn>
                    <a:cxn ang="0">
                      <a:pos x="22" y="55"/>
                    </a:cxn>
                    <a:cxn ang="0">
                      <a:pos x="19" y="45"/>
                    </a:cxn>
                    <a:cxn ang="0">
                      <a:pos x="12" y="36"/>
                    </a:cxn>
                    <a:cxn ang="0">
                      <a:pos x="4" y="22"/>
                    </a:cxn>
                    <a:cxn ang="0">
                      <a:pos x="0" y="11"/>
                    </a:cxn>
                  </a:cxnLst>
                  <a:rect l="0" t="0" r="r" b="b"/>
                  <a:pathLst>
                    <a:path w="435" h="377">
                      <a:moveTo>
                        <a:pt x="0" y="11"/>
                      </a:moveTo>
                      <a:lnTo>
                        <a:pt x="69" y="11"/>
                      </a:lnTo>
                      <a:lnTo>
                        <a:pt x="113" y="9"/>
                      </a:lnTo>
                      <a:lnTo>
                        <a:pt x="208" y="4"/>
                      </a:lnTo>
                      <a:lnTo>
                        <a:pt x="248" y="0"/>
                      </a:lnTo>
                      <a:lnTo>
                        <a:pt x="251" y="5"/>
                      </a:lnTo>
                      <a:lnTo>
                        <a:pt x="262" y="13"/>
                      </a:lnTo>
                      <a:lnTo>
                        <a:pt x="266" y="19"/>
                      </a:lnTo>
                      <a:lnTo>
                        <a:pt x="267" y="19"/>
                      </a:lnTo>
                      <a:lnTo>
                        <a:pt x="266" y="24"/>
                      </a:lnTo>
                      <a:lnTo>
                        <a:pt x="264" y="30"/>
                      </a:lnTo>
                      <a:lnTo>
                        <a:pt x="264" y="40"/>
                      </a:lnTo>
                      <a:lnTo>
                        <a:pt x="266" y="51"/>
                      </a:lnTo>
                      <a:lnTo>
                        <a:pt x="269" y="53"/>
                      </a:lnTo>
                      <a:lnTo>
                        <a:pt x="271" y="64"/>
                      </a:lnTo>
                      <a:lnTo>
                        <a:pt x="274" y="69"/>
                      </a:lnTo>
                      <a:lnTo>
                        <a:pt x="275" y="74"/>
                      </a:lnTo>
                      <a:lnTo>
                        <a:pt x="283" y="80"/>
                      </a:lnTo>
                      <a:lnTo>
                        <a:pt x="288" y="85"/>
                      </a:lnTo>
                      <a:lnTo>
                        <a:pt x="293" y="89"/>
                      </a:lnTo>
                      <a:lnTo>
                        <a:pt x="296" y="93"/>
                      </a:lnTo>
                      <a:lnTo>
                        <a:pt x="309" y="102"/>
                      </a:lnTo>
                      <a:lnTo>
                        <a:pt x="313" y="106"/>
                      </a:lnTo>
                      <a:lnTo>
                        <a:pt x="316" y="111"/>
                      </a:lnTo>
                      <a:lnTo>
                        <a:pt x="323" y="134"/>
                      </a:lnTo>
                      <a:lnTo>
                        <a:pt x="327" y="139"/>
                      </a:lnTo>
                      <a:lnTo>
                        <a:pt x="332" y="138"/>
                      </a:lnTo>
                      <a:lnTo>
                        <a:pt x="335" y="133"/>
                      </a:lnTo>
                      <a:lnTo>
                        <a:pt x="338" y="133"/>
                      </a:lnTo>
                      <a:lnTo>
                        <a:pt x="343" y="134"/>
                      </a:lnTo>
                      <a:lnTo>
                        <a:pt x="349" y="134"/>
                      </a:lnTo>
                      <a:lnTo>
                        <a:pt x="358" y="141"/>
                      </a:lnTo>
                      <a:lnTo>
                        <a:pt x="358" y="144"/>
                      </a:lnTo>
                      <a:lnTo>
                        <a:pt x="354" y="150"/>
                      </a:lnTo>
                      <a:lnTo>
                        <a:pt x="355" y="158"/>
                      </a:lnTo>
                      <a:lnTo>
                        <a:pt x="351" y="167"/>
                      </a:lnTo>
                      <a:lnTo>
                        <a:pt x="349" y="176"/>
                      </a:lnTo>
                      <a:lnTo>
                        <a:pt x="346" y="182"/>
                      </a:lnTo>
                      <a:lnTo>
                        <a:pt x="345" y="187"/>
                      </a:lnTo>
                      <a:lnTo>
                        <a:pt x="346" y="191"/>
                      </a:lnTo>
                      <a:lnTo>
                        <a:pt x="355" y="202"/>
                      </a:lnTo>
                      <a:lnTo>
                        <a:pt x="372" y="213"/>
                      </a:lnTo>
                      <a:lnTo>
                        <a:pt x="374" y="213"/>
                      </a:lnTo>
                      <a:lnTo>
                        <a:pt x="376" y="220"/>
                      </a:lnTo>
                      <a:lnTo>
                        <a:pt x="381" y="217"/>
                      </a:lnTo>
                      <a:lnTo>
                        <a:pt x="389" y="222"/>
                      </a:lnTo>
                      <a:lnTo>
                        <a:pt x="393" y="228"/>
                      </a:lnTo>
                      <a:lnTo>
                        <a:pt x="397" y="232"/>
                      </a:lnTo>
                      <a:lnTo>
                        <a:pt x="404" y="233"/>
                      </a:lnTo>
                      <a:lnTo>
                        <a:pt x="404" y="245"/>
                      </a:lnTo>
                      <a:lnTo>
                        <a:pt x="411" y="255"/>
                      </a:lnTo>
                      <a:lnTo>
                        <a:pt x="410" y="262"/>
                      </a:lnTo>
                      <a:lnTo>
                        <a:pt x="406" y="267"/>
                      </a:lnTo>
                      <a:lnTo>
                        <a:pt x="412" y="276"/>
                      </a:lnTo>
                      <a:lnTo>
                        <a:pt x="420" y="287"/>
                      </a:lnTo>
                      <a:lnTo>
                        <a:pt x="426" y="285"/>
                      </a:lnTo>
                      <a:lnTo>
                        <a:pt x="434" y="289"/>
                      </a:lnTo>
                      <a:lnTo>
                        <a:pt x="434" y="294"/>
                      </a:lnTo>
                      <a:lnTo>
                        <a:pt x="434" y="300"/>
                      </a:lnTo>
                      <a:lnTo>
                        <a:pt x="435" y="306"/>
                      </a:lnTo>
                      <a:lnTo>
                        <a:pt x="430" y="310"/>
                      </a:lnTo>
                      <a:lnTo>
                        <a:pt x="433" y="316"/>
                      </a:lnTo>
                      <a:lnTo>
                        <a:pt x="430" y="324"/>
                      </a:lnTo>
                      <a:lnTo>
                        <a:pt x="425" y="321"/>
                      </a:lnTo>
                      <a:lnTo>
                        <a:pt x="419" y="324"/>
                      </a:lnTo>
                      <a:lnTo>
                        <a:pt x="418" y="331"/>
                      </a:lnTo>
                      <a:lnTo>
                        <a:pt x="412" y="335"/>
                      </a:lnTo>
                      <a:lnTo>
                        <a:pt x="414" y="331"/>
                      </a:lnTo>
                      <a:lnTo>
                        <a:pt x="411" y="325"/>
                      </a:lnTo>
                      <a:lnTo>
                        <a:pt x="408" y="331"/>
                      </a:lnTo>
                      <a:lnTo>
                        <a:pt x="410" y="336"/>
                      </a:lnTo>
                      <a:lnTo>
                        <a:pt x="412" y="342"/>
                      </a:lnTo>
                      <a:lnTo>
                        <a:pt x="406" y="344"/>
                      </a:lnTo>
                      <a:lnTo>
                        <a:pt x="410" y="350"/>
                      </a:lnTo>
                      <a:lnTo>
                        <a:pt x="401" y="354"/>
                      </a:lnTo>
                      <a:lnTo>
                        <a:pt x="407" y="359"/>
                      </a:lnTo>
                      <a:lnTo>
                        <a:pt x="404" y="365"/>
                      </a:lnTo>
                      <a:lnTo>
                        <a:pt x="400" y="373"/>
                      </a:lnTo>
                      <a:lnTo>
                        <a:pt x="362" y="377"/>
                      </a:lnTo>
                      <a:lnTo>
                        <a:pt x="361" y="371"/>
                      </a:lnTo>
                      <a:lnTo>
                        <a:pt x="362" y="366"/>
                      </a:lnTo>
                      <a:lnTo>
                        <a:pt x="366" y="361"/>
                      </a:lnTo>
                      <a:lnTo>
                        <a:pt x="372" y="358"/>
                      </a:lnTo>
                      <a:lnTo>
                        <a:pt x="376" y="352"/>
                      </a:lnTo>
                      <a:lnTo>
                        <a:pt x="376" y="347"/>
                      </a:lnTo>
                      <a:lnTo>
                        <a:pt x="374" y="342"/>
                      </a:lnTo>
                      <a:lnTo>
                        <a:pt x="370" y="337"/>
                      </a:lnTo>
                      <a:lnTo>
                        <a:pt x="366" y="335"/>
                      </a:lnTo>
                      <a:lnTo>
                        <a:pt x="247" y="342"/>
                      </a:lnTo>
                      <a:lnTo>
                        <a:pt x="144" y="346"/>
                      </a:lnTo>
                      <a:lnTo>
                        <a:pt x="79" y="348"/>
                      </a:lnTo>
                      <a:lnTo>
                        <a:pt x="77" y="306"/>
                      </a:lnTo>
                      <a:lnTo>
                        <a:pt x="73" y="131"/>
                      </a:lnTo>
                      <a:lnTo>
                        <a:pt x="68" y="127"/>
                      </a:lnTo>
                      <a:lnTo>
                        <a:pt x="64" y="126"/>
                      </a:lnTo>
                      <a:lnTo>
                        <a:pt x="56" y="116"/>
                      </a:lnTo>
                      <a:lnTo>
                        <a:pt x="56" y="111"/>
                      </a:lnTo>
                      <a:lnTo>
                        <a:pt x="49" y="107"/>
                      </a:lnTo>
                      <a:lnTo>
                        <a:pt x="45" y="100"/>
                      </a:lnTo>
                      <a:lnTo>
                        <a:pt x="42" y="95"/>
                      </a:lnTo>
                      <a:lnTo>
                        <a:pt x="49" y="87"/>
                      </a:lnTo>
                      <a:lnTo>
                        <a:pt x="50" y="81"/>
                      </a:lnTo>
                      <a:lnTo>
                        <a:pt x="56" y="81"/>
                      </a:lnTo>
                      <a:lnTo>
                        <a:pt x="57" y="80"/>
                      </a:lnTo>
                      <a:lnTo>
                        <a:pt x="56" y="74"/>
                      </a:lnTo>
                      <a:lnTo>
                        <a:pt x="52" y="69"/>
                      </a:lnTo>
                      <a:lnTo>
                        <a:pt x="47" y="68"/>
                      </a:lnTo>
                      <a:lnTo>
                        <a:pt x="43" y="70"/>
                      </a:lnTo>
                      <a:lnTo>
                        <a:pt x="28" y="59"/>
                      </a:lnTo>
                      <a:lnTo>
                        <a:pt x="22" y="55"/>
                      </a:lnTo>
                      <a:lnTo>
                        <a:pt x="23" y="50"/>
                      </a:lnTo>
                      <a:lnTo>
                        <a:pt x="19" y="45"/>
                      </a:lnTo>
                      <a:lnTo>
                        <a:pt x="18" y="39"/>
                      </a:lnTo>
                      <a:lnTo>
                        <a:pt x="12" y="36"/>
                      </a:lnTo>
                      <a:lnTo>
                        <a:pt x="8" y="31"/>
                      </a:lnTo>
                      <a:lnTo>
                        <a:pt x="4" y="22"/>
                      </a:lnTo>
                      <a:lnTo>
                        <a:pt x="0" y="16"/>
                      </a:lnTo>
                      <a:lnTo>
                        <a:pt x="0" y="11"/>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8" name="Freeform 137"/>
                <p:cNvSpPr>
                  <a:spLocks/>
                </p:cNvSpPr>
                <p:nvPr/>
              </p:nvSpPr>
              <p:spPr bwMode="auto">
                <a:xfrm>
                  <a:off x="5365327" y="4200942"/>
                  <a:ext cx="824256" cy="780033"/>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19" name="Freeform 138"/>
                <p:cNvSpPr>
                  <a:spLocks/>
                </p:cNvSpPr>
                <p:nvPr/>
              </p:nvSpPr>
              <p:spPr bwMode="auto">
                <a:xfrm>
                  <a:off x="5365327" y="4200942"/>
                  <a:ext cx="824256" cy="780033"/>
                </a:xfrm>
                <a:custGeom>
                  <a:avLst/>
                  <a:gdLst/>
                  <a:ahLst/>
                  <a:cxnLst>
                    <a:cxn ang="0">
                      <a:pos x="65" y="11"/>
                    </a:cxn>
                    <a:cxn ang="0">
                      <a:pos x="287" y="0"/>
                    </a:cxn>
                    <a:cxn ang="0">
                      <a:pos x="295" y="7"/>
                    </a:cxn>
                    <a:cxn ang="0">
                      <a:pos x="297" y="17"/>
                    </a:cxn>
                    <a:cxn ang="0">
                      <a:pos x="287" y="26"/>
                    </a:cxn>
                    <a:cxn ang="0">
                      <a:pos x="282" y="36"/>
                    </a:cxn>
                    <a:cxn ang="0">
                      <a:pos x="321" y="38"/>
                    </a:cxn>
                    <a:cxn ang="0">
                      <a:pos x="325" y="46"/>
                    </a:cxn>
                    <a:cxn ang="0">
                      <a:pos x="322" y="54"/>
                    </a:cxn>
                    <a:cxn ang="0">
                      <a:pos x="312" y="61"/>
                    </a:cxn>
                    <a:cxn ang="0">
                      <a:pos x="309" y="65"/>
                    </a:cxn>
                    <a:cxn ang="0">
                      <a:pos x="309" y="73"/>
                    </a:cxn>
                    <a:cxn ang="0">
                      <a:pos x="303" y="78"/>
                    </a:cxn>
                    <a:cxn ang="0">
                      <a:pos x="305" y="88"/>
                    </a:cxn>
                    <a:cxn ang="0">
                      <a:pos x="297" y="87"/>
                    </a:cxn>
                    <a:cxn ang="0">
                      <a:pos x="301" y="91"/>
                    </a:cxn>
                    <a:cxn ang="0">
                      <a:pos x="303" y="110"/>
                    </a:cxn>
                    <a:cxn ang="0">
                      <a:pos x="297" y="114"/>
                    </a:cxn>
                    <a:cxn ang="0">
                      <a:pos x="290" y="122"/>
                    </a:cxn>
                    <a:cxn ang="0">
                      <a:pos x="291" y="125"/>
                    </a:cxn>
                    <a:cxn ang="0">
                      <a:pos x="287" y="135"/>
                    </a:cxn>
                    <a:cxn ang="0">
                      <a:pos x="279" y="134"/>
                    </a:cxn>
                    <a:cxn ang="0">
                      <a:pos x="276" y="146"/>
                    </a:cxn>
                    <a:cxn ang="0">
                      <a:pos x="275" y="148"/>
                    </a:cxn>
                    <a:cxn ang="0">
                      <a:pos x="275" y="153"/>
                    </a:cxn>
                    <a:cxn ang="0">
                      <a:pos x="274" y="157"/>
                    </a:cxn>
                    <a:cxn ang="0">
                      <a:pos x="274" y="165"/>
                    </a:cxn>
                    <a:cxn ang="0">
                      <a:pos x="271" y="176"/>
                    </a:cxn>
                    <a:cxn ang="0">
                      <a:pos x="263" y="177"/>
                    </a:cxn>
                    <a:cxn ang="0">
                      <a:pos x="259" y="187"/>
                    </a:cxn>
                    <a:cxn ang="0">
                      <a:pos x="252" y="188"/>
                    </a:cxn>
                    <a:cxn ang="0">
                      <a:pos x="253" y="194"/>
                    </a:cxn>
                    <a:cxn ang="0">
                      <a:pos x="256" y="205"/>
                    </a:cxn>
                    <a:cxn ang="0">
                      <a:pos x="247" y="213"/>
                    </a:cxn>
                    <a:cxn ang="0">
                      <a:pos x="247" y="224"/>
                    </a:cxn>
                    <a:cxn ang="0">
                      <a:pos x="240" y="226"/>
                    </a:cxn>
                    <a:cxn ang="0">
                      <a:pos x="245" y="232"/>
                    </a:cxn>
                    <a:cxn ang="0">
                      <a:pos x="238" y="233"/>
                    </a:cxn>
                    <a:cxn ang="0">
                      <a:pos x="240" y="240"/>
                    </a:cxn>
                    <a:cxn ang="0">
                      <a:pos x="237" y="249"/>
                    </a:cxn>
                    <a:cxn ang="0">
                      <a:pos x="240" y="249"/>
                    </a:cxn>
                    <a:cxn ang="0">
                      <a:pos x="237" y="256"/>
                    </a:cxn>
                    <a:cxn ang="0">
                      <a:pos x="244" y="257"/>
                    </a:cxn>
                    <a:cxn ang="0">
                      <a:pos x="244" y="268"/>
                    </a:cxn>
                    <a:cxn ang="0">
                      <a:pos x="247" y="278"/>
                    </a:cxn>
                    <a:cxn ang="0">
                      <a:pos x="241" y="279"/>
                    </a:cxn>
                    <a:cxn ang="0">
                      <a:pos x="241" y="290"/>
                    </a:cxn>
                    <a:cxn ang="0">
                      <a:pos x="46" y="299"/>
                    </a:cxn>
                    <a:cxn ang="0">
                      <a:pos x="28" y="252"/>
                    </a:cxn>
                    <a:cxn ang="0">
                      <a:pos x="17" y="252"/>
                    </a:cxn>
                    <a:cxn ang="0">
                      <a:pos x="15" y="248"/>
                    </a:cxn>
                    <a:cxn ang="0">
                      <a:pos x="12" y="82"/>
                    </a:cxn>
                  </a:cxnLst>
                  <a:rect l="0" t="0" r="r" b="b"/>
                  <a:pathLst>
                    <a:path w="325" h="299">
                      <a:moveTo>
                        <a:pt x="0" y="13"/>
                      </a:moveTo>
                      <a:lnTo>
                        <a:pt x="65" y="11"/>
                      </a:lnTo>
                      <a:lnTo>
                        <a:pt x="168" y="7"/>
                      </a:lnTo>
                      <a:lnTo>
                        <a:pt x="287" y="0"/>
                      </a:lnTo>
                      <a:lnTo>
                        <a:pt x="291" y="2"/>
                      </a:lnTo>
                      <a:lnTo>
                        <a:pt x="295" y="7"/>
                      </a:lnTo>
                      <a:lnTo>
                        <a:pt x="297" y="12"/>
                      </a:lnTo>
                      <a:lnTo>
                        <a:pt x="297" y="17"/>
                      </a:lnTo>
                      <a:lnTo>
                        <a:pt x="293" y="23"/>
                      </a:lnTo>
                      <a:lnTo>
                        <a:pt x="287" y="26"/>
                      </a:lnTo>
                      <a:lnTo>
                        <a:pt x="283" y="31"/>
                      </a:lnTo>
                      <a:lnTo>
                        <a:pt x="282" y="36"/>
                      </a:lnTo>
                      <a:lnTo>
                        <a:pt x="283" y="42"/>
                      </a:lnTo>
                      <a:lnTo>
                        <a:pt x="321" y="38"/>
                      </a:lnTo>
                      <a:lnTo>
                        <a:pt x="324" y="40"/>
                      </a:lnTo>
                      <a:lnTo>
                        <a:pt x="325" y="46"/>
                      </a:lnTo>
                      <a:lnTo>
                        <a:pt x="318" y="49"/>
                      </a:lnTo>
                      <a:lnTo>
                        <a:pt x="322" y="54"/>
                      </a:lnTo>
                      <a:lnTo>
                        <a:pt x="317" y="58"/>
                      </a:lnTo>
                      <a:lnTo>
                        <a:pt x="312" y="61"/>
                      </a:lnTo>
                      <a:lnTo>
                        <a:pt x="309" y="64"/>
                      </a:lnTo>
                      <a:lnTo>
                        <a:pt x="309" y="65"/>
                      </a:lnTo>
                      <a:lnTo>
                        <a:pt x="313" y="69"/>
                      </a:lnTo>
                      <a:lnTo>
                        <a:pt x="309" y="73"/>
                      </a:lnTo>
                      <a:lnTo>
                        <a:pt x="308" y="76"/>
                      </a:lnTo>
                      <a:lnTo>
                        <a:pt x="303" y="78"/>
                      </a:lnTo>
                      <a:lnTo>
                        <a:pt x="306" y="82"/>
                      </a:lnTo>
                      <a:lnTo>
                        <a:pt x="305" y="88"/>
                      </a:lnTo>
                      <a:lnTo>
                        <a:pt x="302" y="84"/>
                      </a:lnTo>
                      <a:lnTo>
                        <a:pt x="297" y="87"/>
                      </a:lnTo>
                      <a:lnTo>
                        <a:pt x="297" y="92"/>
                      </a:lnTo>
                      <a:lnTo>
                        <a:pt x="301" y="91"/>
                      </a:lnTo>
                      <a:lnTo>
                        <a:pt x="301" y="96"/>
                      </a:lnTo>
                      <a:lnTo>
                        <a:pt x="303" y="110"/>
                      </a:lnTo>
                      <a:lnTo>
                        <a:pt x="302" y="112"/>
                      </a:lnTo>
                      <a:lnTo>
                        <a:pt x="297" y="114"/>
                      </a:lnTo>
                      <a:lnTo>
                        <a:pt x="295" y="119"/>
                      </a:lnTo>
                      <a:lnTo>
                        <a:pt x="290" y="122"/>
                      </a:lnTo>
                      <a:lnTo>
                        <a:pt x="289" y="123"/>
                      </a:lnTo>
                      <a:lnTo>
                        <a:pt x="291" y="125"/>
                      </a:lnTo>
                      <a:lnTo>
                        <a:pt x="293" y="130"/>
                      </a:lnTo>
                      <a:lnTo>
                        <a:pt x="287" y="135"/>
                      </a:lnTo>
                      <a:lnTo>
                        <a:pt x="282" y="138"/>
                      </a:lnTo>
                      <a:lnTo>
                        <a:pt x="279" y="134"/>
                      </a:lnTo>
                      <a:lnTo>
                        <a:pt x="280" y="146"/>
                      </a:lnTo>
                      <a:lnTo>
                        <a:pt x="276" y="146"/>
                      </a:lnTo>
                      <a:lnTo>
                        <a:pt x="275" y="141"/>
                      </a:lnTo>
                      <a:lnTo>
                        <a:pt x="275" y="148"/>
                      </a:lnTo>
                      <a:lnTo>
                        <a:pt x="280" y="152"/>
                      </a:lnTo>
                      <a:lnTo>
                        <a:pt x="275" y="153"/>
                      </a:lnTo>
                      <a:lnTo>
                        <a:pt x="274" y="149"/>
                      </a:lnTo>
                      <a:lnTo>
                        <a:pt x="274" y="157"/>
                      </a:lnTo>
                      <a:lnTo>
                        <a:pt x="276" y="160"/>
                      </a:lnTo>
                      <a:lnTo>
                        <a:pt x="274" y="165"/>
                      </a:lnTo>
                      <a:lnTo>
                        <a:pt x="275" y="169"/>
                      </a:lnTo>
                      <a:lnTo>
                        <a:pt x="271" y="176"/>
                      </a:lnTo>
                      <a:lnTo>
                        <a:pt x="267" y="177"/>
                      </a:lnTo>
                      <a:lnTo>
                        <a:pt x="263" y="177"/>
                      </a:lnTo>
                      <a:lnTo>
                        <a:pt x="263" y="181"/>
                      </a:lnTo>
                      <a:lnTo>
                        <a:pt x="259" y="187"/>
                      </a:lnTo>
                      <a:lnTo>
                        <a:pt x="257" y="190"/>
                      </a:lnTo>
                      <a:lnTo>
                        <a:pt x="252" y="188"/>
                      </a:lnTo>
                      <a:lnTo>
                        <a:pt x="256" y="192"/>
                      </a:lnTo>
                      <a:lnTo>
                        <a:pt x="253" y="194"/>
                      </a:lnTo>
                      <a:lnTo>
                        <a:pt x="253" y="199"/>
                      </a:lnTo>
                      <a:lnTo>
                        <a:pt x="256" y="205"/>
                      </a:lnTo>
                      <a:lnTo>
                        <a:pt x="242" y="210"/>
                      </a:lnTo>
                      <a:lnTo>
                        <a:pt x="247" y="213"/>
                      </a:lnTo>
                      <a:lnTo>
                        <a:pt x="245" y="218"/>
                      </a:lnTo>
                      <a:lnTo>
                        <a:pt x="247" y="224"/>
                      </a:lnTo>
                      <a:lnTo>
                        <a:pt x="245" y="226"/>
                      </a:lnTo>
                      <a:lnTo>
                        <a:pt x="240" y="226"/>
                      </a:lnTo>
                      <a:lnTo>
                        <a:pt x="240" y="230"/>
                      </a:lnTo>
                      <a:lnTo>
                        <a:pt x="245" y="232"/>
                      </a:lnTo>
                      <a:lnTo>
                        <a:pt x="240" y="234"/>
                      </a:lnTo>
                      <a:lnTo>
                        <a:pt x="238" y="233"/>
                      </a:lnTo>
                      <a:lnTo>
                        <a:pt x="236" y="234"/>
                      </a:lnTo>
                      <a:lnTo>
                        <a:pt x="240" y="240"/>
                      </a:lnTo>
                      <a:lnTo>
                        <a:pt x="234" y="244"/>
                      </a:lnTo>
                      <a:lnTo>
                        <a:pt x="237" y="249"/>
                      </a:lnTo>
                      <a:lnTo>
                        <a:pt x="234" y="255"/>
                      </a:lnTo>
                      <a:lnTo>
                        <a:pt x="240" y="249"/>
                      </a:lnTo>
                      <a:lnTo>
                        <a:pt x="242" y="253"/>
                      </a:lnTo>
                      <a:lnTo>
                        <a:pt x="237" y="256"/>
                      </a:lnTo>
                      <a:lnTo>
                        <a:pt x="242" y="259"/>
                      </a:lnTo>
                      <a:lnTo>
                        <a:pt x="244" y="257"/>
                      </a:lnTo>
                      <a:lnTo>
                        <a:pt x="241" y="263"/>
                      </a:lnTo>
                      <a:lnTo>
                        <a:pt x="244" y="268"/>
                      </a:lnTo>
                      <a:lnTo>
                        <a:pt x="245" y="270"/>
                      </a:lnTo>
                      <a:lnTo>
                        <a:pt x="247" y="278"/>
                      </a:lnTo>
                      <a:lnTo>
                        <a:pt x="247" y="279"/>
                      </a:lnTo>
                      <a:lnTo>
                        <a:pt x="241" y="279"/>
                      </a:lnTo>
                      <a:lnTo>
                        <a:pt x="242" y="283"/>
                      </a:lnTo>
                      <a:lnTo>
                        <a:pt x="241" y="290"/>
                      </a:lnTo>
                      <a:lnTo>
                        <a:pt x="131" y="297"/>
                      </a:lnTo>
                      <a:lnTo>
                        <a:pt x="46" y="299"/>
                      </a:lnTo>
                      <a:lnTo>
                        <a:pt x="44" y="255"/>
                      </a:lnTo>
                      <a:lnTo>
                        <a:pt x="28" y="252"/>
                      </a:lnTo>
                      <a:lnTo>
                        <a:pt x="23" y="256"/>
                      </a:lnTo>
                      <a:lnTo>
                        <a:pt x="17" y="252"/>
                      </a:lnTo>
                      <a:lnTo>
                        <a:pt x="17" y="249"/>
                      </a:lnTo>
                      <a:lnTo>
                        <a:pt x="15" y="248"/>
                      </a:lnTo>
                      <a:lnTo>
                        <a:pt x="13" y="104"/>
                      </a:lnTo>
                      <a:lnTo>
                        <a:pt x="12" y="82"/>
                      </a:lnTo>
                      <a:lnTo>
                        <a:pt x="0" y="13"/>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0" name="Freeform 139"/>
                <p:cNvSpPr>
                  <a:spLocks/>
                </p:cNvSpPr>
                <p:nvPr/>
              </p:nvSpPr>
              <p:spPr bwMode="auto">
                <a:xfrm>
                  <a:off x="5834519" y="2880887"/>
                  <a:ext cx="659405" cy="120005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1" name="Freeform 140"/>
                <p:cNvSpPr>
                  <a:spLocks/>
                </p:cNvSpPr>
                <p:nvPr/>
              </p:nvSpPr>
              <p:spPr bwMode="auto">
                <a:xfrm>
                  <a:off x="5834519" y="2880887"/>
                  <a:ext cx="659405" cy="1200050"/>
                </a:xfrm>
                <a:custGeom>
                  <a:avLst/>
                  <a:gdLst/>
                  <a:ahLst/>
                  <a:cxnLst>
                    <a:cxn ang="0">
                      <a:pos x="7" y="182"/>
                    </a:cxn>
                    <a:cxn ang="0">
                      <a:pos x="21" y="164"/>
                    </a:cxn>
                    <a:cxn ang="0">
                      <a:pos x="24" y="150"/>
                    </a:cxn>
                    <a:cxn ang="0">
                      <a:pos x="21" y="119"/>
                    </a:cxn>
                    <a:cxn ang="0">
                      <a:pos x="44" y="99"/>
                    </a:cxn>
                    <a:cxn ang="0">
                      <a:pos x="64" y="87"/>
                    </a:cxn>
                    <a:cxn ang="0">
                      <a:pos x="75" y="50"/>
                    </a:cxn>
                    <a:cxn ang="0">
                      <a:pos x="62" y="37"/>
                    </a:cxn>
                    <a:cxn ang="0">
                      <a:pos x="45" y="18"/>
                    </a:cxn>
                    <a:cxn ang="0">
                      <a:pos x="137" y="7"/>
                    </a:cxn>
                    <a:cxn ang="0">
                      <a:pos x="212" y="4"/>
                    </a:cxn>
                    <a:cxn ang="0">
                      <a:pos x="219" y="30"/>
                    </a:cxn>
                    <a:cxn ang="0">
                      <a:pos x="228" y="49"/>
                    </a:cxn>
                    <a:cxn ang="0">
                      <a:pos x="235" y="64"/>
                    </a:cxn>
                    <a:cxn ang="0">
                      <a:pos x="250" y="266"/>
                    </a:cxn>
                    <a:cxn ang="0">
                      <a:pos x="253" y="283"/>
                    </a:cxn>
                    <a:cxn ang="0">
                      <a:pos x="260" y="305"/>
                    </a:cxn>
                    <a:cxn ang="0">
                      <a:pos x="251" y="321"/>
                    </a:cxn>
                    <a:cxn ang="0">
                      <a:pos x="241" y="343"/>
                    </a:cxn>
                    <a:cxn ang="0">
                      <a:pos x="235" y="355"/>
                    </a:cxn>
                    <a:cxn ang="0">
                      <a:pos x="232" y="376"/>
                    </a:cxn>
                    <a:cxn ang="0">
                      <a:pos x="232" y="388"/>
                    </a:cxn>
                    <a:cxn ang="0">
                      <a:pos x="228" y="404"/>
                    </a:cxn>
                    <a:cxn ang="0">
                      <a:pos x="219" y="418"/>
                    </a:cxn>
                    <a:cxn ang="0">
                      <a:pos x="207" y="428"/>
                    </a:cxn>
                    <a:cxn ang="0">
                      <a:pos x="213" y="443"/>
                    </a:cxn>
                    <a:cxn ang="0">
                      <a:pos x="200" y="446"/>
                    </a:cxn>
                    <a:cxn ang="0">
                      <a:pos x="180" y="439"/>
                    </a:cxn>
                    <a:cxn ang="0">
                      <a:pos x="166" y="457"/>
                    </a:cxn>
                    <a:cxn ang="0">
                      <a:pos x="156" y="458"/>
                    </a:cxn>
                    <a:cxn ang="0">
                      <a:pos x="146" y="433"/>
                    </a:cxn>
                    <a:cxn ang="0">
                      <a:pos x="140" y="404"/>
                    </a:cxn>
                    <a:cxn ang="0">
                      <a:pos x="125" y="393"/>
                    </a:cxn>
                    <a:cxn ang="0">
                      <a:pos x="110" y="384"/>
                    </a:cxn>
                    <a:cxn ang="0">
                      <a:pos x="82" y="362"/>
                    </a:cxn>
                    <a:cxn ang="0">
                      <a:pos x="85" y="347"/>
                    </a:cxn>
                    <a:cxn ang="0">
                      <a:pos x="90" y="321"/>
                    </a:cxn>
                    <a:cxn ang="0">
                      <a:pos x="85" y="305"/>
                    </a:cxn>
                    <a:cxn ang="0">
                      <a:pos x="71" y="304"/>
                    </a:cxn>
                    <a:cxn ang="0">
                      <a:pos x="59" y="305"/>
                    </a:cxn>
                    <a:cxn ang="0">
                      <a:pos x="45" y="273"/>
                    </a:cxn>
                    <a:cxn ang="0">
                      <a:pos x="24" y="256"/>
                    </a:cxn>
                    <a:cxn ang="0">
                      <a:pos x="10" y="240"/>
                    </a:cxn>
                    <a:cxn ang="0">
                      <a:pos x="2" y="222"/>
                    </a:cxn>
                    <a:cxn ang="0">
                      <a:pos x="2" y="195"/>
                    </a:cxn>
                  </a:cxnLst>
                  <a:rect l="0" t="0" r="r" b="b"/>
                  <a:pathLst>
                    <a:path w="260" h="460">
                      <a:moveTo>
                        <a:pt x="3" y="190"/>
                      </a:moveTo>
                      <a:lnTo>
                        <a:pt x="7" y="187"/>
                      </a:lnTo>
                      <a:lnTo>
                        <a:pt x="7" y="182"/>
                      </a:lnTo>
                      <a:lnTo>
                        <a:pt x="5" y="176"/>
                      </a:lnTo>
                      <a:lnTo>
                        <a:pt x="9" y="171"/>
                      </a:lnTo>
                      <a:lnTo>
                        <a:pt x="21" y="164"/>
                      </a:lnTo>
                      <a:lnTo>
                        <a:pt x="22" y="160"/>
                      </a:lnTo>
                      <a:lnTo>
                        <a:pt x="22" y="155"/>
                      </a:lnTo>
                      <a:lnTo>
                        <a:pt x="24" y="150"/>
                      </a:lnTo>
                      <a:lnTo>
                        <a:pt x="30" y="141"/>
                      </a:lnTo>
                      <a:lnTo>
                        <a:pt x="30" y="129"/>
                      </a:lnTo>
                      <a:lnTo>
                        <a:pt x="21" y="119"/>
                      </a:lnTo>
                      <a:lnTo>
                        <a:pt x="22" y="108"/>
                      </a:lnTo>
                      <a:lnTo>
                        <a:pt x="24" y="103"/>
                      </a:lnTo>
                      <a:lnTo>
                        <a:pt x="44" y="99"/>
                      </a:lnTo>
                      <a:lnTo>
                        <a:pt x="49" y="95"/>
                      </a:lnTo>
                      <a:lnTo>
                        <a:pt x="59" y="91"/>
                      </a:lnTo>
                      <a:lnTo>
                        <a:pt x="64" y="87"/>
                      </a:lnTo>
                      <a:lnTo>
                        <a:pt x="66" y="76"/>
                      </a:lnTo>
                      <a:lnTo>
                        <a:pt x="72" y="65"/>
                      </a:lnTo>
                      <a:lnTo>
                        <a:pt x="75" y="50"/>
                      </a:lnTo>
                      <a:lnTo>
                        <a:pt x="72" y="43"/>
                      </a:lnTo>
                      <a:lnTo>
                        <a:pt x="67" y="39"/>
                      </a:lnTo>
                      <a:lnTo>
                        <a:pt x="62" y="37"/>
                      </a:lnTo>
                      <a:lnTo>
                        <a:pt x="56" y="32"/>
                      </a:lnTo>
                      <a:lnTo>
                        <a:pt x="56" y="26"/>
                      </a:lnTo>
                      <a:lnTo>
                        <a:pt x="45" y="18"/>
                      </a:lnTo>
                      <a:lnTo>
                        <a:pt x="41" y="12"/>
                      </a:lnTo>
                      <a:lnTo>
                        <a:pt x="41" y="12"/>
                      </a:lnTo>
                      <a:lnTo>
                        <a:pt x="137" y="7"/>
                      </a:lnTo>
                      <a:lnTo>
                        <a:pt x="209" y="0"/>
                      </a:lnTo>
                      <a:lnTo>
                        <a:pt x="212" y="0"/>
                      </a:lnTo>
                      <a:lnTo>
                        <a:pt x="212" y="4"/>
                      </a:lnTo>
                      <a:lnTo>
                        <a:pt x="212" y="15"/>
                      </a:lnTo>
                      <a:lnTo>
                        <a:pt x="213" y="20"/>
                      </a:lnTo>
                      <a:lnTo>
                        <a:pt x="219" y="30"/>
                      </a:lnTo>
                      <a:lnTo>
                        <a:pt x="223" y="35"/>
                      </a:lnTo>
                      <a:lnTo>
                        <a:pt x="224" y="43"/>
                      </a:lnTo>
                      <a:lnTo>
                        <a:pt x="228" y="49"/>
                      </a:lnTo>
                      <a:lnTo>
                        <a:pt x="230" y="54"/>
                      </a:lnTo>
                      <a:lnTo>
                        <a:pt x="235" y="62"/>
                      </a:lnTo>
                      <a:lnTo>
                        <a:pt x="235" y="64"/>
                      </a:lnTo>
                      <a:lnTo>
                        <a:pt x="253" y="256"/>
                      </a:lnTo>
                      <a:lnTo>
                        <a:pt x="249" y="262"/>
                      </a:lnTo>
                      <a:lnTo>
                        <a:pt x="250" y="266"/>
                      </a:lnTo>
                      <a:lnTo>
                        <a:pt x="247" y="271"/>
                      </a:lnTo>
                      <a:lnTo>
                        <a:pt x="249" y="278"/>
                      </a:lnTo>
                      <a:lnTo>
                        <a:pt x="253" y="283"/>
                      </a:lnTo>
                      <a:lnTo>
                        <a:pt x="257" y="289"/>
                      </a:lnTo>
                      <a:lnTo>
                        <a:pt x="255" y="294"/>
                      </a:lnTo>
                      <a:lnTo>
                        <a:pt x="260" y="305"/>
                      </a:lnTo>
                      <a:lnTo>
                        <a:pt x="258" y="310"/>
                      </a:lnTo>
                      <a:lnTo>
                        <a:pt x="257" y="312"/>
                      </a:lnTo>
                      <a:lnTo>
                        <a:pt x="251" y="321"/>
                      </a:lnTo>
                      <a:lnTo>
                        <a:pt x="250" y="327"/>
                      </a:lnTo>
                      <a:lnTo>
                        <a:pt x="245" y="339"/>
                      </a:lnTo>
                      <a:lnTo>
                        <a:pt x="241" y="343"/>
                      </a:lnTo>
                      <a:lnTo>
                        <a:pt x="235" y="348"/>
                      </a:lnTo>
                      <a:lnTo>
                        <a:pt x="234" y="354"/>
                      </a:lnTo>
                      <a:lnTo>
                        <a:pt x="235" y="355"/>
                      </a:lnTo>
                      <a:lnTo>
                        <a:pt x="234" y="365"/>
                      </a:lnTo>
                      <a:lnTo>
                        <a:pt x="232" y="366"/>
                      </a:lnTo>
                      <a:lnTo>
                        <a:pt x="232" y="376"/>
                      </a:lnTo>
                      <a:lnTo>
                        <a:pt x="230" y="381"/>
                      </a:lnTo>
                      <a:lnTo>
                        <a:pt x="232" y="386"/>
                      </a:lnTo>
                      <a:lnTo>
                        <a:pt x="232" y="388"/>
                      </a:lnTo>
                      <a:lnTo>
                        <a:pt x="231" y="393"/>
                      </a:lnTo>
                      <a:lnTo>
                        <a:pt x="227" y="399"/>
                      </a:lnTo>
                      <a:lnTo>
                        <a:pt x="228" y="404"/>
                      </a:lnTo>
                      <a:lnTo>
                        <a:pt x="232" y="409"/>
                      </a:lnTo>
                      <a:lnTo>
                        <a:pt x="228" y="415"/>
                      </a:lnTo>
                      <a:lnTo>
                        <a:pt x="219" y="418"/>
                      </a:lnTo>
                      <a:lnTo>
                        <a:pt x="213" y="420"/>
                      </a:lnTo>
                      <a:lnTo>
                        <a:pt x="208" y="423"/>
                      </a:lnTo>
                      <a:lnTo>
                        <a:pt x="207" y="428"/>
                      </a:lnTo>
                      <a:lnTo>
                        <a:pt x="208" y="434"/>
                      </a:lnTo>
                      <a:lnTo>
                        <a:pt x="212" y="438"/>
                      </a:lnTo>
                      <a:lnTo>
                        <a:pt x="213" y="443"/>
                      </a:lnTo>
                      <a:lnTo>
                        <a:pt x="209" y="450"/>
                      </a:lnTo>
                      <a:lnTo>
                        <a:pt x="204" y="449"/>
                      </a:lnTo>
                      <a:lnTo>
                        <a:pt x="200" y="446"/>
                      </a:lnTo>
                      <a:lnTo>
                        <a:pt x="189" y="443"/>
                      </a:lnTo>
                      <a:lnTo>
                        <a:pt x="185" y="441"/>
                      </a:lnTo>
                      <a:lnTo>
                        <a:pt x="180" y="439"/>
                      </a:lnTo>
                      <a:lnTo>
                        <a:pt x="174" y="442"/>
                      </a:lnTo>
                      <a:lnTo>
                        <a:pt x="166" y="452"/>
                      </a:lnTo>
                      <a:lnTo>
                        <a:pt x="166" y="457"/>
                      </a:lnTo>
                      <a:lnTo>
                        <a:pt x="170" y="460"/>
                      </a:lnTo>
                      <a:lnTo>
                        <a:pt x="162" y="456"/>
                      </a:lnTo>
                      <a:lnTo>
                        <a:pt x="156" y="458"/>
                      </a:lnTo>
                      <a:lnTo>
                        <a:pt x="148" y="447"/>
                      </a:lnTo>
                      <a:lnTo>
                        <a:pt x="142" y="438"/>
                      </a:lnTo>
                      <a:lnTo>
                        <a:pt x="146" y="433"/>
                      </a:lnTo>
                      <a:lnTo>
                        <a:pt x="147" y="426"/>
                      </a:lnTo>
                      <a:lnTo>
                        <a:pt x="140" y="416"/>
                      </a:lnTo>
                      <a:lnTo>
                        <a:pt x="140" y="404"/>
                      </a:lnTo>
                      <a:lnTo>
                        <a:pt x="133" y="403"/>
                      </a:lnTo>
                      <a:lnTo>
                        <a:pt x="129" y="399"/>
                      </a:lnTo>
                      <a:lnTo>
                        <a:pt x="125" y="393"/>
                      </a:lnTo>
                      <a:lnTo>
                        <a:pt x="117" y="388"/>
                      </a:lnTo>
                      <a:lnTo>
                        <a:pt x="112" y="391"/>
                      </a:lnTo>
                      <a:lnTo>
                        <a:pt x="110" y="384"/>
                      </a:lnTo>
                      <a:lnTo>
                        <a:pt x="108" y="384"/>
                      </a:lnTo>
                      <a:lnTo>
                        <a:pt x="91" y="373"/>
                      </a:lnTo>
                      <a:lnTo>
                        <a:pt x="82" y="362"/>
                      </a:lnTo>
                      <a:lnTo>
                        <a:pt x="81" y="358"/>
                      </a:lnTo>
                      <a:lnTo>
                        <a:pt x="82" y="353"/>
                      </a:lnTo>
                      <a:lnTo>
                        <a:pt x="85" y="347"/>
                      </a:lnTo>
                      <a:lnTo>
                        <a:pt x="87" y="338"/>
                      </a:lnTo>
                      <a:lnTo>
                        <a:pt x="91" y="329"/>
                      </a:lnTo>
                      <a:lnTo>
                        <a:pt x="90" y="321"/>
                      </a:lnTo>
                      <a:lnTo>
                        <a:pt x="94" y="315"/>
                      </a:lnTo>
                      <a:lnTo>
                        <a:pt x="94" y="312"/>
                      </a:lnTo>
                      <a:lnTo>
                        <a:pt x="85" y="305"/>
                      </a:lnTo>
                      <a:lnTo>
                        <a:pt x="79" y="305"/>
                      </a:lnTo>
                      <a:lnTo>
                        <a:pt x="74" y="304"/>
                      </a:lnTo>
                      <a:lnTo>
                        <a:pt x="71" y="304"/>
                      </a:lnTo>
                      <a:lnTo>
                        <a:pt x="68" y="309"/>
                      </a:lnTo>
                      <a:lnTo>
                        <a:pt x="63" y="310"/>
                      </a:lnTo>
                      <a:lnTo>
                        <a:pt x="59" y="305"/>
                      </a:lnTo>
                      <a:lnTo>
                        <a:pt x="52" y="282"/>
                      </a:lnTo>
                      <a:lnTo>
                        <a:pt x="49" y="277"/>
                      </a:lnTo>
                      <a:lnTo>
                        <a:pt x="45" y="273"/>
                      </a:lnTo>
                      <a:lnTo>
                        <a:pt x="32" y="264"/>
                      </a:lnTo>
                      <a:lnTo>
                        <a:pt x="29" y="260"/>
                      </a:lnTo>
                      <a:lnTo>
                        <a:pt x="24" y="256"/>
                      </a:lnTo>
                      <a:lnTo>
                        <a:pt x="19" y="251"/>
                      </a:lnTo>
                      <a:lnTo>
                        <a:pt x="11" y="245"/>
                      </a:lnTo>
                      <a:lnTo>
                        <a:pt x="10" y="240"/>
                      </a:lnTo>
                      <a:lnTo>
                        <a:pt x="7" y="235"/>
                      </a:lnTo>
                      <a:lnTo>
                        <a:pt x="5" y="224"/>
                      </a:lnTo>
                      <a:lnTo>
                        <a:pt x="2" y="222"/>
                      </a:lnTo>
                      <a:lnTo>
                        <a:pt x="0" y="211"/>
                      </a:lnTo>
                      <a:lnTo>
                        <a:pt x="0" y="201"/>
                      </a:lnTo>
                      <a:lnTo>
                        <a:pt x="2" y="195"/>
                      </a:lnTo>
                      <a:lnTo>
                        <a:pt x="3" y="190"/>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2" name="Freeform 141"/>
                <p:cNvSpPr>
                  <a:spLocks/>
                </p:cNvSpPr>
                <p:nvPr/>
              </p:nvSpPr>
              <p:spPr bwMode="auto">
                <a:xfrm>
                  <a:off x="6098281" y="4010499"/>
                  <a:ext cx="1399967" cy="51132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3" name="Freeform 142"/>
                <p:cNvSpPr>
                  <a:spLocks/>
                </p:cNvSpPr>
                <p:nvPr/>
              </p:nvSpPr>
              <p:spPr bwMode="auto">
                <a:xfrm>
                  <a:off x="6098281" y="4010499"/>
                  <a:ext cx="1399967" cy="511326"/>
                </a:xfrm>
                <a:custGeom>
                  <a:avLst/>
                  <a:gdLst/>
                  <a:ahLst/>
                  <a:cxnLst>
                    <a:cxn ang="0">
                      <a:pos x="1" y="195"/>
                    </a:cxn>
                    <a:cxn ang="0">
                      <a:pos x="8" y="187"/>
                    </a:cxn>
                    <a:cxn ang="0">
                      <a:pos x="14" y="183"/>
                    </a:cxn>
                    <a:cxn ang="0">
                      <a:pos x="12" y="164"/>
                    </a:cxn>
                    <a:cxn ang="0">
                      <a:pos x="8" y="160"/>
                    </a:cxn>
                    <a:cxn ang="0">
                      <a:pos x="16" y="161"/>
                    </a:cxn>
                    <a:cxn ang="0">
                      <a:pos x="14" y="151"/>
                    </a:cxn>
                    <a:cxn ang="0">
                      <a:pos x="20" y="146"/>
                    </a:cxn>
                    <a:cxn ang="0">
                      <a:pos x="20" y="138"/>
                    </a:cxn>
                    <a:cxn ang="0">
                      <a:pos x="23" y="134"/>
                    </a:cxn>
                    <a:cxn ang="0">
                      <a:pos x="33" y="127"/>
                    </a:cxn>
                    <a:cxn ang="0">
                      <a:pos x="36" y="119"/>
                    </a:cxn>
                    <a:cxn ang="0">
                      <a:pos x="32" y="111"/>
                    </a:cxn>
                    <a:cxn ang="0">
                      <a:pos x="39" y="97"/>
                    </a:cxn>
                    <a:cxn ang="0">
                      <a:pos x="42" y="88"/>
                    </a:cxn>
                    <a:cxn ang="0">
                      <a:pos x="44" y="80"/>
                    </a:cxn>
                    <a:cxn ang="0">
                      <a:pos x="40" y="69"/>
                    </a:cxn>
                    <a:cxn ang="0">
                      <a:pos x="44" y="73"/>
                    </a:cxn>
                    <a:cxn ang="0">
                      <a:pos x="139" y="61"/>
                    </a:cxn>
                    <a:cxn ang="0">
                      <a:pos x="135" y="46"/>
                    </a:cxn>
                    <a:cxn ang="0">
                      <a:pos x="153" y="47"/>
                    </a:cxn>
                    <a:cxn ang="0">
                      <a:pos x="206" y="42"/>
                    </a:cxn>
                    <a:cxn ang="0">
                      <a:pos x="271" y="36"/>
                    </a:cxn>
                    <a:cxn ang="0">
                      <a:pos x="321" y="29"/>
                    </a:cxn>
                    <a:cxn ang="0">
                      <a:pos x="371" y="27"/>
                    </a:cxn>
                    <a:cxn ang="0">
                      <a:pos x="415" y="21"/>
                    </a:cxn>
                    <a:cxn ang="0">
                      <a:pos x="442" y="16"/>
                    </a:cxn>
                    <a:cxn ang="0">
                      <a:pos x="497" y="9"/>
                    </a:cxn>
                    <a:cxn ang="0">
                      <a:pos x="543" y="0"/>
                    </a:cxn>
                    <a:cxn ang="0">
                      <a:pos x="549" y="6"/>
                    </a:cxn>
                    <a:cxn ang="0">
                      <a:pos x="548" y="21"/>
                    </a:cxn>
                    <a:cxn ang="0">
                      <a:pos x="538" y="28"/>
                    </a:cxn>
                    <a:cxn ang="0">
                      <a:pos x="529" y="46"/>
                    </a:cxn>
                    <a:cxn ang="0">
                      <a:pos x="515" y="46"/>
                    </a:cxn>
                    <a:cxn ang="0">
                      <a:pos x="507" y="55"/>
                    </a:cxn>
                    <a:cxn ang="0">
                      <a:pos x="499" y="61"/>
                    </a:cxn>
                    <a:cxn ang="0">
                      <a:pos x="489" y="58"/>
                    </a:cxn>
                    <a:cxn ang="0">
                      <a:pos x="485" y="66"/>
                    </a:cxn>
                    <a:cxn ang="0">
                      <a:pos x="478" y="75"/>
                    </a:cxn>
                    <a:cxn ang="0">
                      <a:pos x="470" y="80"/>
                    </a:cxn>
                    <a:cxn ang="0">
                      <a:pos x="446" y="101"/>
                    </a:cxn>
                    <a:cxn ang="0">
                      <a:pos x="430" y="104"/>
                    </a:cxn>
                    <a:cxn ang="0">
                      <a:pos x="415" y="116"/>
                    </a:cxn>
                    <a:cxn ang="0">
                      <a:pos x="412" y="128"/>
                    </a:cxn>
                    <a:cxn ang="0">
                      <a:pos x="397" y="137"/>
                    </a:cxn>
                    <a:cxn ang="0">
                      <a:pos x="370" y="160"/>
                    </a:cxn>
                    <a:cxn ang="0">
                      <a:pos x="237" y="176"/>
                    </a:cxn>
                    <a:cxn ang="0">
                      <a:pos x="141" y="185"/>
                    </a:cxn>
                    <a:cxn ang="0">
                      <a:pos x="92" y="189"/>
                    </a:cxn>
                  </a:cxnLst>
                  <a:rect l="0" t="0" r="r" b="b"/>
                  <a:pathLst>
                    <a:path w="552" h="196">
                      <a:moveTo>
                        <a:pt x="0" y="196"/>
                      </a:moveTo>
                      <a:lnTo>
                        <a:pt x="1" y="195"/>
                      </a:lnTo>
                      <a:lnTo>
                        <a:pt x="6" y="192"/>
                      </a:lnTo>
                      <a:lnTo>
                        <a:pt x="8" y="187"/>
                      </a:lnTo>
                      <a:lnTo>
                        <a:pt x="13" y="185"/>
                      </a:lnTo>
                      <a:lnTo>
                        <a:pt x="14" y="183"/>
                      </a:lnTo>
                      <a:lnTo>
                        <a:pt x="12" y="169"/>
                      </a:lnTo>
                      <a:lnTo>
                        <a:pt x="12" y="164"/>
                      </a:lnTo>
                      <a:lnTo>
                        <a:pt x="8" y="165"/>
                      </a:lnTo>
                      <a:lnTo>
                        <a:pt x="8" y="160"/>
                      </a:lnTo>
                      <a:lnTo>
                        <a:pt x="13" y="157"/>
                      </a:lnTo>
                      <a:lnTo>
                        <a:pt x="16" y="161"/>
                      </a:lnTo>
                      <a:lnTo>
                        <a:pt x="17" y="155"/>
                      </a:lnTo>
                      <a:lnTo>
                        <a:pt x="14" y="151"/>
                      </a:lnTo>
                      <a:lnTo>
                        <a:pt x="19" y="149"/>
                      </a:lnTo>
                      <a:lnTo>
                        <a:pt x="20" y="146"/>
                      </a:lnTo>
                      <a:lnTo>
                        <a:pt x="24" y="142"/>
                      </a:lnTo>
                      <a:lnTo>
                        <a:pt x="20" y="138"/>
                      </a:lnTo>
                      <a:lnTo>
                        <a:pt x="20" y="137"/>
                      </a:lnTo>
                      <a:lnTo>
                        <a:pt x="23" y="134"/>
                      </a:lnTo>
                      <a:lnTo>
                        <a:pt x="28" y="131"/>
                      </a:lnTo>
                      <a:lnTo>
                        <a:pt x="33" y="127"/>
                      </a:lnTo>
                      <a:lnTo>
                        <a:pt x="29" y="122"/>
                      </a:lnTo>
                      <a:lnTo>
                        <a:pt x="36" y="119"/>
                      </a:lnTo>
                      <a:lnTo>
                        <a:pt x="35" y="113"/>
                      </a:lnTo>
                      <a:lnTo>
                        <a:pt x="32" y="111"/>
                      </a:lnTo>
                      <a:lnTo>
                        <a:pt x="36" y="103"/>
                      </a:lnTo>
                      <a:lnTo>
                        <a:pt x="39" y="97"/>
                      </a:lnTo>
                      <a:lnTo>
                        <a:pt x="33" y="92"/>
                      </a:lnTo>
                      <a:lnTo>
                        <a:pt x="42" y="88"/>
                      </a:lnTo>
                      <a:lnTo>
                        <a:pt x="38" y="82"/>
                      </a:lnTo>
                      <a:lnTo>
                        <a:pt x="44" y="80"/>
                      </a:lnTo>
                      <a:lnTo>
                        <a:pt x="42" y="74"/>
                      </a:lnTo>
                      <a:lnTo>
                        <a:pt x="40" y="69"/>
                      </a:lnTo>
                      <a:lnTo>
                        <a:pt x="46" y="69"/>
                      </a:lnTo>
                      <a:lnTo>
                        <a:pt x="44" y="73"/>
                      </a:lnTo>
                      <a:lnTo>
                        <a:pt x="50" y="69"/>
                      </a:lnTo>
                      <a:lnTo>
                        <a:pt x="139" y="61"/>
                      </a:lnTo>
                      <a:lnTo>
                        <a:pt x="139" y="55"/>
                      </a:lnTo>
                      <a:lnTo>
                        <a:pt x="135" y="46"/>
                      </a:lnTo>
                      <a:lnTo>
                        <a:pt x="146" y="46"/>
                      </a:lnTo>
                      <a:lnTo>
                        <a:pt x="153" y="47"/>
                      </a:lnTo>
                      <a:lnTo>
                        <a:pt x="180" y="44"/>
                      </a:lnTo>
                      <a:lnTo>
                        <a:pt x="206" y="42"/>
                      </a:lnTo>
                      <a:lnTo>
                        <a:pt x="240" y="38"/>
                      </a:lnTo>
                      <a:lnTo>
                        <a:pt x="271" y="36"/>
                      </a:lnTo>
                      <a:lnTo>
                        <a:pt x="303" y="32"/>
                      </a:lnTo>
                      <a:lnTo>
                        <a:pt x="321" y="29"/>
                      </a:lnTo>
                      <a:lnTo>
                        <a:pt x="350" y="28"/>
                      </a:lnTo>
                      <a:lnTo>
                        <a:pt x="371" y="27"/>
                      </a:lnTo>
                      <a:lnTo>
                        <a:pt x="392" y="23"/>
                      </a:lnTo>
                      <a:lnTo>
                        <a:pt x="415" y="21"/>
                      </a:lnTo>
                      <a:lnTo>
                        <a:pt x="421" y="19"/>
                      </a:lnTo>
                      <a:lnTo>
                        <a:pt x="442" y="16"/>
                      </a:lnTo>
                      <a:lnTo>
                        <a:pt x="453" y="16"/>
                      </a:lnTo>
                      <a:lnTo>
                        <a:pt x="497" y="9"/>
                      </a:lnTo>
                      <a:lnTo>
                        <a:pt x="523" y="5"/>
                      </a:lnTo>
                      <a:lnTo>
                        <a:pt x="543" y="0"/>
                      </a:lnTo>
                      <a:lnTo>
                        <a:pt x="552" y="0"/>
                      </a:lnTo>
                      <a:lnTo>
                        <a:pt x="549" y="6"/>
                      </a:lnTo>
                      <a:lnTo>
                        <a:pt x="549" y="12"/>
                      </a:lnTo>
                      <a:lnTo>
                        <a:pt x="548" y="21"/>
                      </a:lnTo>
                      <a:lnTo>
                        <a:pt x="542" y="24"/>
                      </a:lnTo>
                      <a:lnTo>
                        <a:pt x="538" y="28"/>
                      </a:lnTo>
                      <a:lnTo>
                        <a:pt x="534" y="40"/>
                      </a:lnTo>
                      <a:lnTo>
                        <a:pt x="529" y="46"/>
                      </a:lnTo>
                      <a:lnTo>
                        <a:pt x="524" y="42"/>
                      </a:lnTo>
                      <a:lnTo>
                        <a:pt x="515" y="46"/>
                      </a:lnTo>
                      <a:lnTo>
                        <a:pt x="510" y="50"/>
                      </a:lnTo>
                      <a:lnTo>
                        <a:pt x="507" y="55"/>
                      </a:lnTo>
                      <a:lnTo>
                        <a:pt x="503" y="61"/>
                      </a:lnTo>
                      <a:lnTo>
                        <a:pt x="499" y="61"/>
                      </a:lnTo>
                      <a:lnTo>
                        <a:pt x="493" y="55"/>
                      </a:lnTo>
                      <a:lnTo>
                        <a:pt x="489" y="58"/>
                      </a:lnTo>
                      <a:lnTo>
                        <a:pt x="486" y="61"/>
                      </a:lnTo>
                      <a:lnTo>
                        <a:pt x="485" y="66"/>
                      </a:lnTo>
                      <a:lnTo>
                        <a:pt x="480" y="65"/>
                      </a:lnTo>
                      <a:lnTo>
                        <a:pt x="478" y="75"/>
                      </a:lnTo>
                      <a:lnTo>
                        <a:pt x="476" y="80"/>
                      </a:lnTo>
                      <a:lnTo>
                        <a:pt x="470" y="80"/>
                      </a:lnTo>
                      <a:lnTo>
                        <a:pt x="459" y="88"/>
                      </a:lnTo>
                      <a:lnTo>
                        <a:pt x="446" y="101"/>
                      </a:lnTo>
                      <a:lnTo>
                        <a:pt x="440" y="104"/>
                      </a:lnTo>
                      <a:lnTo>
                        <a:pt x="430" y="104"/>
                      </a:lnTo>
                      <a:lnTo>
                        <a:pt x="420" y="111"/>
                      </a:lnTo>
                      <a:lnTo>
                        <a:pt x="415" y="116"/>
                      </a:lnTo>
                      <a:lnTo>
                        <a:pt x="413" y="122"/>
                      </a:lnTo>
                      <a:lnTo>
                        <a:pt x="412" y="128"/>
                      </a:lnTo>
                      <a:lnTo>
                        <a:pt x="408" y="134"/>
                      </a:lnTo>
                      <a:lnTo>
                        <a:pt x="397" y="137"/>
                      </a:lnTo>
                      <a:lnTo>
                        <a:pt x="397" y="157"/>
                      </a:lnTo>
                      <a:lnTo>
                        <a:pt x="370" y="160"/>
                      </a:lnTo>
                      <a:lnTo>
                        <a:pt x="312" y="168"/>
                      </a:lnTo>
                      <a:lnTo>
                        <a:pt x="237" y="176"/>
                      </a:lnTo>
                      <a:lnTo>
                        <a:pt x="141" y="183"/>
                      </a:lnTo>
                      <a:lnTo>
                        <a:pt x="141" y="185"/>
                      </a:lnTo>
                      <a:lnTo>
                        <a:pt x="141" y="185"/>
                      </a:lnTo>
                      <a:lnTo>
                        <a:pt x="92" y="189"/>
                      </a:lnTo>
                      <a:lnTo>
                        <a:pt x="0" y="196"/>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4" name="Freeform 143"/>
                <p:cNvSpPr>
                  <a:spLocks/>
                </p:cNvSpPr>
                <p:nvPr/>
              </p:nvSpPr>
              <p:spPr bwMode="auto">
                <a:xfrm>
                  <a:off x="6225089" y="3543523"/>
                  <a:ext cx="1189465" cy="646984"/>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5" name="Freeform 144"/>
                <p:cNvSpPr>
                  <a:spLocks/>
                </p:cNvSpPr>
                <p:nvPr/>
              </p:nvSpPr>
              <p:spPr bwMode="auto">
                <a:xfrm>
                  <a:off x="6225089" y="3543523"/>
                  <a:ext cx="1189465" cy="646984"/>
                </a:xfrm>
                <a:custGeom>
                  <a:avLst/>
                  <a:gdLst/>
                  <a:ahLst/>
                  <a:cxnLst>
                    <a:cxn ang="0">
                      <a:pos x="7" y="238"/>
                    </a:cxn>
                    <a:cxn ang="0">
                      <a:pos x="12" y="227"/>
                    </a:cxn>
                    <a:cxn ang="0">
                      <a:pos x="16" y="211"/>
                    </a:cxn>
                    <a:cxn ang="0">
                      <a:pos x="12" y="198"/>
                    </a:cxn>
                    <a:cxn ang="0">
                      <a:pos x="31" y="187"/>
                    </a:cxn>
                    <a:cxn ang="0">
                      <a:pos x="50" y="195"/>
                    </a:cxn>
                    <a:cxn ang="0">
                      <a:pos x="58" y="184"/>
                    </a:cxn>
                    <a:cxn ang="0">
                      <a:pos x="54" y="169"/>
                    </a:cxn>
                    <a:cxn ang="0">
                      <a:pos x="74" y="161"/>
                    </a:cxn>
                    <a:cxn ang="0">
                      <a:pos x="73" y="145"/>
                    </a:cxn>
                    <a:cxn ang="0">
                      <a:pos x="78" y="132"/>
                    </a:cxn>
                    <a:cxn ang="0">
                      <a:pos x="85" y="123"/>
                    </a:cxn>
                    <a:cxn ang="0">
                      <a:pos x="103" y="127"/>
                    </a:cxn>
                    <a:cxn ang="0">
                      <a:pos x="112" y="120"/>
                    </a:cxn>
                    <a:cxn ang="0">
                      <a:pos x="139" y="127"/>
                    </a:cxn>
                    <a:cxn ang="0">
                      <a:pos x="146" y="115"/>
                    </a:cxn>
                    <a:cxn ang="0">
                      <a:pos x="160" y="115"/>
                    </a:cxn>
                    <a:cxn ang="0">
                      <a:pos x="171" y="113"/>
                    </a:cxn>
                    <a:cxn ang="0">
                      <a:pos x="179" y="99"/>
                    </a:cxn>
                    <a:cxn ang="0">
                      <a:pos x="187" y="92"/>
                    </a:cxn>
                    <a:cxn ang="0">
                      <a:pos x="207" y="103"/>
                    </a:cxn>
                    <a:cxn ang="0">
                      <a:pos x="213" y="89"/>
                    </a:cxn>
                    <a:cxn ang="0">
                      <a:pos x="226" y="74"/>
                    </a:cxn>
                    <a:cxn ang="0">
                      <a:pos x="237" y="55"/>
                    </a:cxn>
                    <a:cxn ang="0">
                      <a:pos x="237" y="39"/>
                    </a:cxn>
                    <a:cxn ang="0">
                      <a:pos x="253" y="40"/>
                    </a:cxn>
                    <a:cxn ang="0">
                      <a:pos x="275" y="24"/>
                    </a:cxn>
                    <a:cxn ang="0">
                      <a:pos x="268" y="6"/>
                    </a:cxn>
                    <a:cxn ang="0">
                      <a:pos x="283" y="4"/>
                    </a:cxn>
                    <a:cxn ang="0">
                      <a:pos x="308" y="12"/>
                    </a:cxn>
                    <a:cxn ang="0">
                      <a:pos x="332" y="23"/>
                    </a:cxn>
                    <a:cxn ang="0">
                      <a:pos x="351" y="32"/>
                    </a:cxn>
                    <a:cxn ang="0">
                      <a:pos x="366" y="27"/>
                    </a:cxn>
                    <a:cxn ang="0">
                      <a:pos x="381" y="29"/>
                    </a:cxn>
                    <a:cxn ang="0">
                      <a:pos x="396" y="16"/>
                    </a:cxn>
                    <a:cxn ang="0">
                      <a:pos x="409" y="31"/>
                    </a:cxn>
                    <a:cxn ang="0">
                      <a:pos x="419" y="43"/>
                    </a:cxn>
                    <a:cxn ang="0">
                      <a:pos x="419" y="62"/>
                    </a:cxn>
                    <a:cxn ang="0">
                      <a:pos x="438" y="84"/>
                    </a:cxn>
                    <a:cxn ang="0">
                      <a:pos x="469" y="105"/>
                    </a:cxn>
                    <a:cxn ang="0">
                      <a:pos x="427" y="149"/>
                    </a:cxn>
                    <a:cxn ang="0">
                      <a:pos x="420" y="164"/>
                    </a:cxn>
                    <a:cxn ang="0">
                      <a:pos x="407" y="176"/>
                    </a:cxn>
                    <a:cxn ang="0">
                      <a:pos x="388" y="189"/>
                    </a:cxn>
                    <a:cxn ang="0">
                      <a:pos x="365" y="200"/>
                    </a:cxn>
                    <a:cxn ang="0">
                      <a:pos x="300" y="207"/>
                    </a:cxn>
                    <a:cxn ang="0">
                      <a:pos x="221" y="215"/>
                    </a:cxn>
                    <a:cxn ang="0">
                      <a:pos x="130" y="223"/>
                    </a:cxn>
                    <a:cxn ang="0">
                      <a:pos x="85" y="225"/>
                    </a:cxn>
                    <a:cxn ang="0">
                      <a:pos x="0" y="248"/>
                    </a:cxn>
                  </a:cxnLst>
                  <a:rect l="0" t="0" r="r" b="b"/>
                  <a:pathLst>
                    <a:path w="469" h="248">
                      <a:moveTo>
                        <a:pt x="0" y="248"/>
                      </a:moveTo>
                      <a:lnTo>
                        <a:pt x="1" y="241"/>
                      </a:lnTo>
                      <a:lnTo>
                        <a:pt x="7" y="238"/>
                      </a:lnTo>
                      <a:lnTo>
                        <a:pt x="12" y="241"/>
                      </a:lnTo>
                      <a:lnTo>
                        <a:pt x="15" y="233"/>
                      </a:lnTo>
                      <a:lnTo>
                        <a:pt x="12" y="227"/>
                      </a:lnTo>
                      <a:lnTo>
                        <a:pt x="17" y="223"/>
                      </a:lnTo>
                      <a:lnTo>
                        <a:pt x="16" y="217"/>
                      </a:lnTo>
                      <a:lnTo>
                        <a:pt x="16" y="211"/>
                      </a:lnTo>
                      <a:lnTo>
                        <a:pt x="16" y="206"/>
                      </a:lnTo>
                      <a:lnTo>
                        <a:pt x="12" y="203"/>
                      </a:lnTo>
                      <a:lnTo>
                        <a:pt x="12" y="198"/>
                      </a:lnTo>
                      <a:lnTo>
                        <a:pt x="20" y="188"/>
                      </a:lnTo>
                      <a:lnTo>
                        <a:pt x="26" y="185"/>
                      </a:lnTo>
                      <a:lnTo>
                        <a:pt x="31" y="187"/>
                      </a:lnTo>
                      <a:lnTo>
                        <a:pt x="35" y="189"/>
                      </a:lnTo>
                      <a:lnTo>
                        <a:pt x="46" y="192"/>
                      </a:lnTo>
                      <a:lnTo>
                        <a:pt x="50" y="195"/>
                      </a:lnTo>
                      <a:lnTo>
                        <a:pt x="55" y="196"/>
                      </a:lnTo>
                      <a:lnTo>
                        <a:pt x="59" y="189"/>
                      </a:lnTo>
                      <a:lnTo>
                        <a:pt x="58" y="184"/>
                      </a:lnTo>
                      <a:lnTo>
                        <a:pt x="54" y="180"/>
                      </a:lnTo>
                      <a:lnTo>
                        <a:pt x="53" y="174"/>
                      </a:lnTo>
                      <a:lnTo>
                        <a:pt x="54" y="169"/>
                      </a:lnTo>
                      <a:lnTo>
                        <a:pt x="59" y="166"/>
                      </a:lnTo>
                      <a:lnTo>
                        <a:pt x="65" y="164"/>
                      </a:lnTo>
                      <a:lnTo>
                        <a:pt x="74" y="161"/>
                      </a:lnTo>
                      <a:lnTo>
                        <a:pt x="78" y="155"/>
                      </a:lnTo>
                      <a:lnTo>
                        <a:pt x="74" y="150"/>
                      </a:lnTo>
                      <a:lnTo>
                        <a:pt x="73" y="145"/>
                      </a:lnTo>
                      <a:lnTo>
                        <a:pt x="77" y="139"/>
                      </a:lnTo>
                      <a:lnTo>
                        <a:pt x="78" y="134"/>
                      </a:lnTo>
                      <a:lnTo>
                        <a:pt x="78" y="132"/>
                      </a:lnTo>
                      <a:lnTo>
                        <a:pt x="85" y="134"/>
                      </a:lnTo>
                      <a:lnTo>
                        <a:pt x="88" y="128"/>
                      </a:lnTo>
                      <a:lnTo>
                        <a:pt x="85" y="123"/>
                      </a:lnTo>
                      <a:lnTo>
                        <a:pt x="96" y="124"/>
                      </a:lnTo>
                      <a:lnTo>
                        <a:pt x="101" y="122"/>
                      </a:lnTo>
                      <a:lnTo>
                        <a:pt x="103" y="127"/>
                      </a:lnTo>
                      <a:lnTo>
                        <a:pt x="107" y="126"/>
                      </a:lnTo>
                      <a:lnTo>
                        <a:pt x="106" y="120"/>
                      </a:lnTo>
                      <a:lnTo>
                        <a:pt x="112" y="120"/>
                      </a:lnTo>
                      <a:lnTo>
                        <a:pt x="118" y="118"/>
                      </a:lnTo>
                      <a:lnTo>
                        <a:pt x="134" y="123"/>
                      </a:lnTo>
                      <a:lnTo>
                        <a:pt x="139" y="127"/>
                      </a:lnTo>
                      <a:lnTo>
                        <a:pt x="142" y="123"/>
                      </a:lnTo>
                      <a:lnTo>
                        <a:pt x="142" y="120"/>
                      </a:lnTo>
                      <a:lnTo>
                        <a:pt x="146" y="115"/>
                      </a:lnTo>
                      <a:lnTo>
                        <a:pt x="150" y="113"/>
                      </a:lnTo>
                      <a:lnTo>
                        <a:pt x="156" y="109"/>
                      </a:lnTo>
                      <a:lnTo>
                        <a:pt x="160" y="115"/>
                      </a:lnTo>
                      <a:lnTo>
                        <a:pt x="164" y="116"/>
                      </a:lnTo>
                      <a:lnTo>
                        <a:pt x="171" y="119"/>
                      </a:lnTo>
                      <a:lnTo>
                        <a:pt x="171" y="113"/>
                      </a:lnTo>
                      <a:lnTo>
                        <a:pt x="175" y="108"/>
                      </a:lnTo>
                      <a:lnTo>
                        <a:pt x="175" y="103"/>
                      </a:lnTo>
                      <a:lnTo>
                        <a:pt x="179" y="99"/>
                      </a:lnTo>
                      <a:lnTo>
                        <a:pt x="184" y="94"/>
                      </a:lnTo>
                      <a:lnTo>
                        <a:pt x="182" y="89"/>
                      </a:lnTo>
                      <a:lnTo>
                        <a:pt x="187" y="92"/>
                      </a:lnTo>
                      <a:lnTo>
                        <a:pt x="191" y="100"/>
                      </a:lnTo>
                      <a:lnTo>
                        <a:pt x="196" y="103"/>
                      </a:lnTo>
                      <a:lnTo>
                        <a:pt x="207" y="103"/>
                      </a:lnTo>
                      <a:lnTo>
                        <a:pt x="211" y="100"/>
                      </a:lnTo>
                      <a:lnTo>
                        <a:pt x="213" y="94"/>
                      </a:lnTo>
                      <a:lnTo>
                        <a:pt x="213" y="89"/>
                      </a:lnTo>
                      <a:lnTo>
                        <a:pt x="215" y="78"/>
                      </a:lnTo>
                      <a:lnTo>
                        <a:pt x="221" y="80"/>
                      </a:lnTo>
                      <a:lnTo>
                        <a:pt x="226" y="74"/>
                      </a:lnTo>
                      <a:lnTo>
                        <a:pt x="228" y="63"/>
                      </a:lnTo>
                      <a:lnTo>
                        <a:pt x="233" y="61"/>
                      </a:lnTo>
                      <a:lnTo>
                        <a:pt x="237" y="55"/>
                      </a:lnTo>
                      <a:lnTo>
                        <a:pt x="240" y="50"/>
                      </a:lnTo>
                      <a:lnTo>
                        <a:pt x="237" y="44"/>
                      </a:lnTo>
                      <a:lnTo>
                        <a:pt x="237" y="39"/>
                      </a:lnTo>
                      <a:lnTo>
                        <a:pt x="241" y="38"/>
                      </a:lnTo>
                      <a:lnTo>
                        <a:pt x="247" y="36"/>
                      </a:lnTo>
                      <a:lnTo>
                        <a:pt x="253" y="40"/>
                      </a:lnTo>
                      <a:lnTo>
                        <a:pt x="263" y="32"/>
                      </a:lnTo>
                      <a:lnTo>
                        <a:pt x="274" y="29"/>
                      </a:lnTo>
                      <a:lnTo>
                        <a:pt x="275" y="24"/>
                      </a:lnTo>
                      <a:lnTo>
                        <a:pt x="270" y="19"/>
                      </a:lnTo>
                      <a:lnTo>
                        <a:pt x="272" y="13"/>
                      </a:lnTo>
                      <a:lnTo>
                        <a:pt x="268" y="6"/>
                      </a:lnTo>
                      <a:lnTo>
                        <a:pt x="271" y="4"/>
                      </a:lnTo>
                      <a:lnTo>
                        <a:pt x="278" y="0"/>
                      </a:lnTo>
                      <a:lnTo>
                        <a:pt x="283" y="4"/>
                      </a:lnTo>
                      <a:lnTo>
                        <a:pt x="291" y="1"/>
                      </a:lnTo>
                      <a:lnTo>
                        <a:pt x="305" y="6"/>
                      </a:lnTo>
                      <a:lnTo>
                        <a:pt x="308" y="12"/>
                      </a:lnTo>
                      <a:lnTo>
                        <a:pt x="316" y="23"/>
                      </a:lnTo>
                      <a:lnTo>
                        <a:pt x="321" y="24"/>
                      </a:lnTo>
                      <a:lnTo>
                        <a:pt x="332" y="23"/>
                      </a:lnTo>
                      <a:lnTo>
                        <a:pt x="335" y="24"/>
                      </a:lnTo>
                      <a:lnTo>
                        <a:pt x="346" y="32"/>
                      </a:lnTo>
                      <a:lnTo>
                        <a:pt x="351" y="32"/>
                      </a:lnTo>
                      <a:lnTo>
                        <a:pt x="354" y="27"/>
                      </a:lnTo>
                      <a:lnTo>
                        <a:pt x="359" y="25"/>
                      </a:lnTo>
                      <a:lnTo>
                        <a:pt x="366" y="27"/>
                      </a:lnTo>
                      <a:lnTo>
                        <a:pt x="371" y="32"/>
                      </a:lnTo>
                      <a:lnTo>
                        <a:pt x="375" y="29"/>
                      </a:lnTo>
                      <a:lnTo>
                        <a:pt x="381" y="29"/>
                      </a:lnTo>
                      <a:lnTo>
                        <a:pt x="384" y="24"/>
                      </a:lnTo>
                      <a:lnTo>
                        <a:pt x="390" y="19"/>
                      </a:lnTo>
                      <a:lnTo>
                        <a:pt x="396" y="16"/>
                      </a:lnTo>
                      <a:lnTo>
                        <a:pt x="400" y="25"/>
                      </a:lnTo>
                      <a:lnTo>
                        <a:pt x="405" y="29"/>
                      </a:lnTo>
                      <a:lnTo>
                        <a:pt x="409" y="31"/>
                      </a:lnTo>
                      <a:lnTo>
                        <a:pt x="415" y="35"/>
                      </a:lnTo>
                      <a:lnTo>
                        <a:pt x="419" y="40"/>
                      </a:lnTo>
                      <a:lnTo>
                        <a:pt x="419" y="43"/>
                      </a:lnTo>
                      <a:lnTo>
                        <a:pt x="422" y="46"/>
                      </a:lnTo>
                      <a:lnTo>
                        <a:pt x="422" y="51"/>
                      </a:lnTo>
                      <a:lnTo>
                        <a:pt x="419" y="62"/>
                      </a:lnTo>
                      <a:lnTo>
                        <a:pt x="431" y="73"/>
                      </a:lnTo>
                      <a:lnTo>
                        <a:pt x="432" y="78"/>
                      </a:lnTo>
                      <a:lnTo>
                        <a:pt x="438" y="84"/>
                      </a:lnTo>
                      <a:lnTo>
                        <a:pt x="449" y="97"/>
                      </a:lnTo>
                      <a:lnTo>
                        <a:pt x="460" y="105"/>
                      </a:lnTo>
                      <a:lnTo>
                        <a:pt x="469" y="105"/>
                      </a:lnTo>
                      <a:lnTo>
                        <a:pt x="449" y="130"/>
                      </a:lnTo>
                      <a:lnTo>
                        <a:pt x="431" y="143"/>
                      </a:lnTo>
                      <a:lnTo>
                        <a:pt x="427" y="149"/>
                      </a:lnTo>
                      <a:lnTo>
                        <a:pt x="427" y="154"/>
                      </a:lnTo>
                      <a:lnTo>
                        <a:pt x="422" y="158"/>
                      </a:lnTo>
                      <a:lnTo>
                        <a:pt x="420" y="164"/>
                      </a:lnTo>
                      <a:lnTo>
                        <a:pt x="416" y="169"/>
                      </a:lnTo>
                      <a:lnTo>
                        <a:pt x="412" y="172"/>
                      </a:lnTo>
                      <a:lnTo>
                        <a:pt x="407" y="176"/>
                      </a:lnTo>
                      <a:lnTo>
                        <a:pt x="405" y="181"/>
                      </a:lnTo>
                      <a:lnTo>
                        <a:pt x="393" y="185"/>
                      </a:lnTo>
                      <a:lnTo>
                        <a:pt x="388" y="189"/>
                      </a:lnTo>
                      <a:lnTo>
                        <a:pt x="382" y="191"/>
                      </a:lnTo>
                      <a:lnTo>
                        <a:pt x="371" y="198"/>
                      </a:lnTo>
                      <a:lnTo>
                        <a:pt x="365" y="200"/>
                      </a:lnTo>
                      <a:lnTo>
                        <a:pt x="342" y="202"/>
                      </a:lnTo>
                      <a:lnTo>
                        <a:pt x="321" y="206"/>
                      </a:lnTo>
                      <a:lnTo>
                        <a:pt x="300" y="207"/>
                      </a:lnTo>
                      <a:lnTo>
                        <a:pt x="271" y="208"/>
                      </a:lnTo>
                      <a:lnTo>
                        <a:pt x="253" y="211"/>
                      </a:lnTo>
                      <a:lnTo>
                        <a:pt x="221" y="215"/>
                      </a:lnTo>
                      <a:lnTo>
                        <a:pt x="190" y="217"/>
                      </a:lnTo>
                      <a:lnTo>
                        <a:pt x="156" y="221"/>
                      </a:lnTo>
                      <a:lnTo>
                        <a:pt x="130" y="223"/>
                      </a:lnTo>
                      <a:lnTo>
                        <a:pt x="103" y="226"/>
                      </a:lnTo>
                      <a:lnTo>
                        <a:pt x="96" y="225"/>
                      </a:lnTo>
                      <a:lnTo>
                        <a:pt x="85" y="225"/>
                      </a:lnTo>
                      <a:lnTo>
                        <a:pt x="89" y="234"/>
                      </a:lnTo>
                      <a:lnTo>
                        <a:pt x="89" y="240"/>
                      </a:lnTo>
                      <a:lnTo>
                        <a:pt x="0" y="248"/>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6" name="Freeform 145"/>
                <p:cNvSpPr>
                  <a:spLocks/>
                </p:cNvSpPr>
                <p:nvPr/>
              </p:nvSpPr>
              <p:spPr bwMode="auto">
                <a:xfrm>
                  <a:off x="6417838" y="2982630"/>
                  <a:ext cx="504698" cy="91047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7" name="Freeform 146"/>
                <p:cNvSpPr>
                  <a:spLocks/>
                </p:cNvSpPr>
                <p:nvPr/>
              </p:nvSpPr>
              <p:spPr bwMode="auto">
                <a:xfrm>
                  <a:off x="6417838" y="2982630"/>
                  <a:ext cx="504698" cy="910473"/>
                </a:xfrm>
                <a:custGeom>
                  <a:avLst/>
                  <a:gdLst/>
                  <a:ahLst/>
                  <a:cxnLst>
                    <a:cxn ang="0">
                      <a:pos x="0" y="342"/>
                    </a:cxn>
                    <a:cxn ang="0">
                      <a:pos x="2" y="327"/>
                    </a:cxn>
                    <a:cxn ang="0">
                      <a:pos x="5" y="316"/>
                    </a:cxn>
                    <a:cxn ang="0">
                      <a:pos x="5" y="309"/>
                    </a:cxn>
                    <a:cxn ang="0">
                      <a:pos x="15" y="300"/>
                    </a:cxn>
                    <a:cxn ang="0">
                      <a:pos x="21" y="282"/>
                    </a:cxn>
                    <a:cxn ang="0">
                      <a:pos x="28" y="271"/>
                    </a:cxn>
                    <a:cxn ang="0">
                      <a:pos x="25" y="255"/>
                    </a:cxn>
                    <a:cxn ang="0">
                      <a:pos x="23" y="244"/>
                    </a:cxn>
                    <a:cxn ang="0">
                      <a:pos x="17" y="232"/>
                    </a:cxn>
                    <a:cxn ang="0">
                      <a:pos x="19" y="223"/>
                    </a:cxn>
                    <a:cxn ang="0">
                      <a:pos x="5" y="25"/>
                    </a:cxn>
                    <a:cxn ang="0">
                      <a:pos x="12" y="27"/>
                    </a:cxn>
                    <a:cxn ang="0">
                      <a:pos x="24" y="27"/>
                    </a:cxn>
                    <a:cxn ang="0">
                      <a:pos x="46" y="15"/>
                    </a:cxn>
                    <a:cxn ang="0">
                      <a:pos x="78" y="11"/>
                    </a:cxn>
                    <a:cxn ang="0">
                      <a:pos x="169" y="6"/>
                    </a:cxn>
                    <a:cxn ang="0">
                      <a:pos x="195" y="219"/>
                    </a:cxn>
                    <a:cxn ang="0">
                      <a:pos x="196" y="228"/>
                    </a:cxn>
                    <a:cxn ang="0">
                      <a:pos x="199" y="239"/>
                    </a:cxn>
                    <a:cxn ang="0">
                      <a:pos x="187" y="247"/>
                    </a:cxn>
                    <a:cxn ang="0">
                      <a:pos x="171" y="251"/>
                    </a:cxn>
                    <a:cxn ang="0">
                      <a:pos x="161" y="254"/>
                    </a:cxn>
                    <a:cxn ang="0">
                      <a:pos x="164" y="265"/>
                    </a:cxn>
                    <a:cxn ang="0">
                      <a:pos x="157" y="276"/>
                    </a:cxn>
                    <a:cxn ang="0">
                      <a:pos x="150" y="289"/>
                    </a:cxn>
                    <a:cxn ang="0">
                      <a:pos x="139" y="293"/>
                    </a:cxn>
                    <a:cxn ang="0">
                      <a:pos x="137" y="309"/>
                    </a:cxn>
                    <a:cxn ang="0">
                      <a:pos x="131" y="318"/>
                    </a:cxn>
                    <a:cxn ang="0">
                      <a:pos x="115" y="315"/>
                    </a:cxn>
                    <a:cxn ang="0">
                      <a:pos x="106" y="304"/>
                    </a:cxn>
                    <a:cxn ang="0">
                      <a:pos x="103" y="314"/>
                    </a:cxn>
                    <a:cxn ang="0">
                      <a:pos x="99" y="323"/>
                    </a:cxn>
                    <a:cxn ang="0">
                      <a:pos x="95" y="334"/>
                    </a:cxn>
                    <a:cxn ang="0">
                      <a:pos x="84" y="330"/>
                    </a:cxn>
                    <a:cxn ang="0">
                      <a:pos x="74" y="328"/>
                    </a:cxn>
                    <a:cxn ang="0">
                      <a:pos x="66" y="335"/>
                    </a:cxn>
                    <a:cxn ang="0">
                      <a:pos x="63" y="342"/>
                    </a:cxn>
                    <a:cxn ang="0">
                      <a:pos x="42" y="333"/>
                    </a:cxn>
                    <a:cxn ang="0">
                      <a:pos x="30" y="335"/>
                    </a:cxn>
                    <a:cxn ang="0">
                      <a:pos x="27" y="342"/>
                    </a:cxn>
                    <a:cxn ang="0">
                      <a:pos x="20" y="339"/>
                    </a:cxn>
                    <a:cxn ang="0">
                      <a:pos x="12" y="343"/>
                    </a:cxn>
                    <a:cxn ang="0">
                      <a:pos x="2" y="347"/>
                    </a:cxn>
                  </a:cxnLst>
                  <a:rect l="0" t="0" r="r" b="b"/>
                  <a:pathLst>
                    <a:path w="199" h="349">
                      <a:moveTo>
                        <a:pt x="2" y="347"/>
                      </a:moveTo>
                      <a:lnTo>
                        <a:pt x="0" y="342"/>
                      </a:lnTo>
                      <a:lnTo>
                        <a:pt x="2" y="337"/>
                      </a:lnTo>
                      <a:lnTo>
                        <a:pt x="2" y="327"/>
                      </a:lnTo>
                      <a:lnTo>
                        <a:pt x="4" y="326"/>
                      </a:lnTo>
                      <a:lnTo>
                        <a:pt x="5" y="316"/>
                      </a:lnTo>
                      <a:lnTo>
                        <a:pt x="4" y="315"/>
                      </a:lnTo>
                      <a:lnTo>
                        <a:pt x="5" y="309"/>
                      </a:lnTo>
                      <a:lnTo>
                        <a:pt x="11" y="304"/>
                      </a:lnTo>
                      <a:lnTo>
                        <a:pt x="15" y="300"/>
                      </a:lnTo>
                      <a:lnTo>
                        <a:pt x="20" y="288"/>
                      </a:lnTo>
                      <a:lnTo>
                        <a:pt x="21" y="282"/>
                      </a:lnTo>
                      <a:lnTo>
                        <a:pt x="27" y="273"/>
                      </a:lnTo>
                      <a:lnTo>
                        <a:pt x="28" y="271"/>
                      </a:lnTo>
                      <a:lnTo>
                        <a:pt x="30" y="266"/>
                      </a:lnTo>
                      <a:lnTo>
                        <a:pt x="25" y="255"/>
                      </a:lnTo>
                      <a:lnTo>
                        <a:pt x="27" y="250"/>
                      </a:lnTo>
                      <a:lnTo>
                        <a:pt x="23" y="244"/>
                      </a:lnTo>
                      <a:lnTo>
                        <a:pt x="19" y="239"/>
                      </a:lnTo>
                      <a:lnTo>
                        <a:pt x="17" y="232"/>
                      </a:lnTo>
                      <a:lnTo>
                        <a:pt x="20" y="227"/>
                      </a:lnTo>
                      <a:lnTo>
                        <a:pt x="19" y="223"/>
                      </a:lnTo>
                      <a:lnTo>
                        <a:pt x="23" y="217"/>
                      </a:lnTo>
                      <a:lnTo>
                        <a:pt x="5" y="25"/>
                      </a:lnTo>
                      <a:lnTo>
                        <a:pt x="5" y="23"/>
                      </a:lnTo>
                      <a:lnTo>
                        <a:pt x="12" y="27"/>
                      </a:lnTo>
                      <a:lnTo>
                        <a:pt x="19" y="29"/>
                      </a:lnTo>
                      <a:lnTo>
                        <a:pt x="24" y="27"/>
                      </a:lnTo>
                      <a:lnTo>
                        <a:pt x="35" y="22"/>
                      </a:lnTo>
                      <a:lnTo>
                        <a:pt x="46" y="15"/>
                      </a:lnTo>
                      <a:lnTo>
                        <a:pt x="49" y="15"/>
                      </a:lnTo>
                      <a:lnTo>
                        <a:pt x="78" y="11"/>
                      </a:lnTo>
                      <a:lnTo>
                        <a:pt x="164" y="0"/>
                      </a:lnTo>
                      <a:lnTo>
                        <a:pt x="169" y="6"/>
                      </a:lnTo>
                      <a:lnTo>
                        <a:pt x="179" y="82"/>
                      </a:lnTo>
                      <a:lnTo>
                        <a:pt x="195" y="219"/>
                      </a:lnTo>
                      <a:lnTo>
                        <a:pt x="192" y="221"/>
                      </a:lnTo>
                      <a:lnTo>
                        <a:pt x="196" y="228"/>
                      </a:lnTo>
                      <a:lnTo>
                        <a:pt x="194" y="234"/>
                      </a:lnTo>
                      <a:lnTo>
                        <a:pt x="199" y="239"/>
                      </a:lnTo>
                      <a:lnTo>
                        <a:pt x="198" y="244"/>
                      </a:lnTo>
                      <a:lnTo>
                        <a:pt x="187" y="247"/>
                      </a:lnTo>
                      <a:lnTo>
                        <a:pt x="177" y="255"/>
                      </a:lnTo>
                      <a:lnTo>
                        <a:pt x="171" y="251"/>
                      </a:lnTo>
                      <a:lnTo>
                        <a:pt x="165" y="253"/>
                      </a:lnTo>
                      <a:lnTo>
                        <a:pt x="161" y="254"/>
                      </a:lnTo>
                      <a:lnTo>
                        <a:pt x="161" y="259"/>
                      </a:lnTo>
                      <a:lnTo>
                        <a:pt x="164" y="265"/>
                      </a:lnTo>
                      <a:lnTo>
                        <a:pt x="161" y="270"/>
                      </a:lnTo>
                      <a:lnTo>
                        <a:pt x="157" y="276"/>
                      </a:lnTo>
                      <a:lnTo>
                        <a:pt x="152" y="278"/>
                      </a:lnTo>
                      <a:lnTo>
                        <a:pt x="150" y="289"/>
                      </a:lnTo>
                      <a:lnTo>
                        <a:pt x="145" y="295"/>
                      </a:lnTo>
                      <a:lnTo>
                        <a:pt x="139" y="293"/>
                      </a:lnTo>
                      <a:lnTo>
                        <a:pt x="137" y="304"/>
                      </a:lnTo>
                      <a:lnTo>
                        <a:pt x="137" y="309"/>
                      </a:lnTo>
                      <a:lnTo>
                        <a:pt x="135" y="315"/>
                      </a:lnTo>
                      <a:lnTo>
                        <a:pt x="131" y="318"/>
                      </a:lnTo>
                      <a:lnTo>
                        <a:pt x="120" y="318"/>
                      </a:lnTo>
                      <a:lnTo>
                        <a:pt x="115" y="315"/>
                      </a:lnTo>
                      <a:lnTo>
                        <a:pt x="111" y="307"/>
                      </a:lnTo>
                      <a:lnTo>
                        <a:pt x="106" y="304"/>
                      </a:lnTo>
                      <a:lnTo>
                        <a:pt x="108" y="309"/>
                      </a:lnTo>
                      <a:lnTo>
                        <a:pt x="103" y="314"/>
                      </a:lnTo>
                      <a:lnTo>
                        <a:pt x="99" y="318"/>
                      </a:lnTo>
                      <a:lnTo>
                        <a:pt x="99" y="323"/>
                      </a:lnTo>
                      <a:lnTo>
                        <a:pt x="95" y="328"/>
                      </a:lnTo>
                      <a:lnTo>
                        <a:pt x="95" y="334"/>
                      </a:lnTo>
                      <a:lnTo>
                        <a:pt x="88" y="331"/>
                      </a:lnTo>
                      <a:lnTo>
                        <a:pt x="84" y="330"/>
                      </a:lnTo>
                      <a:lnTo>
                        <a:pt x="80" y="324"/>
                      </a:lnTo>
                      <a:lnTo>
                        <a:pt x="74" y="328"/>
                      </a:lnTo>
                      <a:lnTo>
                        <a:pt x="70" y="330"/>
                      </a:lnTo>
                      <a:lnTo>
                        <a:pt x="66" y="335"/>
                      </a:lnTo>
                      <a:lnTo>
                        <a:pt x="66" y="338"/>
                      </a:lnTo>
                      <a:lnTo>
                        <a:pt x="63" y="342"/>
                      </a:lnTo>
                      <a:lnTo>
                        <a:pt x="58" y="338"/>
                      </a:lnTo>
                      <a:lnTo>
                        <a:pt x="42" y="333"/>
                      </a:lnTo>
                      <a:lnTo>
                        <a:pt x="36" y="335"/>
                      </a:lnTo>
                      <a:lnTo>
                        <a:pt x="30" y="335"/>
                      </a:lnTo>
                      <a:lnTo>
                        <a:pt x="31" y="341"/>
                      </a:lnTo>
                      <a:lnTo>
                        <a:pt x="27" y="342"/>
                      </a:lnTo>
                      <a:lnTo>
                        <a:pt x="25" y="337"/>
                      </a:lnTo>
                      <a:lnTo>
                        <a:pt x="20" y="339"/>
                      </a:lnTo>
                      <a:lnTo>
                        <a:pt x="9" y="338"/>
                      </a:lnTo>
                      <a:lnTo>
                        <a:pt x="12" y="343"/>
                      </a:lnTo>
                      <a:lnTo>
                        <a:pt x="9" y="349"/>
                      </a:lnTo>
                      <a:lnTo>
                        <a:pt x="2" y="347"/>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8" name="Freeform 147"/>
                <p:cNvSpPr>
                  <a:spLocks noEditPoints="1"/>
                </p:cNvSpPr>
                <p:nvPr/>
              </p:nvSpPr>
              <p:spPr bwMode="auto">
                <a:xfrm>
                  <a:off x="6455881" y="4448779"/>
                  <a:ext cx="639115" cy="1064392"/>
                </a:xfrm>
                <a:custGeom>
                  <a:avLst/>
                  <a:gdLst/>
                  <a:ahLst/>
                  <a:cxnLst>
                    <a:cxn ang="0">
                      <a:pos x="244" y="305"/>
                    </a:cxn>
                    <a:cxn ang="0">
                      <a:pos x="244" y="289"/>
                    </a:cxn>
                    <a:cxn ang="0">
                      <a:pos x="244" y="278"/>
                    </a:cxn>
                    <a:cxn ang="0">
                      <a:pos x="237" y="264"/>
                    </a:cxn>
                    <a:cxn ang="0">
                      <a:pos x="236" y="245"/>
                    </a:cxn>
                    <a:cxn ang="0">
                      <a:pos x="237" y="229"/>
                    </a:cxn>
                    <a:cxn ang="0">
                      <a:pos x="245" y="219"/>
                    </a:cxn>
                    <a:cxn ang="0">
                      <a:pos x="240" y="213"/>
                    </a:cxn>
                    <a:cxn ang="0">
                      <a:pos x="237" y="198"/>
                    </a:cxn>
                    <a:cxn ang="0">
                      <a:pos x="230" y="190"/>
                    </a:cxn>
                    <a:cxn ang="0">
                      <a:pos x="222" y="175"/>
                    </a:cxn>
                    <a:cxn ang="0">
                      <a:pos x="219" y="167"/>
                    </a:cxn>
                    <a:cxn ang="0">
                      <a:pos x="171" y="0"/>
                    </a:cxn>
                    <a:cxn ang="0">
                      <a:pos x="0" y="15"/>
                    </a:cxn>
                    <a:cxn ang="0">
                      <a:pos x="2" y="21"/>
                    </a:cxn>
                    <a:cxn ang="0">
                      <a:pos x="4" y="272"/>
                    </a:cxn>
                    <a:cxn ang="0">
                      <a:pos x="20" y="396"/>
                    </a:cxn>
                    <a:cxn ang="0">
                      <a:pos x="35" y="397"/>
                    </a:cxn>
                    <a:cxn ang="0">
                      <a:pos x="42" y="378"/>
                    </a:cxn>
                    <a:cxn ang="0">
                      <a:pos x="44" y="369"/>
                    </a:cxn>
                    <a:cxn ang="0">
                      <a:pos x="47" y="370"/>
                    </a:cxn>
                    <a:cxn ang="0">
                      <a:pos x="53" y="375"/>
                    </a:cxn>
                    <a:cxn ang="0">
                      <a:pos x="51" y="385"/>
                    </a:cxn>
                    <a:cxn ang="0">
                      <a:pos x="59" y="393"/>
                    </a:cxn>
                    <a:cxn ang="0">
                      <a:pos x="65" y="398"/>
                    </a:cxn>
                    <a:cxn ang="0">
                      <a:pos x="58" y="405"/>
                    </a:cxn>
                    <a:cxn ang="0">
                      <a:pos x="50" y="407"/>
                    </a:cxn>
                    <a:cxn ang="0">
                      <a:pos x="76" y="401"/>
                    </a:cxn>
                    <a:cxn ang="0">
                      <a:pos x="76" y="396"/>
                    </a:cxn>
                    <a:cxn ang="0">
                      <a:pos x="86" y="392"/>
                    </a:cxn>
                    <a:cxn ang="0">
                      <a:pos x="86" y="379"/>
                    </a:cxn>
                    <a:cxn ang="0">
                      <a:pos x="89" y="370"/>
                    </a:cxn>
                    <a:cxn ang="0">
                      <a:pos x="78" y="362"/>
                    </a:cxn>
                    <a:cxn ang="0">
                      <a:pos x="72" y="344"/>
                    </a:cxn>
                    <a:cxn ang="0">
                      <a:pos x="142" y="333"/>
                    </a:cxn>
                    <a:cxn ang="0">
                      <a:pos x="252" y="318"/>
                    </a:cxn>
                    <a:cxn ang="0">
                      <a:pos x="42" y="405"/>
                    </a:cxn>
                    <a:cxn ang="0">
                      <a:pos x="39" y="405"/>
                    </a:cxn>
                    <a:cxn ang="0">
                      <a:pos x="36" y="407"/>
                    </a:cxn>
                    <a:cxn ang="0">
                      <a:pos x="31" y="408"/>
                    </a:cxn>
                  </a:cxnLst>
                  <a:rect l="0" t="0" r="r" b="b"/>
                  <a:pathLst>
                    <a:path w="252" h="408">
                      <a:moveTo>
                        <a:pt x="248" y="310"/>
                      </a:moveTo>
                      <a:lnTo>
                        <a:pt x="244" y="305"/>
                      </a:lnTo>
                      <a:lnTo>
                        <a:pt x="241" y="299"/>
                      </a:lnTo>
                      <a:lnTo>
                        <a:pt x="244" y="289"/>
                      </a:lnTo>
                      <a:lnTo>
                        <a:pt x="242" y="283"/>
                      </a:lnTo>
                      <a:lnTo>
                        <a:pt x="244" y="278"/>
                      </a:lnTo>
                      <a:lnTo>
                        <a:pt x="241" y="271"/>
                      </a:lnTo>
                      <a:lnTo>
                        <a:pt x="237" y="264"/>
                      </a:lnTo>
                      <a:lnTo>
                        <a:pt x="234" y="255"/>
                      </a:lnTo>
                      <a:lnTo>
                        <a:pt x="236" y="245"/>
                      </a:lnTo>
                      <a:lnTo>
                        <a:pt x="237" y="238"/>
                      </a:lnTo>
                      <a:lnTo>
                        <a:pt x="237" y="229"/>
                      </a:lnTo>
                      <a:lnTo>
                        <a:pt x="240" y="223"/>
                      </a:lnTo>
                      <a:lnTo>
                        <a:pt x="245" y="219"/>
                      </a:lnTo>
                      <a:lnTo>
                        <a:pt x="244" y="215"/>
                      </a:lnTo>
                      <a:lnTo>
                        <a:pt x="240" y="213"/>
                      </a:lnTo>
                      <a:lnTo>
                        <a:pt x="240" y="204"/>
                      </a:lnTo>
                      <a:lnTo>
                        <a:pt x="237" y="198"/>
                      </a:lnTo>
                      <a:lnTo>
                        <a:pt x="237" y="196"/>
                      </a:lnTo>
                      <a:lnTo>
                        <a:pt x="230" y="190"/>
                      </a:lnTo>
                      <a:lnTo>
                        <a:pt x="226" y="180"/>
                      </a:lnTo>
                      <a:lnTo>
                        <a:pt x="222" y="175"/>
                      </a:lnTo>
                      <a:lnTo>
                        <a:pt x="221" y="169"/>
                      </a:lnTo>
                      <a:lnTo>
                        <a:pt x="219" y="167"/>
                      </a:lnTo>
                      <a:lnTo>
                        <a:pt x="195" y="77"/>
                      </a:lnTo>
                      <a:lnTo>
                        <a:pt x="171" y="0"/>
                      </a:lnTo>
                      <a:lnTo>
                        <a:pt x="96" y="8"/>
                      </a:lnTo>
                      <a:lnTo>
                        <a:pt x="0" y="15"/>
                      </a:lnTo>
                      <a:lnTo>
                        <a:pt x="0" y="17"/>
                      </a:lnTo>
                      <a:lnTo>
                        <a:pt x="2" y="21"/>
                      </a:lnTo>
                      <a:lnTo>
                        <a:pt x="8" y="24"/>
                      </a:lnTo>
                      <a:lnTo>
                        <a:pt x="4" y="272"/>
                      </a:lnTo>
                      <a:lnTo>
                        <a:pt x="20" y="393"/>
                      </a:lnTo>
                      <a:lnTo>
                        <a:pt x="20" y="396"/>
                      </a:lnTo>
                      <a:lnTo>
                        <a:pt x="25" y="396"/>
                      </a:lnTo>
                      <a:lnTo>
                        <a:pt x="35" y="397"/>
                      </a:lnTo>
                      <a:lnTo>
                        <a:pt x="40" y="397"/>
                      </a:lnTo>
                      <a:lnTo>
                        <a:pt x="42" y="378"/>
                      </a:lnTo>
                      <a:lnTo>
                        <a:pt x="42" y="373"/>
                      </a:lnTo>
                      <a:lnTo>
                        <a:pt x="44" y="369"/>
                      </a:lnTo>
                      <a:lnTo>
                        <a:pt x="43" y="366"/>
                      </a:lnTo>
                      <a:lnTo>
                        <a:pt x="47" y="370"/>
                      </a:lnTo>
                      <a:lnTo>
                        <a:pt x="50" y="370"/>
                      </a:lnTo>
                      <a:lnTo>
                        <a:pt x="53" y="375"/>
                      </a:lnTo>
                      <a:lnTo>
                        <a:pt x="54" y="381"/>
                      </a:lnTo>
                      <a:lnTo>
                        <a:pt x="51" y="385"/>
                      </a:lnTo>
                      <a:lnTo>
                        <a:pt x="54" y="390"/>
                      </a:lnTo>
                      <a:lnTo>
                        <a:pt x="59" y="393"/>
                      </a:lnTo>
                      <a:lnTo>
                        <a:pt x="61" y="393"/>
                      </a:lnTo>
                      <a:lnTo>
                        <a:pt x="65" y="398"/>
                      </a:lnTo>
                      <a:lnTo>
                        <a:pt x="63" y="404"/>
                      </a:lnTo>
                      <a:lnTo>
                        <a:pt x="58" y="405"/>
                      </a:lnTo>
                      <a:lnTo>
                        <a:pt x="53" y="405"/>
                      </a:lnTo>
                      <a:lnTo>
                        <a:pt x="50" y="407"/>
                      </a:lnTo>
                      <a:lnTo>
                        <a:pt x="70" y="404"/>
                      </a:lnTo>
                      <a:lnTo>
                        <a:pt x="76" y="401"/>
                      </a:lnTo>
                      <a:lnTo>
                        <a:pt x="77" y="397"/>
                      </a:lnTo>
                      <a:lnTo>
                        <a:pt x="76" y="396"/>
                      </a:lnTo>
                      <a:lnTo>
                        <a:pt x="81" y="396"/>
                      </a:lnTo>
                      <a:lnTo>
                        <a:pt x="86" y="392"/>
                      </a:lnTo>
                      <a:lnTo>
                        <a:pt x="88" y="382"/>
                      </a:lnTo>
                      <a:lnTo>
                        <a:pt x="86" y="379"/>
                      </a:lnTo>
                      <a:lnTo>
                        <a:pt x="86" y="377"/>
                      </a:lnTo>
                      <a:lnTo>
                        <a:pt x="89" y="370"/>
                      </a:lnTo>
                      <a:lnTo>
                        <a:pt x="84" y="365"/>
                      </a:lnTo>
                      <a:lnTo>
                        <a:pt x="78" y="362"/>
                      </a:lnTo>
                      <a:lnTo>
                        <a:pt x="70" y="351"/>
                      </a:lnTo>
                      <a:lnTo>
                        <a:pt x="72" y="344"/>
                      </a:lnTo>
                      <a:lnTo>
                        <a:pt x="77" y="340"/>
                      </a:lnTo>
                      <a:lnTo>
                        <a:pt x="142" y="333"/>
                      </a:lnTo>
                      <a:lnTo>
                        <a:pt x="252" y="321"/>
                      </a:lnTo>
                      <a:lnTo>
                        <a:pt x="252" y="318"/>
                      </a:lnTo>
                      <a:lnTo>
                        <a:pt x="248" y="310"/>
                      </a:lnTo>
                      <a:close/>
                      <a:moveTo>
                        <a:pt x="42" y="405"/>
                      </a:moveTo>
                      <a:lnTo>
                        <a:pt x="42" y="404"/>
                      </a:lnTo>
                      <a:lnTo>
                        <a:pt x="39" y="405"/>
                      </a:lnTo>
                      <a:lnTo>
                        <a:pt x="42" y="405"/>
                      </a:lnTo>
                      <a:close/>
                      <a:moveTo>
                        <a:pt x="36" y="407"/>
                      </a:moveTo>
                      <a:lnTo>
                        <a:pt x="39" y="405"/>
                      </a:lnTo>
                      <a:lnTo>
                        <a:pt x="31" y="408"/>
                      </a:lnTo>
                      <a:lnTo>
                        <a:pt x="36" y="407"/>
                      </a:lnTo>
                      <a:close/>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29" name="Freeform 148"/>
                <p:cNvSpPr>
                  <a:spLocks/>
                </p:cNvSpPr>
                <p:nvPr/>
              </p:nvSpPr>
              <p:spPr bwMode="auto">
                <a:xfrm>
                  <a:off x="6846451" y="2833928"/>
                  <a:ext cx="692375" cy="813947"/>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0" name="Freeform 149"/>
                <p:cNvSpPr>
                  <a:spLocks/>
                </p:cNvSpPr>
                <p:nvPr/>
              </p:nvSpPr>
              <p:spPr bwMode="auto">
                <a:xfrm>
                  <a:off x="6846451" y="2833928"/>
                  <a:ext cx="692375" cy="813947"/>
                </a:xfrm>
                <a:custGeom>
                  <a:avLst/>
                  <a:gdLst/>
                  <a:ahLst/>
                  <a:cxnLst>
                    <a:cxn ang="0">
                      <a:pos x="56" y="53"/>
                    </a:cxn>
                    <a:cxn ang="0">
                      <a:pos x="82" y="50"/>
                    </a:cxn>
                    <a:cxn ang="0">
                      <a:pos x="98" y="55"/>
                    </a:cxn>
                    <a:cxn ang="0">
                      <a:pos x="111" y="60"/>
                    </a:cxn>
                    <a:cxn ang="0">
                      <a:pos x="121" y="56"/>
                    </a:cxn>
                    <a:cxn ang="0">
                      <a:pos x="118" y="63"/>
                    </a:cxn>
                    <a:cxn ang="0">
                      <a:pos x="118" y="68"/>
                    </a:cxn>
                    <a:cxn ang="0">
                      <a:pos x="133" y="64"/>
                    </a:cxn>
                    <a:cxn ang="0">
                      <a:pos x="145" y="68"/>
                    </a:cxn>
                    <a:cxn ang="0">
                      <a:pos x="155" y="61"/>
                    </a:cxn>
                    <a:cxn ang="0">
                      <a:pos x="171" y="53"/>
                    </a:cxn>
                    <a:cxn ang="0">
                      <a:pos x="187" y="53"/>
                    </a:cxn>
                    <a:cxn ang="0">
                      <a:pos x="202" y="36"/>
                    </a:cxn>
                    <a:cxn ang="0">
                      <a:pos x="212" y="26"/>
                    </a:cxn>
                    <a:cxn ang="0">
                      <a:pos x="254" y="0"/>
                    </a:cxn>
                    <a:cxn ang="0">
                      <a:pos x="273" y="110"/>
                    </a:cxn>
                    <a:cxn ang="0">
                      <a:pos x="266" y="113"/>
                    </a:cxn>
                    <a:cxn ang="0">
                      <a:pos x="269" y="122"/>
                    </a:cxn>
                    <a:cxn ang="0">
                      <a:pos x="270" y="143"/>
                    </a:cxn>
                    <a:cxn ang="0">
                      <a:pos x="269" y="164"/>
                    </a:cxn>
                    <a:cxn ang="0">
                      <a:pos x="266" y="171"/>
                    </a:cxn>
                    <a:cxn ang="0">
                      <a:pos x="266" y="182"/>
                    </a:cxn>
                    <a:cxn ang="0">
                      <a:pos x="263" y="197"/>
                    </a:cxn>
                    <a:cxn ang="0">
                      <a:pos x="251" y="215"/>
                    </a:cxn>
                    <a:cxn ang="0">
                      <a:pos x="232" y="220"/>
                    </a:cxn>
                    <a:cxn ang="0">
                      <a:pos x="227" y="231"/>
                    </a:cxn>
                    <a:cxn ang="0">
                      <a:pos x="217" y="240"/>
                    </a:cxn>
                    <a:cxn ang="0">
                      <a:pos x="215" y="251"/>
                    </a:cxn>
                    <a:cxn ang="0">
                      <a:pos x="215" y="262"/>
                    </a:cxn>
                    <a:cxn ang="0">
                      <a:pos x="208" y="259"/>
                    </a:cxn>
                    <a:cxn ang="0">
                      <a:pos x="198" y="262"/>
                    </a:cxn>
                    <a:cxn ang="0">
                      <a:pos x="197" y="273"/>
                    </a:cxn>
                    <a:cxn ang="0">
                      <a:pos x="194" y="281"/>
                    </a:cxn>
                    <a:cxn ang="0">
                      <a:pos x="197" y="293"/>
                    </a:cxn>
                    <a:cxn ang="0">
                      <a:pos x="191" y="303"/>
                    </a:cxn>
                    <a:cxn ang="0">
                      <a:pos x="179" y="311"/>
                    </a:cxn>
                    <a:cxn ang="0">
                      <a:pos x="174" y="312"/>
                    </a:cxn>
                    <a:cxn ang="0">
                      <a:pos x="164" y="303"/>
                    </a:cxn>
                    <a:cxn ang="0">
                      <a:pos x="155" y="297"/>
                    </a:cxn>
                    <a:cxn ang="0">
                      <a:pos x="145" y="291"/>
                    </a:cxn>
                    <a:cxn ang="0">
                      <a:pos x="136" y="301"/>
                    </a:cxn>
                    <a:cxn ang="0">
                      <a:pos x="126" y="304"/>
                    </a:cxn>
                    <a:cxn ang="0">
                      <a:pos x="114" y="297"/>
                    </a:cxn>
                    <a:cxn ang="0">
                      <a:pos x="106" y="304"/>
                    </a:cxn>
                    <a:cxn ang="0">
                      <a:pos x="90" y="296"/>
                    </a:cxn>
                    <a:cxn ang="0">
                      <a:pos x="76" y="296"/>
                    </a:cxn>
                    <a:cxn ang="0">
                      <a:pos x="63" y="284"/>
                    </a:cxn>
                    <a:cxn ang="0">
                      <a:pos x="46" y="273"/>
                    </a:cxn>
                    <a:cxn ang="0">
                      <a:pos x="33" y="272"/>
                    </a:cxn>
                    <a:cxn ang="0">
                      <a:pos x="10" y="139"/>
                    </a:cxn>
                  </a:cxnLst>
                  <a:rect l="0" t="0" r="r" b="b"/>
                  <a:pathLst>
                    <a:path w="273" h="312">
                      <a:moveTo>
                        <a:pt x="0" y="63"/>
                      </a:moveTo>
                      <a:lnTo>
                        <a:pt x="56" y="53"/>
                      </a:lnTo>
                      <a:lnTo>
                        <a:pt x="80" y="48"/>
                      </a:lnTo>
                      <a:lnTo>
                        <a:pt x="82" y="50"/>
                      </a:lnTo>
                      <a:lnTo>
                        <a:pt x="94" y="52"/>
                      </a:lnTo>
                      <a:lnTo>
                        <a:pt x="98" y="55"/>
                      </a:lnTo>
                      <a:lnTo>
                        <a:pt x="106" y="56"/>
                      </a:lnTo>
                      <a:lnTo>
                        <a:pt x="111" y="60"/>
                      </a:lnTo>
                      <a:lnTo>
                        <a:pt x="117" y="61"/>
                      </a:lnTo>
                      <a:lnTo>
                        <a:pt x="121" y="56"/>
                      </a:lnTo>
                      <a:lnTo>
                        <a:pt x="126" y="61"/>
                      </a:lnTo>
                      <a:lnTo>
                        <a:pt x="118" y="63"/>
                      </a:lnTo>
                      <a:lnTo>
                        <a:pt x="113" y="68"/>
                      </a:lnTo>
                      <a:lnTo>
                        <a:pt x="118" y="68"/>
                      </a:lnTo>
                      <a:lnTo>
                        <a:pt x="124" y="64"/>
                      </a:lnTo>
                      <a:lnTo>
                        <a:pt x="133" y="64"/>
                      </a:lnTo>
                      <a:lnTo>
                        <a:pt x="140" y="67"/>
                      </a:lnTo>
                      <a:lnTo>
                        <a:pt x="145" y="68"/>
                      </a:lnTo>
                      <a:lnTo>
                        <a:pt x="149" y="64"/>
                      </a:lnTo>
                      <a:lnTo>
                        <a:pt x="155" y="61"/>
                      </a:lnTo>
                      <a:lnTo>
                        <a:pt x="160" y="59"/>
                      </a:lnTo>
                      <a:lnTo>
                        <a:pt x="171" y="53"/>
                      </a:lnTo>
                      <a:lnTo>
                        <a:pt x="177" y="55"/>
                      </a:lnTo>
                      <a:lnTo>
                        <a:pt x="187" y="53"/>
                      </a:lnTo>
                      <a:lnTo>
                        <a:pt x="197" y="44"/>
                      </a:lnTo>
                      <a:lnTo>
                        <a:pt x="202" y="36"/>
                      </a:lnTo>
                      <a:lnTo>
                        <a:pt x="208" y="30"/>
                      </a:lnTo>
                      <a:lnTo>
                        <a:pt x="212" y="26"/>
                      </a:lnTo>
                      <a:lnTo>
                        <a:pt x="223" y="19"/>
                      </a:lnTo>
                      <a:lnTo>
                        <a:pt x="254" y="0"/>
                      </a:lnTo>
                      <a:lnTo>
                        <a:pt x="254" y="4"/>
                      </a:lnTo>
                      <a:lnTo>
                        <a:pt x="273" y="110"/>
                      </a:lnTo>
                      <a:lnTo>
                        <a:pt x="269" y="113"/>
                      </a:lnTo>
                      <a:lnTo>
                        <a:pt x="266" y="113"/>
                      </a:lnTo>
                      <a:lnTo>
                        <a:pt x="265" y="117"/>
                      </a:lnTo>
                      <a:lnTo>
                        <a:pt x="269" y="122"/>
                      </a:lnTo>
                      <a:lnTo>
                        <a:pt x="272" y="137"/>
                      </a:lnTo>
                      <a:lnTo>
                        <a:pt x="270" y="143"/>
                      </a:lnTo>
                      <a:lnTo>
                        <a:pt x="267" y="159"/>
                      </a:lnTo>
                      <a:lnTo>
                        <a:pt x="269" y="164"/>
                      </a:lnTo>
                      <a:lnTo>
                        <a:pt x="267" y="171"/>
                      </a:lnTo>
                      <a:lnTo>
                        <a:pt x="266" y="171"/>
                      </a:lnTo>
                      <a:lnTo>
                        <a:pt x="266" y="177"/>
                      </a:lnTo>
                      <a:lnTo>
                        <a:pt x="266" y="182"/>
                      </a:lnTo>
                      <a:lnTo>
                        <a:pt x="266" y="187"/>
                      </a:lnTo>
                      <a:lnTo>
                        <a:pt x="263" y="197"/>
                      </a:lnTo>
                      <a:lnTo>
                        <a:pt x="258" y="204"/>
                      </a:lnTo>
                      <a:lnTo>
                        <a:pt x="251" y="215"/>
                      </a:lnTo>
                      <a:lnTo>
                        <a:pt x="240" y="223"/>
                      </a:lnTo>
                      <a:lnTo>
                        <a:pt x="232" y="220"/>
                      </a:lnTo>
                      <a:lnTo>
                        <a:pt x="227" y="227"/>
                      </a:lnTo>
                      <a:lnTo>
                        <a:pt x="227" y="231"/>
                      </a:lnTo>
                      <a:lnTo>
                        <a:pt x="220" y="235"/>
                      </a:lnTo>
                      <a:lnTo>
                        <a:pt x="217" y="240"/>
                      </a:lnTo>
                      <a:lnTo>
                        <a:pt x="217" y="246"/>
                      </a:lnTo>
                      <a:lnTo>
                        <a:pt x="215" y="251"/>
                      </a:lnTo>
                      <a:lnTo>
                        <a:pt x="219" y="257"/>
                      </a:lnTo>
                      <a:lnTo>
                        <a:pt x="215" y="262"/>
                      </a:lnTo>
                      <a:lnTo>
                        <a:pt x="213" y="267"/>
                      </a:lnTo>
                      <a:lnTo>
                        <a:pt x="208" y="259"/>
                      </a:lnTo>
                      <a:lnTo>
                        <a:pt x="202" y="257"/>
                      </a:lnTo>
                      <a:lnTo>
                        <a:pt x="198" y="262"/>
                      </a:lnTo>
                      <a:lnTo>
                        <a:pt x="197" y="267"/>
                      </a:lnTo>
                      <a:lnTo>
                        <a:pt x="197" y="273"/>
                      </a:lnTo>
                      <a:lnTo>
                        <a:pt x="196" y="276"/>
                      </a:lnTo>
                      <a:lnTo>
                        <a:pt x="194" y="281"/>
                      </a:lnTo>
                      <a:lnTo>
                        <a:pt x="196" y="284"/>
                      </a:lnTo>
                      <a:lnTo>
                        <a:pt x="197" y="293"/>
                      </a:lnTo>
                      <a:lnTo>
                        <a:pt x="191" y="297"/>
                      </a:lnTo>
                      <a:lnTo>
                        <a:pt x="191" y="303"/>
                      </a:lnTo>
                      <a:lnTo>
                        <a:pt x="187" y="308"/>
                      </a:lnTo>
                      <a:lnTo>
                        <a:pt x="179" y="311"/>
                      </a:lnTo>
                      <a:lnTo>
                        <a:pt x="174" y="312"/>
                      </a:lnTo>
                      <a:lnTo>
                        <a:pt x="174" y="312"/>
                      </a:lnTo>
                      <a:lnTo>
                        <a:pt x="170" y="307"/>
                      </a:lnTo>
                      <a:lnTo>
                        <a:pt x="164" y="303"/>
                      </a:lnTo>
                      <a:lnTo>
                        <a:pt x="160" y="301"/>
                      </a:lnTo>
                      <a:lnTo>
                        <a:pt x="155" y="297"/>
                      </a:lnTo>
                      <a:lnTo>
                        <a:pt x="151" y="288"/>
                      </a:lnTo>
                      <a:lnTo>
                        <a:pt x="145" y="291"/>
                      </a:lnTo>
                      <a:lnTo>
                        <a:pt x="139" y="296"/>
                      </a:lnTo>
                      <a:lnTo>
                        <a:pt x="136" y="301"/>
                      </a:lnTo>
                      <a:lnTo>
                        <a:pt x="130" y="301"/>
                      </a:lnTo>
                      <a:lnTo>
                        <a:pt x="126" y="304"/>
                      </a:lnTo>
                      <a:lnTo>
                        <a:pt x="121" y="299"/>
                      </a:lnTo>
                      <a:lnTo>
                        <a:pt x="114" y="297"/>
                      </a:lnTo>
                      <a:lnTo>
                        <a:pt x="109" y="299"/>
                      </a:lnTo>
                      <a:lnTo>
                        <a:pt x="106" y="304"/>
                      </a:lnTo>
                      <a:lnTo>
                        <a:pt x="101" y="304"/>
                      </a:lnTo>
                      <a:lnTo>
                        <a:pt x="90" y="296"/>
                      </a:lnTo>
                      <a:lnTo>
                        <a:pt x="87" y="295"/>
                      </a:lnTo>
                      <a:lnTo>
                        <a:pt x="76" y="296"/>
                      </a:lnTo>
                      <a:lnTo>
                        <a:pt x="71" y="295"/>
                      </a:lnTo>
                      <a:lnTo>
                        <a:pt x="63" y="284"/>
                      </a:lnTo>
                      <a:lnTo>
                        <a:pt x="60" y="278"/>
                      </a:lnTo>
                      <a:lnTo>
                        <a:pt x="46" y="273"/>
                      </a:lnTo>
                      <a:lnTo>
                        <a:pt x="38" y="276"/>
                      </a:lnTo>
                      <a:lnTo>
                        <a:pt x="33" y="272"/>
                      </a:lnTo>
                      <a:lnTo>
                        <a:pt x="26" y="276"/>
                      </a:lnTo>
                      <a:lnTo>
                        <a:pt x="10" y="139"/>
                      </a:lnTo>
                      <a:lnTo>
                        <a:pt x="0" y="63"/>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1" name="Freeform 150"/>
                <p:cNvSpPr>
                  <a:spLocks/>
                </p:cNvSpPr>
                <p:nvPr/>
              </p:nvSpPr>
              <p:spPr bwMode="auto">
                <a:xfrm>
                  <a:off x="6889566" y="4388776"/>
                  <a:ext cx="900341" cy="957431"/>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2" name="Freeform 151"/>
                <p:cNvSpPr>
                  <a:spLocks/>
                </p:cNvSpPr>
                <p:nvPr/>
              </p:nvSpPr>
              <p:spPr bwMode="auto">
                <a:xfrm>
                  <a:off x="6889566" y="4388776"/>
                  <a:ext cx="900341" cy="957431"/>
                </a:xfrm>
                <a:custGeom>
                  <a:avLst/>
                  <a:gdLst/>
                  <a:ahLst/>
                  <a:cxnLst>
                    <a:cxn ang="0">
                      <a:pos x="85" y="12"/>
                    </a:cxn>
                    <a:cxn ang="0">
                      <a:pos x="154" y="19"/>
                    </a:cxn>
                    <a:cxn ang="0">
                      <a:pos x="161" y="32"/>
                    </a:cxn>
                    <a:cxn ang="0">
                      <a:pos x="184" y="40"/>
                    </a:cxn>
                    <a:cxn ang="0">
                      <a:pos x="198" y="55"/>
                    </a:cxn>
                    <a:cxn ang="0">
                      <a:pos x="223" y="85"/>
                    </a:cxn>
                    <a:cxn ang="0">
                      <a:pos x="242" y="101"/>
                    </a:cxn>
                    <a:cxn ang="0">
                      <a:pos x="259" y="111"/>
                    </a:cxn>
                    <a:cxn ang="0">
                      <a:pos x="264" y="123"/>
                    </a:cxn>
                    <a:cxn ang="0">
                      <a:pos x="276" y="133"/>
                    </a:cxn>
                    <a:cxn ang="0">
                      <a:pos x="287" y="141"/>
                    </a:cxn>
                    <a:cxn ang="0">
                      <a:pos x="305" y="160"/>
                    </a:cxn>
                    <a:cxn ang="0">
                      <a:pos x="309" y="176"/>
                    </a:cxn>
                    <a:cxn ang="0">
                      <a:pos x="325" y="188"/>
                    </a:cxn>
                    <a:cxn ang="0">
                      <a:pos x="332" y="204"/>
                    </a:cxn>
                    <a:cxn ang="0">
                      <a:pos x="347" y="217"/>
                    </a:cxn>
                    <a:cxn ang="0">
                      <a:pos x="355" y="219"/>
                    </a:cxn>
                    <a:cxn ang="0">
                      <a:pos x="348" y="233"/>
                    </a:cxn>
                    <a:cxn ang="0">
                      <a:pos x="339" y="236"/>
                    </a:cxn>
                    <a:cxn ang="0">
                      <a:pos x="333" y="246"/>
                    </a:cxn>
                    <a:cxn ang="0">
                      <a:pos x="340" y="252"/>
                    </a:cxn>
                    <a:cxn ang="0">
                      <a:pos x="336" y="260"/>
                    </a:cxn>
                    <a:cxn ang="0">
                      <a:pos x="337" y="265"/>
                    </a:cxn>
                    <a:cxn ang="0">
                      <a:pos x="332" y="280"/>
                    </a:cxn>
                    <a:cxn ang="0">
                      <a:pos x="320" y="279"/>
                    </a:cxn>
                    <a:cxn ang="0">
                      <a:pos x="336" y="283"/>
                    </a:cxn>
                    <a:cxn ang="0">
                      <a:pos x="324" y="294"/>
                    </a:cxn>
                    <a:cxn ang="0">
                      <a:pos x="326" y="305"/>
                    </a:cxn>
                    <a:cxn ang="0">
                      <a:pos x="324" y="312"/>
                    </a:cxn>
                    <a:cxn ang="0">
                      <a:pos x="324" y="321"/>
                    </a:cxn>
                    <a:cxn ang="0">
                      <a:pos x="324" y="333"/>
                    </a:cxn>
                    <a:cxn ang="0">
                      <a:pos x="303" y="329"/>
                    </a:cxn>
                    <a:cxn ang="0">
                      <a:pos x="291" y="332"/>
                    </a:cxn>
                    <a:cxn ang="0">
                      <a:pos x="292" y="347"/>
                    </a:cxn>
                    <a:cxn ang="0">
                      <a:pos x="288" y="367"/>
                    </a:cxn>
                    <a:cxn ang="0">
                      <a:pos x="274" y="352"/>
                    </a:cxn>
                    <a:cxn ang="0">
                      <a:pos x="88" y="355"/>
                    </a:cxn>
                    <a:cxn ang="0">
                      <a:pos x="77" y="333"/>
                    </a:cxn>
                    <a:cxn ang="0">
                      <a:pos x="73" y="312"/>
                    </a:cxn>
                    <a:cxn ang="0">
                      <a:pos x="70" y="294"/>
                    </a:cxn>
                    <a:cxn ang="0">
                      <a:pos x="65" y="268"/>
                    </a:cxn>
                    <a:cxn ang="0">
                      <a:pos x="69" y="246"/>
                    </a:cxn>
                    <a:cxn ang="0">
                      <a:pos x="69" y="236"/>
                    </a:cxn>
                    <a:cxn ang="0">
                      <a:pos x="66" y="219"/>
                    </a:cxn>
                    <a:cxn ang="0">
                      <a:pos x="51" y="198"/>
                    </a:cxn>
                    <a:cxn ang="0">
                      <a:pos x="24" y="100"/>
                    </a:cxn>
                  </a:cxnLst>
                  <a:rect l="0" t="0" r="r" b="b"/>
                  <a:pathLst>
                    <a:path w="355" h="367">
                      <a:moveTo>
                        <a:pt x="0" y="23"/>
                      </a:moveTo>
                      <a:lnTo>
                        <a:pt x="58" y="15"/>
                      </a:lnTo>
                      <a:lnTo>
                        <a:pt x="85" y="12"/>
                      </a:lnTo>
                      <a:lnTo>
                        <a:pt x="165" y="0"/>
                      </a:lnTo>
                      <a:lnTo>
                        <a:pt x="165" y="4"/>
                      </a:lnTo>
                      <a:lnTo>
                        <a:pt x="154" y="19"/>
                      </a:lnTo>
                      <a:lnTo>
                        <a:pt x="153" y="24"/>
                      </a:lnTo>
                      <a:lnTo>
                        <a:pt x="156" y="29"/>
                      </a:lnTo>
                      <a:lnTo>
                        <a:pt x="161" y="32"/>
                      </a:lnTo>
                      <a:lnTo>
                        <a:pt x="166" y="34"/>
                      </a:lnTo>
                      <a:lnTo>
                        <a:pt x="176" y="42"/>
                      </a:lnTo>
                      <a:lnTo>
                        <a:pt x="184" y="40"/>
                      </a:lnTo>
                      <a:lnTo>
                        <a:pt x="189" y="44"/>
                      </a:lnTo>
                      <a:lnTo>
                        <a:pt x="192" y="50"/>
                      </a:lnTo>
                      <a:lnTo>
                        <a:pt x="198" y="55"/>
                      </a:lnTo>
                      <a:lnTo>
                        <a:pt x="199" y="61"/>
                      </a:lnTo>
                      <a:lnTo>
                        <a:pt x="212" y="78"/>
                      </a:lnTo>
                      <a:lnTo>
                        <a:pt x="223" y="85"/>
                      </a:lnTo>
                      <a:lnTo>
                        <a:pt x="233" y="89"/>
                      </a:lnTo>
                      <a:lnTo>
                        <a:pt x="238" y="96"/>
                      </a:lnTo>
                      <a:lnTo>
                        <a:pt x="242" y="101"/>
                      </a:lnTo>
                      <a:lnTo>
                        <a:pt x="245" y="104"/>
                      </a:lnTo>
                      <a:lnTo>
                        <a:pt x="250" y="105"/>
                      </a:lnTo>
                      <a:lnTo>
                        <a:pt x="259" y="111"/>
                      </a:lnTo>
                      <a:lnTo>
                        <a:pt x="263" y="114"/>
                      </a:lnTo>
                      <a:lnTo>
                        <a:pt x="263" y="118"/>
                      </a:lnTo>
                      <a:lnTo>
                        <a:pt x="264" y="123"/>
                      </a:lnTo>
                      <a:lnTo>
                        <a:pt x="271" y="126"/>
                      </a:lnTo>
                      <a:lnTo>
                        <a:pt x="271" y="131"/>
                      </a:lnTo>
                      <a:lnTo>
                        <a:pt x="276" y="133"/>
                      </a:lnTo>
                      <a:lnTo>
                        <a:pt x="276" y="134"/>
                      </a:lnTo>
                      <a:lnTo>
                        <a:pt x="282" y="139"/>
                      </a:lnTo>
                      <a:lnTo>
                        <a:pt x="287" y="141"/>
                      </a:lnTo>
                      <a:lnTo>
                        <a:pt x="298" y="147"/>
                      </a:lnTo>
                      <a:lnTo>
                        <a:pt x="298" y="152"/>
                      </a:lnTo>
                      <a:lnTo>
                        <a:pt x="305" y="160"/>
                      </a:lnTo>
                      <a:lnTo>
                        <a:pt x="307" y="165"/>
                      </a:lnTo>
                      <a:lnTo>
                        <a:pt x="307" y="171"/>
                      </a:lnTo>
                      <a:lnTo>
                        <a:pt x="309" y="176"/>
                      </a:lnTo>
                      <a:lnTo>
                        <a:pt x="314" y="180"/>
                      </a:lnTo>
                      <a:lnTo>
                        <a:pt x="321" y="183"/>
                      </a:lnTo>
                      <a:lnTo>
                        <a:pt x="325" y="188"/>
                      </a:lnTo>
                      <a:lnTo>
                        <a:pt x="328" y="194"/>
                      </a:lnTo>
                      <a:lnTo>
                        <a:pt x="332" y="199"/>
                      </a:lnTo>
                      <a:lnTo>
                        <a:pt x="332" y="204"/>
                      </a:lnTo>
                      <a:lnTo>
                        <a:pt x="332" y="210"/>
                      </a:lnTo>
                      <a:lnTo>
                        <a:pt x="336" y="214"/>
                      </a:lnTo>
                      <a:lnTo>
                        <a:pt x="347" y="217"/>
                      </a:lnTo>
                      <a:lnTo>
                        <a:pt x="349" y="218"/>
                      </a:lnTo>
                      <a:lnTo>
                        <a:pt x="352" y="218"/>
                      </a:lnTo>
                      <a:lnTo>
                        <a:pt x="355" y="219"/>
                      </a:lnTo>
                      <a:lnTo>
                        <a:pt x="354" y="225"/>
                      </a:lnTo>
                      <a:lnTo>
                        <a:pt x="348" y="227"/>
                      </a:lnTo>
                      <a:lnTo>
                        <a:pt x="348" y="233"/>
                      </a:lnTo>
                      <a:lnTo>
                        <a:pt x="344" y="233"/>
                      </a:lnTo>
                      <a:lnTo>
                        <a:pt x="339" y="230"/>
                      </a:lnTo>
                      <a:lnTo>
                        <a:pt x="339" y="236"/>
                      </a:lnTo>
                      <a:lnTo>
                        <a:pt x="344" y="240"/>
                      </a:lnTo>
                      <a:lnTo>
                        <a:pt x="340" y="246"/>
                      </a:lnTo>
                      <a:lnTo>
                        <a:pt x="333" y="246"/>
                      </a:lnTo>
                      <a:lnTo>
                        <a:pt x="335" y="252"/>
                      </a:lnTo>
                      <a:lnTo>
                        <a:pt x="340" y="251"/>
                      </a:lnTo>
                      <a:lnTo>
                        <a:pt x="340" y="252"/>
                      </a:lnTo>
                      <a:lnTo>
                        <a:pt x="339" y="257"/>
                      </a:lnTo>
                      <a:lnTo>
                        <a:pt x="333" y="255"/>
                      </a:lnTo>
                      <a:lnTo>
                        <a:pt x="336" y="260"/>
                      </a:lnTo>
                      <a:lnTo>
                        <a:pt x="330" y="264"/>
                      </a:lnTo>
                      <a:lnTo>
                        <a:pt x="333" y="267"/>
                      </a:lnTo>
                      <a:lnTo>
                        <a:pt x="337" y="265"/>
                      </a:lnTo>
                      <a:lnTo>
                        <a:pt x="335" y="275"/>
                      </a:lnTo>
                      <a:lnTo>
                        <a:pt x="332" y="275"/>
                      </a:lnTo>
                      <a:lnTo>
                        <a:pt x="332" y="280"/>
                      </a:lnTo>
                      <a:lnTo>
                        <a:pt x="326" y="280"/>
                      </a:lnTo>
                      <a:lnTo>
                        <a:pt x="321" y="279"/>
                      </a:lnTo>
                      <a:lnTo>
                        <a:pt x="320" y="279"/>
                      </a:lnTo>
                      <a:lnTo>
                        <a:pt x="325" y="282"/>
                      </a:lnTo>
                      <a:lnTo>
                        <a:pt x="329" y="282"/>
                      </a:lnTo>
                      <a:lnTo>
                        <a:pt x="336" y="283"/>
                      </a:lnTo>
                      <a:lnTo>
                        <a:pt x="333" y="289"/>
                      </a:lnTo>
                      <a:lnTo>
                        <a:pt x="329" y="297"/>
                      </a:lnTo>
                      <a:lnTo>
                        <a:pt x="324" y="294"/>
                      </a:lnTo>
                      <a:lnTo>
                        <a:pt x="322" y="299"/>
                      </a:lnTo>
                      <a:lnTo>
                        <a:pt x="329" y="299"/>
                      </a:lnTo>
                      <a:lnTo>
                        <a:pt x="326" y="305"/>
                      </a:lnTo>
                      <a:lnTo>
                        <a:pt x="322" y="302"/>
                      </a:lnTo>
                      <a:lnTo>
                        <a:pt x="326" y="306"/>
                      </a:lnTo>
                      <a:lnTo>
                        <a:pt x="324" y="312"/>
                      </a:lnTo>
                      <a:lnTo>
                        <a:pt x="328" y="312"/>
                      </a:lnTo>
                      <a:lnTo>
                        <a:pt x="325" y="317"/>
                      </a:lnTo>
                      <a:lnTo>
                        <a:pt x="324" y="321"/>
                      </a:lnTo>
                      <a:lnTo>
                        <a:pt x="328" y="326"/>
                      </a:lnTo>
                      <a:lnTo>
                        <a:pt x="326" y="332"/>
                      </a:lnTo>
                      <a:lnTo>
                        <a:pt x="324" y="333"/>
                      </a:lnTo>
                      <a:lnTo>
                        <a:pt x="322" y="333"/>
                      </a:lnTo>
                      <a:lnTo>
                        <a:pt x="317" y="333"/>
                      </a:lnTo>
                      <a:lnTo>
                        <a:pt x="303" y="329"/>
                      </a:lnTo>
                      <a:lnTo>
                        <a:pt x="298" y="328"/>
                      </a:lnTo>
                      <a:lnTo>
                        <a:pt x="294" y="332"/>
                      </a:lnTo>
                      <a:lnTo>
                        <a:pt x="291" y="332"/>
                      </a:lnTo>
                      <a:lnTo>
                        <a:pt x="290" y="337"/>
                      </a:lnTo>
                      <a:lnTo>
                        <a:pt x="290" y="343"/>
                      </a:lnTo>
                      <a:lnTo>
                        <a:pt x="292" y="347"/>
                      </a:lnTo>
                      <a:lnTo>
                        <a:pt x="294" y="352"/>
                      </a:lnTo>
                      <a:lnTo>
                        <a:pt x="294" y="363"/>
                      </a:lnTo>
                      <a:lnTo>
                        <a:pt x="288" y="367"/>
                      </a:lnTo>
                      <a:lnTo>
                        <a:pt x="283" y="367"/>
                      </a:lnTo>
                      <a:lnTo>
                        <a:pt x="279" y="356"/>
                      </a:lnTo>
                      <a:lnTo>
                        <a:pt x="274" y="352"/>
                      </a:lnTo>
                      <a:lnTo>
                        <a:pt x="93" y="366"/>
                      </a:lnTo>
                      <a:lnTo>
                        <a:pt x="89" y="360"/>
                      </a:lnTo>
                      <a:lnTo>
                        <a:pt x="88" y="355"/>
                      </a:lnTo>
                      <a:lnTo>
                        <a:pt x="81" y="344"/>
                      </a:lnTo>
                      <a:lnTo>
                        <a:pt x="81" y="341"/>
                      </a:lnTo>
                      <a:lnTo>
                        <a:pt x="77" y="333"/>
                      </a:lnTo>
                      <a:lnTo>
                        <a:pt x="73" y="328"/>
                      </a:lnTo>
                      <a:lnTo>
                        <a:pt x="70" y="322"/>
                      </a:lnTo>
                      <a:lnTo>
                        <a:pt x="73" y="312"/>
                      </a:lnTo>
                      <a:lnTo>
                        <a:pt x="71" y="306"/>
                      </a:lnTo>
                      <a:lnTo>
                        <a:pt x="73" y="301"/>
                      </a:lnTo>
                      <a:lnTo>
                        <a:pt x="70" y="294"/>
                      </a:lnTo>
                      <a:lnTo>
                        <a:pt x="66" y="287"/>
                      </a:lnTo>
                      <a:lnTo>
                        <a:pt x="63" y="278"/>
                      </a:lnTo>
                      <a:lnTo>
                        <a:pt x="65" y="268"/>
                      </a:lnTo>
                      <a:lnTo>
                        <a:pt x="66" y="261"/>
                      </a:lnTo>
                      <a:lnTo>
                        <a:pt x="66" y="252"/>
                      </a:lnTo>
                      <a:lnTo>
                        <a:pt x="69" y="246"/>
                      </a:lnTo>
                      <a:lnTo>
                        <a:pt x="74" y="242"/>
                      </a:lnTo>
                      <a:lnTo>
                        <a:pt x="73" y="238"/>
                      </a:lnTo>
                      <a:lnTo>
                        <a:pt x="69" y="236"/>
                      </a:lnTo>
                      <a:lnTo>
                        <a:pt x="69" y="227"/>
                      </a:lnTo>
                      <a:lnTo>
                        <a:pt x="66" y="221"/>
                      </a:lnTo>
                      <a:lnTo>
                        <a:pt x="66" y="219"/>
                      </a:lnTo>
                      <a:lnTo>
                        <a:pt x="59" y="213"/>
                      </a:lnTo>
                      <a:lnTo>
                        <a:pt x="55" y="203"/>
                      </a:lnTo>
                      <a:lnTo>
                        <a:pt x="51" y="198"/>
                      </a:lnTo>
                      <a:lnTo>
                        <a:pt x="50" y="192"/>
                      </a:lnTo>
                      <a:lnTo>
                        <a:pt x="48" y="190"/>
                      </a:lnTo>
                      <a:lnTo>
                        <a:pt x="24" y="100"/>
                      </a:lnTo>
                      <a:lnTo>
                        <a:pt x="0" y="23"/>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3" name="Freeform 152"/>
                <p:cNvSpPr>
                  <a:spLocks/>
                </p:cNvSpPr>
                <p:nvPr/>
              </p:nvSpPr>
              <p:spPr bwMode="auto">
                <a:xfrm>
                  <a:off x="7287745" y="3120897"/>
                  <a:ext cx="732954" cy="756553"/>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4" name="Freeform 153"/>
                <p:cNvSpPr>
                  <a:spLocks/>
                </p:cNvSpPr>
                <p:nvPr/>
              </p:nvSpPr>
              <p:spPr bwMode="auto">
                <a:xfrm>
                  <a:off x="7287745" y="3120897"/>
                  <a:ext cx="732954" cy="756553"/>
                </a:xfrm>
                <a:custGeom>
                  <a:avLst/>
                  <a:gdLst/>
                  <a:ahLst/>
                  <a:cxnLst>
                    <a:cxn ang="0">
                      <a:pos x="5" y="201"/>
                    </a:cxn>
                    <a:cxn ang="0">
                      <a:pos x="17" y="187"/>
                    </a:cxn>
                    <a:cxn ang="0">
                      <a:pos x="20" y="171"/>
                    </a:cxn>
                    <a:cxn ang="0">
                      <a:pos x="23" y="157"/>
                    </a:cxn>
                    <a:cxn ang="0">
                      <a:pos x="34" y="149"/>
                    </a:cxn>
                    <a:cxn ang="0">
                      <a:pos x="45" y="147"/>
                    </a:cxn>
                    <a:cxn ang="0">
                      <a:pos x="43" y="130"/>
                    </a:cxn>
                    <a:cxn ang="0">
                      <a:pos x="53" y="117"/>
                    </a:cxn>
                    <a:cxn ang="0">
                      <a:pos x="77" y="105"/>
                    </a:cxn>
                    <a:cxn ang="0">
                      <a:pos x="92" y="77"/>
                    </a:cxn>
                    <a:cxn ang="0">
                      <a:pos x="92" y="61"/>
                    </a:cxn>
                    <a:cxn ang="0">
                      <a:pos x="93" y="49"/>
                    </a:cxn>
                    <a:cxn ang="0">
                      <a:pos x="95" y="12"/>
                    </a:cxn>
                    <a:cxn ang="0">
                      <a:pos x="95" y="3"/>
                    </a:cxn>
                    <a:cxn ang="0">
                      <a:pos x="176" y="63"/>
                    </a:cxn>
                    <a:cxn ang="0">
                      <a:pos x="192" y="95"/>
                    </a:cxn>
                    <a:cxn ang="0">
                      <a:pos x="202" y="80"/>
                    </a:cxn>
                    <a:cxn ang="0">
                      <a:pos x="220" y="68"/>
                    </a:cxn>
                    <a:cxn ang="0">
                      <a:pos x="226" y="68"/>
                    </a:cxn>
                    <a:cxn ang="0">
                      <a:pos x="241" y="63"/>
                    </a:cxn>
                    <a:cxn ang="0">
                      <a:pos x="253" y="52"/>
                    </a:cxn>
                    <a:cxn ang="0">
                      <a:pos x="268" y="54"/>
                    </a:cxn>
                    <a:cxn ang="0">
                      <a:pos x="278" y="60"/>
                    </a:cxn>
                    <a:cxn ang="0">
                      <a:pos x="287" y="71"/>
                    </a:cxn>
                    <a:cxn ang="0">
                      <a:pos x="283" y="90"/>
                    </a:cxn>
                    <a:cxn ang="0">
                      <a:pos x="251" y="82"/>
                    </a:cxn>
                    <a:cxn ang="0">
                      <a:pos x="245" y="103"/>
                    </a:cxn>
                    <a:cxn ang="0">
                      <a:pos x="233" y="118"/>
                    </a:cxn>
                    <a:cxn ang="0">
                      <a:pos x="218" y="130"/>
                    </a:cxn>
                    <a:cxn ang="0">
                      <a:pos x="213" y="148"/>
                    </a:cxn>
                    <a:cxn ang="0">
                      <a:pos x="203" y="166"/>
                    </a:cxn>
                    <a:cxn ang="0">
                      <a:pos x="187" y="157"/>
                    </a:cxn>
                    <a:cxn ang="0">
                      <a:pos x="180" y="175"/>
                    </a:cxn>
                    <a:cxn ang="0">
                      <a:pos x="172" y="193"/>
                    </a:cxn>
                    <a:cxn ang="0">
                      <a:pos x="164" y="216"/>
                    </a:cxn>
                    <a:cxn ang="0">
                      <a:pos x="160" y="242"/>
                    </a:cxn>
                    <a:cxn ang="0">
                      <a:pos x="157" y="252"/>
                    </a:cxn>
                    <a:cxn ang="0">
                      <a:pos x="131" y="267"/>
                    </a:cxn>
                    <a:cxn ang="0">
                      <a:pos x="122" y="274"/>
                    </a:cxn>
                    <a:cxn ang="0">
                      <a:pos x="99" y="282"/>
                    </a:cxn>
                    <a:cxn ang="0">
                      <a:pos x="79" y="290"/>
                    </a:cxn>
                    <a:cxn ang="0">
                      <a:pos x="54" y="278"/>
                    </a:cxn>
                    <a:cxn ang="0">
                      <a:pos x="41" y="267"/>
                    </a:cxn>
                    <a:cxn ang="0">
                      <a:pos x="13" y="240"/>
                    </a:cxn>
                    <a:cxn ang="0">
                      <a:pos x="3" y="213"/>
                    </a:cxn>
                    <a:cxn ang="0">
                      <a:pos x="0" y="202"/>
                    </a:cxn>
                  </a:cxnLst>
                  <a:rect l="0" t="0" r="r" b="b"/>
                  <a:pathLst>
                    <a:path w="289" h="290">
                      <a:moveTo>
                        <a:pt x="0" y="202"/>
                      </a:moveTo>
                      <a:lnTo>
                        <a:pt x="0" y="202"/>
                      </a:lnTo>
                      <a:lnTo>
                        <a:pt x="5" y="201"/>
                      </a:lnTo>
                      <a:lnTo>
                        <a:pt x="13" y="198"/>
                      </a:lnTo>
                      <a:lnTo>
                        <a:pt x="17" y="193"/>
                      </a:lnTo>
                      <a:lnTo>
                        <a:pt x="17" y="187"/>
                      </a:lnTo>
                      <a:lnTo>
                        <a:pt x="23" y="183"/>
                      </a:lnTo>
                      <a:lnTo>
                        <a:pt x="22" y="174"/>
                      </a:lnTo>
                      <a:lnTo>
                        <a:pt x="20" y="171"/>
                      </a:lnTo>
                      <a:lnTo>
                        <a:pt x="22" y="166"/>
                      </a:lnTo>
                      <a:lnTo>
                        <a:pt x="23" y="163"/>
                      </a:lnTo>
                      <a:lnTo>
                        <a:pt x="23" y="157"/>
                      </a:lnTo>
                      <a:lnTo>
                        <a:pt x="24" y="152"/>
                      </a:lnTo>
                      <a:lnTo>
                        <a:pt x="28" y="147"/>
                      </a:lnTo>
                      <a:lnTo>
                        <a:pt x="34" y="149"/>
                      </a:lnTo>
                      <a:lnTo>
                        <a:pt x="39" y="157"/>
                      </a:lnTo>
                      <a:lnTo>
                        <a:pt x="41" y="152"/>
                      </a:lnTo>
                      <a:lnTo>
                        <a:pt x="45" y="147"/>
                      </a:lnTo>
                      <a:lnTo>
                        <a:pt x="41" y="141"/>
                      </a:lnTo>
                      <a:lnTo>
                        <a:pt x="43" y="136"/>
                      </a:lnTo>
                      <a:lnTo>
                        <a:pt x="43" y="130"/>
                      </a:lnTo>
                      <a:lnTo>
                        <a:pt x="46" y="125"/>
                      </a:lnTo>
                      <a:lnTo>
                        <a:pt x="53" y="121"/>
                      </a:lnTo>
                      <a:lnTo>
                        <a:pt x="53" y="117"/>
                      </a:lnTo>
                      <a:lnTo>
                        <a:pt x="58" y="110"/>
                      </a:lnTo>
                      <a:lnTo>
                        <a:pt x="66" y="113"/>
                      </a:lnTo>
                      <a:lnTo>
                        <a:pt x="77" y="105"/>
                      </a:lnTo>
                      <a:lnTo>
                        <a:pt x="84" y="94"/>
                      </a:lnTo>
                      <a:lnTo>
                        <a:pt x="89" y="87"/>
                      </a:lnTo>
                      <a:lnTo>
                        <a:pt x="92" y="77"/>
                      </a:lnTo>
                      <a:lnTo>
                        <a:pt x="92" y="72"/>
                      </a:lnTo>
                      <a:lnTo>
                        <a:pt x="92" y="67"/>
                      </a:lnTo>
                      <a:lnTo>
                        <a:pt x="92" y="61"/>
                      </a:lnTo>
                      <a:lnTo>
                        <a:pt x="93" y="61"/>
                      </a:lnTo>
                      <a:lnTo>
                        <a:pt x="95" y="54"/>
                      </a:lnTo>
                      <a:lnTo>
                        <a:pt x="93" y="49"/>
                      </a:lnTo>
                      <a:lnTo>
                        <a:pt x="96" y="33"/>
                      </a:lnTo>
                      <a:lnTo>
                        <a:pt x="98" y="27"/>
                      </a:lnTo>
                      <a:lnTo>
                        <a:pt x="95" y="12"/>
                      </a:lnTo>
                      <a:lnTo>
                        <a:pt x="91" y="7"/>
                      </a:lnTo>
                      <a:lnTo>
                        <a:pt x="92" y="3"/>
                      </a:lnTo>
                      <a:lnTo>
                        <a:pt x="95" y="3"/>
                      </a:lnTo>
                      <a:lnTo>
                        <a:pt x="99" y="0"/>
                      </a:lnTo>
                      <a:lnTo>
                        <a:pt x="111" y="75"/>
                      </a:lnTo>
                      <a:lnTo>
                        <a:pt x="176" y="63"/>
                      </a:lnTo>
                      <a:lnTo>
                        <a:pt x="183" y="106"/>
                      </a:lnTo>
                      <a:lnTo>
                        <a:pt x="187" y="101"/>
                      </a:lnTo>
                      <a:lnTo>
                        <a:pt x="192" y="95"/>
                      </a:lnTo>
                      <a:lnTo>
                        <a:pt x="195" y="91"/>
                      </a:lnTo>
                      <a:lnTo>
                        <a:pt x="201" y="84"/>
                      </a:lnTo>
                      <a:lnTo>
                        <a:pt x="202" y="80"/>
                      </a:lnTo>
                      <a:lnTo>
                        <a:pt x="207" y="77"/>
                      </a:lnTo>
                      <a:lnTo>
                        <a:pt x="213" y="79"/>
                      </a:lnTo>
                      <a:lnTo>
                        <a:pt x="220" y="68"/>
                      </a:lnTo>
                      <a:lnTo>
                        <a:pt x="220" y="63"/>
                      </a:lnTo>
                      <a:lnTo>
                        <a:pt x="221" y="63"/>
                      </a:lnTo>
                      <a:lnTo>
                        <a:pt x="226" y="68"/>
                      </a:lnTo>
                      <a:lnTo>
                        <a:pt x="232" y="69"/>
                      </a:lnTo>
                      <a:lnTo>
                        <a:pt x="240" y="68"/>
                      </a:lnTo>
                      <a:lnTo>
                        <a:pt x="241" y="63"/>
                      </a:lnTo>
                      <a:lnTo>
                        <a:pt x="245" y="57"/>
                      </a:lnTo>
                      <a:lnTo>
                        <a:pt x="251" y="57"/>
                      </a:lnTo>
                      <a:lnTo>
                        <a:pt x="253" y="52"/>
                      </a:lnTo>
                      <a:lnTo>
                        <a:pt x="258" y="49"/>
                      </a:lnTo>
                      <a:lnTo>
                        <a:pt x="263" y="52"/>
                      </a:lnTo>
                      <a:lnTo>
                        <a:pt x="268" y="54"/>
                      </a:lnTo>
                      <a:lnTo>
                        <a:pt x="279" y="54"/>
                      </a:lnTo>
                      <a:lnTo>
                        <a:pt x="279" y="54"/>
                      </a:lnTo>
                      <a:lnTo>
                        <a:pt x="278" y="60"/>
                      </a:lnTo>
                      <a:lnTo>
                        <a:pt x="283" y="61"/>
                      </a:lnTo>
                      <a:lnTo>
                        <a:pt x="283" y="67"/>
                      </a:lnTo>
                      <a:lnTo>
                        <a:pt x="287" y="71"/>
                      </a:lnTo>
                      <a:lnTo>
                        <a:pt x="289" y="75"/>
                      </a:lnTo>
                      <a:lnTo>
                        <a:pt x="287" y="84"/>
                      </a:lnTo>
                      <a:lnTo>
                        <a:pt x="283" y="90"/>
                      </a:lnTo>
                      <a:lnTo>
                        <a:pt x="255" y="73"/>
                      </a:lnTo>
                      <a:lnTo>
                        <a:pt x="249" y="76"/>
                      </a:lnTo>
                      <a:lnTo>
                        <a:pt x="251" y="82"/>
                      </a:lnTo>
                      <a:lnTo>
                        <a:pt x="248" y="87"/>
                      </a:lnTo>
                      <a:lnTo>
                        <a:pt x="249" y="98"/>
                      </a:lnTo>
                      <a:lnTo>
                        <a:pt x="245" y="103"/>
                      </a:lnTo>
                      <a:lnTo>
                        <a:pt x="243" y="113"/>
                      </a:lnTo>
                      <a:lnTo>
                        <a:pt x="239" y="118"/>
                      </a:lnTo>
                      <a:lnTo>
                        <a:pt x="233" y="118"/>
                      </a:lnTo>
                      <a:lnTo>
                        <a:pt x="229" y="129"/>
                      </a:lnTo>
                      <a:lnTo>
                        <a:pt x="224" y="130"/>
                      </a:lnTo>
                      <a:lnTo>
                        <a:pt x="218" y="130"/>
                      </a:lnTo>
                      <a:lnTo>
                        <a:pt x="217" y="136"/>
                      </a:lnTo>
                      <a:lnTo>
                        <a:pt x="216" y="143"/>
                      </a:lnTo>
                      <a:lnTo>
                        <a:pt x="213" y="148"/>
                      </a:lnTo>
                      <a:lnTo>
                        <a:pt x="210" y="159"/>
                      </a:lnTo>
                      <a:lnTo>
                        <a:pt x="209" y="164"/>
                      </a:lnTo>
                      <a:lnTo>
                        <a:pt x="203" y="166"/>
                      </a:lnTo>
                      <a:lnTo>
                        <a:pt x="192" y="164"/>
                      </a:lnTo>
                      <a:lnTo>
                        <a:pt x="192" y="162"/>
                      </a:lnTo>
                      <a:lnTo>
                        <a:pt x="187" y="157"/>
                      </a:lnTo>
                      <a:lnTo>
                        <a:pt x="182" y="159"/>
                      </a:lnTo>
                      <a:lnTo>
                        <a:pt x="182" y="170"/>
                      </a:lnTo>
                      <a:lnTo>
                        <a:pt x="180" y="175"/>
                      </a:lnTo>
                      <a:lnTo>
                        <a:pt x="179" y="178"/>
                      </a:lnTo>
                      <a:lnTo>
                        <a:pt x="175" y="187"/>
                      </a:lnTo>
                      <a:lnTo>
                        <a:pt x="172" y="193"/>
                      </a:lnTo>
                      <a:lnTo>
                        <a:pt x="171" y="198"/>
                      </a:lnTo>
                      <a:lnTo>
                        <a:pt x="169" y="209"/>
                      </a:lnTo>
                      <a:lnTo>
                        <a:pt x="164" y="216"/>
                      </a:lnTo>
                      <a:lnTo>
                        <a:pt x="159" y="227"/>
                      </a:lnTo>
                      <a:lnTo>
                        <a:pt x="156" y="236"/>
                      </a:lnTo>
                      <a:lnTo>
                        <a:pt x="160" y="242"/>
                      </a:lnTo>
                      <a:lnTo>
                        <a:pt x="156" y="247"/>
                      </a:lnTo>
                      <a:lnTo>
                        <a:pt x="157" y="252"/>
                      </a:lnTo>
                      <a:lnTo>
                        <a:pt x="157" y="252"/>
                      </a:lnTo>
                      <a:lnTo>
                        <a:pt x="146" y="261"/>
                      </a:lnTo>
                      <a:lnTo>
                        <a:pt x="141" y="259"/>
                      </a:lnTo>
                      <a:lnTo>
                        <a:pt x="131" y="267"/>
                      </a:lnTo>
                      <a:lnTo>
                        <a:pt x="123" y="265"/>
                      </a:lnTo>
                      <a:lnTo>
                        <a:pt x="123" y="270"/>
                      </a:lnTo>
                      <a:lnTo>
                        <a:pt x="122" y="274"/>
                      </a:lnTo>
                      <a:lnTo>
                        <a:pt x="117" y="277"/>
                      </a:lnTo>
                      <a:lnTo>
                        <a:pt x="104" y="282"/>
                      </a:lnTo>
                      <a:lnTo>
                        <a:pt x="99" y="282"/>
                      </a:lnTo>
                      <a:lnTo>
                        <a:pt x="91" y="278"/>
                      </a:lnTo>
                      <a:lnTo>
                        <a:pt x="88" y="284"/>
                      </a:lnTo>
                      <a:lnTo>
                        <a:pt x="79" y="290"/>
                      </a:lnTo>
                      <a:lnTo>
                        <a:pt x="70" y="289"/>
                      </a:lnTo>
                      <a:lnTo>
                        <a:pt x="60" y="284"/>
                      </a:lnTo>
                      <a:lnTo>
                        <a:pt x="54" y="278"/>
                      </a:lnTo>
                      <a:lnTo>
                        <a:pt x="50" y="273"/>
                      </a:lnTo>
                      <a:lnTo>
                        <a:pt x="50" y="267"/>
                      </a:lnTo>
                      <a:lnTo>
                        <a:pt x="41" y="267"/>
                      </a:lnTo>
                      <a:lnTo>
                        <a:pt x="30" y="259"/>
                      </a:lnTo>
                      <a:lnTo>
                        <a:pt x="19" y="246"/>
                      </a:lnTo>
                      <a:lnTo>
                        <a:pt x="13" y="240"/>
                      </a:lnTo>
                      <a:lnTo>
                        <a:pt x="12" y="235"/>
                      </a:lnTo>
                      <a:lnTo>
                        <a:pt x="0" y="224"/>
                      </a:lnTo>
                      <a:lnTo>
                        <a:pt x="3" y="213"/>
                      </a:lnTo>
                      <a:lnTo>
                        <a:pt x="3" y="208"/>
                      </a:lnTo>
                      <a:lnTo>
                        <a:pt x="0" y="205"/>
                      </a:lnTo>
                      <a:lnTo>
                        <a:pt x="0" y="202"/>
                      </a:lnTo>
                    </a:path>
                  </a:pathLst>
                </a:custGeom>
                <a:solidFill>
                  <a:schemeClr val="accent3"/>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FFFFFF"/>
                    </a:solidFill>
                    <a:effectLst/>
                    <a:uLnTx/>
                    <a:uFillTx/>
                    <a:latin typeface="Arial"/>
                    <a:ea typeface="+mn-ea"/>
                    <a:cs typeface="+mn-cs"/>
                  </a:endParaRPr>
                </a:p>
              </p:txBody>
            </p:sp>
            <p:sp>
              <p:nvSpPr>
                <p:cNvPr id="135" name="Freeform 154"/>
                <p:cNvSpPr>
                  <a:spLocks/>
                </p:cNvSpPr>
                <p:nvPr/>
              </p:nvSpPr>
              <p:spPr bwMode="auto">
                <a:xfrm>
                  <a:off x="7277601" y="4302686"/>
                  <a:ext cx="829328" cy="654810"/>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6" name="Freeform 155"/>
                <p:cNvSpPr>
                  <a:spLocks/>
                </p:cNvSpPr>
                <p:nvPr/>
              </p:nvSpPr>
              <p:spPr bwMode="auto">
                <a:xfrm>
                  <a:off x="7277601" y="4302686"/>
                  <a:ext cx="829328" cy="654810"/>
                </a:xfrm>
                <a:custGeom>
                  <a:avLst/>
                  <a:gdLst/>
                  <a:ahLst/>
                  <a:cxnLst>
                    <a:cxn ang="0">
                      <a:pos x="35" y="23"/>
                    </a:cxn>
                    <a:cxn ang="0">
                      <a:pos x="58" y="10"/>
                    </a:cxn>
                    <a:cxn ang="0">
                      <a:pos x="145" y="0"/>
                    </a:cxn>
                    <a:cxn ang="0">
                      <a:pos x="164" y="11"/>
                    </a:cxn>
                    <a:cxn ang="0">
                      <a:pos x="168" y="23"/>
                    </a:cxn>
                    <a:cxn ang="0">
                      <a:pos x="327" y="73"/>
                    </a:cxn>
                    <a:cxn ang="0">
                      <a:pos x="310" y="91"/>
                    </a:cxn>
                    <a:cxn ang="0">
                      <a:pos x="297" y="134"/>
                    </a:cxn>
                    <a:cxn ang="0">
                      <a:pos x="293" y="117"/>
                    </a:cxn>
                    <a:cxn ang="0">
                      <a:pos x="287" y="130"/>
                    </a:cxn>
                    <a:cxn ang="0">
                      <a:pos x="293" y="144"/>
                    </a:cxn>
                    <a:cxn ang="0">
                      <a:pos x="287" y="149"/>
                    </a:cxn>
                    <a:cxn ang="0">
                      <a:pos x="275" y="155"/>
                    </a:cxn>
                    <a:cxn ang="0">
                      <a:pos x="270" y="168"/>
                    </a:cxn>
                    <a:cxn ang="0">
                      <a:pos x="257" y="179"/>
                    </a:cxn>
                    <a:cxn ang="0">
                      <a:pos x="253" y="182"/>
                    </a:cxn>
                    <a:cxn ang="0">
                      <a:pos x="251" y="191"/>
                    </a:cxn>
                    <a:cxn ang="0">
                      <a:pos x="240" y="199"/>
                    </a:cxn>
                    <a:cxn ang="0">
                      <a:pos x="233" y="205"/>
                    </a:cxn>
                    <a:cxn ang="0">
                      <a:pos x="217" y="206"/>
                    </a:cxn>
                    <a:cxn ang="0">
                      <a:pos x="215" y="213"/>
                    </a:cxn>
                    <a:cxn ang="0">
                      <a:pos x="220" y="221"/>
                    </a:cxn>
                    <a:cxn ang="0">
                      <a:pos x="217" y="228"/>
                    </a:cxn>
                    <a:cxn ang="0">
                      <a:pos x="207" y="227"/>
                    </a:cxn>
                    <a:cxn ang="0">
                      <a:pos x="196" y="213"/>
                    </a:cxn>
                    <a:cxn ang="0">
                      <a:pos x="205" y="232"/>
                    </a:cxn>
                    <a:cxn ang="0">
                      <a:pos x="203" y="241"/>
                    </a:cxn>
                    <a:cxn ang="0">
                      <a:pos x="199" y="251"/>
                    </a:cxn>
                    <a:cxn ang="0">
                      <a:pos x="183" y="247"/>
                    </a:cxn>
                    <a:cxn ang="0">
                      <a:pos x="179" y="232"/>
                    </a:cxn>
                    <a:cxn ang="0">
                      <a:pos x="168" y="216"/>
                    </a:cxn>
                    <a:cxn ang="0">
                      <a:pos x="154" y="204"/>
                    </a:cxn>
                    <a:cxn ang="0">
                      <a:pos x="145" y="185"/>
                    </a:cxn>
                    <a:cxn ang="0">
                      <a:pos x="129" y="172"/>
                    </a:cxn>
                    <a:cxn ang="0">
                      <a:pos x="118" y="164"/>
                    </a:cxn>
                    <a:cxn ang="0">
                      <a:pos x="110" y="151"/>
                    </a:cxn>
                    <a:cxn ang="0">
                      <a:pos x="97" y="138"/>
                    </a:cxn>
                    <a:cxn ang="0">
                      <a:pos x="85" y="129"/>
                    </a:cxn>
                    <a:cxn ang="0">
                      <a:pos x="59" y="111"/>
                    </a:cxn>
                    <a:cxn ang="0">
                      <a:pos x="39" y="83"/>
                    </a:cxn>
                    <a:cxn ang="0">
                      <a:pos x="23" y="75"/>
                    </a:cxn>
                    <a:cxn ang="0">
                      <a:pos x="3" y="62"/>
                    </a:cxn>
                    <a:cxn ang="0">
                      <a:pos x="12" y="37"/>
                    </a:cxn>
                  </a:cxnLst>
                  <a:rect l="0" t="0" r="r" b="b"/>
                  <a:pathLst>
                    <a:path w="327" h="251">
                      <a:moveTo>
                        <a:pt x="12" y="33"/>
                      </a:moveTo>
                      <a:lnTo>
                        <a:pt x="30" y="25"/>
                      </a:lnTo>
                      <a:lnTo>
                        <a:pt x="35" y="23"/>
                      </a:lnTo>
                      <a:lnTo>
                        <a:pt x="43" y="16"/>
                      </a:lnTo>
                      <a:lnTo>
                        <a:pt x="54" y="12"/>
                      </a:lnTo>
                      <a:lnTo>
                        <a:pt x="58" y="10"/>
                      </a:lnTo>
                      <a:lnTo>
                        <a:pt x="64" y="8"/>
                      </a:lnTo>
                      <a:lnTo>
                        <a:pt x="123" y="1"/>
                      </a:lnTo>
                      <a:lnTo>
                        <a:pt x="145" y="0"/>
                      </a:lnTo>
                      <a:lnTo>
                        <a:pt x="150" y="6"/>
                      </a:lnTo>
                      <a:lnTo>
                        <a:pt x="154" y="3"/>
                      </a:lnTo>
                      <a:lnTo>
                        <a:pt x="164" y="11"/>
                      </a:lnTo>
                      <a:lnTo>
                        <a:pt x="165" y="16"/>
                      </a:lnTo>
                      <a:lnTo>
                        <a:pt x="167" y="22"/>
                      </a:lnTo>
                      <a:lnTo>
                        <a:pt x="168" y="23"/>
                      </a:lnTo>
                      <a:lnTo>
                        <a:pt x="241" y="12"/>
                      </a:lnTo>
                      <a:lnTo>
                        <a:pt x="325" y="71"/>
                      </a:lnTo>
                      <a:lnTo>
                        <a:pt x="327" y="73"/>
                      </a:lnTo>
                      <a:lnTo>
                        <a:pt x="327" y="76"/>
                      </a:lnTo>
                      <a:lnTo>
                        <a:pt x="323" y="79"/>
                      </a:lnTo>
                      <a:lnTo>
                        <a:pt x="310" y="91"/>
                      </a:lnTo>
                      <a:lnTo>
                        <a:pt x="300" y="113"/>
                      </a:lnTo>
                      <a:lnTo>
                        <a:pt x="297" y="118"/>
                      </a:lnTo>
                      <a:lnTo>
                        <a:pt x="297" y="134"/>
                      </a:lnTo>
                      <a:lnTo>
                        <a:pt x="294" y="130"/>
                      </a:lnTo>
                      <a:lnTo>
                        <a:pt x="290" y="128"/>
                      </a:lnTo>
                      <a:lnTo>
                        <a:pt x="293" y="117"/>
                      </a:lnTo>
                      <a:lnTo>
                        <a:pt x="291" y="118"/>
                      </a:lnTo>
                      <a:lnTo>
                        <a:pt x="289" y="124"/>
                      </a:lnTo>
                      <a:lnTo>
                        <a:pt x="287" y="130"/>
                      </a:lnTo>
                      <a:lnTo>
                        <a:pt x="293" y="133"/>
                      </a:lnTo>
                      <a:lnTo>
                        <a:pt x="297" y="138"/>
                      </a:lnTo>
                      <a:lnTo>
                        <a:pt x="293" y="144"/>
                      </a:lnTo>
                      <a:lnTo>
                        <a:pt x="287" y="142"/>
                      </a:lnTo>
                      <a:lnTo>
                        <a:pt x="291" y="144"/>
                      </a:lnTo>
                      <a:lnTo>
                        <a:pt x="287" y="149"/>
                      </a:lnTo>
                      <a:lnTo>
                        <a:pt x="286" y="155"/>
                      </a:lnTo>
                      <a:lnTo>
                        <a:pt x="281" y="156"/>
                      </a:lnTo>
                      <a:lnTo>
                        <a:pt x="275" y="155"/>
                      </a:lnTo>
                      <a:lnTo>
                        <a:pt x="272" y="160"/>
                      </a:lnTo>
                      <a:lnTo>
                        <a:pt x="274" y="166"/>
                      </a:lnTo>
                      <a:lnTo>
                        <a:pt x="270" y="168"/>
                      </a:lnTo>
                      <a:lnTo>
                        <a:pt x="267" y="172"/>
                      </a:lnTo>
                      <a:lnTo>
                        <a:pt x="263" y="178"/>
                      </a:lnTo>
                      <a:lnTo>
                        <a:pt x="257" y="179"/>
                      </a:lnTo>
                      <a:lnTo>
                        <a:pt x="256" y="174"/>
                      </a:lnTo>
                      <a:lnTo>
                        <a:pt x="251" y="174"/>
                      </a:lnTo>
                      <a:lnTo>
                        <a:pt x="253" y="182"/>
                      </a:lnTo>
                      <a:lnTo>
                        <a:pt x="257" y="183"/>
                      </a:lnTo>
                      <a:lnTo>
                        <a:pt x="256" y="189"/>
                      </a:lnTo>
                      <a:lnTo>
                        <a:pt x="251" y="191"/>
                      </a:lnTo>
                      <a:lnTo>
                        <a:pt x="251" y="194"/>
                      </a:lnTo>
                      <a:lnTo>
                        <a:pt x="245" y="195"/>
                      </a:lnTo>
                      <a:lnTo>
                        <a:pt x="240" y="199"/>
                      </a:lnTo>
                      <a:lnTo>
                        <a:pt x="234" y="198"/>
                      </a:lnTo>
                      <a:lnTo>
                        <a:pt x="239" y="199"/>
                      </a:lnTo>
                      <a:lnTo>
                        <a:pt x="233" y="205"/>
                      </a:lnTo>
                      <a:lnTo>
                        <a:pt x="228" y="206"/>
                      </a:lnTo>
                      <a:lnTo>
                        <a:pt x="224" y="208"/>
                      </a:lnTo>
                      <a:lnTo>
                        <a:pt x="217" y="206"/>
                      </a:lnTo>
                      <a:lnTo>
                        <a:pt x="206" y="212"/>
                      </a:lnTo>
                      <a:lnTo>
                        <a:pt x="210" y="210"/>
                      </a:lnTo>
                      <a:lnTo>
                        <a:pt x="215" y="213"/>
                      </a:lnTo>
                      <a:lnTo>
                        <a:pt x="221" y="213"/>
                      </a:lnTo>
                      <a:lnTo>
                        <a:pt x="224" y="216"/>
                      </a:lnTo>
                      <a:lnTo>
                        <a:pt x="220" y="221"/>
                      </a:lnTo>
                      <a:lnTo>
                        <a:pt x="225" y="216"/>
                      </a:lnTo>
                      <a:lnTo>
                        <a:pt x="222" y="224"/>
                      </a:lnTo>
                      <a:lnTo>
                        <a:pt x="217" y="228"/>
                      </a:lnTo>
                      <a:lnTo>
                        <a:pt x="211" y="225"/>
                      </a:lnTo>
                      <a:lnTo>
                        <a:pt x="209" y="216"/>
                      </a:lnTo>
                      <a:lnTo>
                        <a:pt x="207" y="227"/>
                      </a:lnTo>
                      <a:lnTo>
                        <a:pt x="202" y="221"/>
                      </a:lnTo>
                      <a:lnTo>
                        <a:pt x="201" y="217"/>
                      </a:lnTo>
                      <a:lnTo>
                        <a:pt x="196" y="213"/>
                      </a:lnTo>
                      <a:lnTo>
                        <a:pt x="201" y="223"/>
                      </a:lnTo>
                      <a:lnTo>
                        <a:pt x="202" y="228"/>
                      </a:lnTo>
                      <a:lnTo>
                        <a:pt x="205" y="232"/>
                      </a:lnTo>
                      <a:lnTo>
                        <a:pt x="210" y="236"/>
                      </a:lnTo>
                      <a:lnTo>
                        <a:pt x="206" y="240"/>
                      </a:lnTo>
                      <a:lnTo>
                        <a:pt x="203" y="241"/>
                      </a:lnTo>
                      <a:lnTo>
                        <a:pt x="203" y="236"/>
                      </a:lnTo>
                      <a:lnTo>
                        <a:pt x="201" y="241"/>
                      </a:lnTo>
                      <a:lnTo>
                        <a:pt x="199" y="251"/>
                      </a:lnTo>
                      <a:lnTo>
                        <a:pt x="196" y="251"/>
                      </a:lnTo>
                      <a:lnTo>
                        <a:pt x="194" y="250"/>
                      </a:lnTo>
                      <a:lnTo>
                        <a:pt x="183" y="247"/>
                      </a:lnTo>
                      <a:lnTo>
                        <a:pt x="179" y="243"/>
                      </a:lnTo>
                      <a:lnTo>
                        <a:pt x="179" y="237"/>
                      </a:lnTo>
                      <a:lnTo>
                        <a:pt x="179" y="232"/>
                      </a:lnTo>
                      <a:lnTo>
                        <a:pt x="175" y="227"/>
                      </a:lnTo>
                      <a:lnTo>
                        <a:pt x="172" y="221"/>
                      </a:lnTo>
                      <a:lnTo>
                        <a:pt x="168" y="216"/>
                      </a:lnTo>
                      <a:lnTo>
                        <a:pt x="161" y="213"/>
                      </a:lnTo>
                      <a:lnTo>
                        <a:pt x="156" y="209"/>
                      </a:lnTo>
                      <a:lnTo>
                        <a:pt x="154" y="204"/>
                      </a:lnTo>
                      <a:lnTo>
                        <a:pt x="154" y="198"/>
                      </a:lnTo>
                      <a:lnTo>
                        <a:pt x="152" y="193"/>
                      </a:lnTo>
                      <a:lnTo>
                        <a:pt x="145" y="185"/>
                      </a:lnTo>
                      <a:lnTo>
                        <a:pt x="145" y="180"/>
                      </a:lnTo>
                      <a:lnTo>
                        <a:pt x="134" y="174"/>
                      </a:lnTo>
                      <a:lnTo>
                        <a:pt x="129" y="172"/>
                      </a:lnTo>
                      <a:lnTo>
                        <a:pt x="123" y="167"/>
                      </a:lnTo>
                      <a:lnTo>
                        <a:pt x="123" y="166"/>
                      </a:lnTo>
                      <a:lnTo>
                        <a:pt x="118" y="164"/>
                      </a:lnTo>
                      <a:lnTo>
                        <a:pt x="118" y="159"/>
                      </a:lnTo>
                      <a:lnTo>
                        <a:pt x="111" y="156"/>
                      </a:lnTo>
                      <a:lnTo>
                        <a:pt x="110" y="151"/>
                      </a:lnTo>
                      <a:lnTo>
                        <a:pt x="110" y="147"/>
                      </a:lnTo>
                      <a:lnTo>
                        <a:pt x="106" y="144"/>
                      </a:lnTo>
                      <a:lnTo>
                        <a:pt x="97" y="138"/>
                      </a:lnTo>
                      <a:lnTo>
                        <a:pt x="92" y="137"/>
                      </a:lnTo>
                      <a:lnTo>
                        <a:pt x="89" y="134"/>
                      </a:lnTo>
                      <a:lnTo>
                        <a:pt x="85" y="129"/>
                      </a:lnTo>
                      <a:lnTo>
                        <a:pt x="80" y="122"/>
                      </a:lnTo>
                      <a:lnTo>
                        <a:pt x="70" y="118"/>
                      </a:lnTo>
                      <a:lnTo>
                        <a:pt x="59" y="111"/>
                      </a:lnTo>
                      <a:lnTo>
                        <a:pt x="46" y="94"/>
                      </a:lnTo>
                      <a:lnTo>
                        <a:pt x="45" y="88"/>
                      </a:lnTo>
                      <a:lnTo>
                        <a:pt x="39" y="83"/>
                      </a:lnTo>
                      <a:lnTo>
                        <a:pt x="36" y="77"/>
                      </a:lnTo>
                      <a:lnTo>
                        <a:pt x="31" y="73"/>
                      </a:lnTo>
                      <a:lnTo>
                        <a:pt x="23" y="75"/>
                      </a:lnTo>
                      <a:lnTo>
                        <a:pt x="13" y="67"/>
                      </a:lnTo>
                      <a:lnTo>
                        <a:pt x="8" y="65"/>
                      </a:lnTo>
                      <a:lnTo>
                        <a:pt x="3" y="62"/>
                      </a:lnTo>
                      <a:lnTo>
                        <a:pt x="0" y="57"/>
                      </a:lnTo>
                      <a:lnTo>
                        <a:pt x="1" y="52"/>
                      </a:lnTo>
                      <a:lnTo>
                        <a:pt x="12" y="37"/>
                      </a:lnTo>
                      <a:lnTo>
                        <a:pt x="12" y="33"/>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7" name="Freeform 156"/>
                <p:cNvSpPr>
                  <a:spLocks/>
                </p:cNvSpPr>
                <p:nvPr/>
              </p:nvSpPr>
              <p:spPr bwMode="auto">
                <a:xfrm>
                  <a:off x="7490639" y="2672182"/>
                  <a:ext cx="956137" cy="644375"/>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8" name="Freeform 157"/>
                <p:cNvSpPr>
                  <a:spLocks/>
                </p:cNvSpPr>
                <p:nvPr/>
              </p:nvSpPr>
              <p:spPr bwMode="auto">
                <a:xfrm>
                  <a:off x="7490639" y="2672182"/>
                  <a:ext cx="956137" cy="644375"/>
                </a:xfrm>
                <a:custGeom>
                  <a:avLst/>
                  <a:gdLst/>
                  <a:ahLst/>
                  <a:cxnLst>
                    <a:cxn ang="0">
                      <a:pos x="7" y="58"/>
                    </a:cxn>
                    <a:cxn ang="0">
                      <a:pos x="23" y="45"/>
                    </a:cxn>
                    <a:cxn ang="0">
                      <a:pos x="41" y="32"/>
                    </a:cxn>
                    <a:cxn ang="0">
                      <a:pos x="45" y="53"/>
                    </a:cxn>
                    <a:cxn ang="0">
                      <a:pos x="168" y="30"/>
                    </a:cxn>
                    <a:cxn ang="0">
                      <a:pos x="306" y="0"/>
                    </a:cxn>
                    <a:cxn ang="0">
                      <a:pos x="313" y="3"/>
                    </a:cxn>
                    <a:cxn ang="0">
                      <a:pos x="320" y="7"/>
                    </a:cxn>
                    <a:cxn ang="0">
                      <a:pos x="331" y="23"/>
                    </a:cxn>
                    <a:cxn ang="0">
                      <a:pos x="336" y="34"/>
                    </a:cxn>
                    <a:cxn ang="0">
                      <a:pos x="351" y="38"/>
                    </a:cxn>
                    <a:cxn ang="0">
                      <a:pos x="357" y="43"/>
                    </a:cxn>
                    <a:cxn ang="0">
                      <a:pos x="350" y="54"/>
                    </a:cxn>
                    <a:cxn ang="0">
                      <a:pos x="343" y="73"/>
                    </a:cxn>
                    <a:cxn ang="0">
                      <a:pos x="340" y="83"/>
                    </a:cxn>
                    <a:cxn ang="0">
                      <a:pos x="344" y="88"/>
                    </a:cxn>
                    <a:cxn ang="0">
                      <a:pos x="339" y="98"/>
                    </a:cxn>
                    <a:cxn ang="0">
                      <a:pos x="346" y="112"/>
                    </a:cxn>
                    <a:cxn ang="0">
                      <a:pos x="353" y="119"/>
                    </a:cxn>
                    <a:cxn ang="0">
                      <a:pos x="361" y="123"/>
                    </a:cxn>
                    <a:cxn ang="0">
                      <a:pos x="377" y="138"/>
                    </a:cxn>
                    <a:cxn ang="0">
                      <a:pos x="367" y="149"/>
                    </a:cxn>
                    <a:cxn ang="0">
                      <a:pos x="362" y="155"/>
                    </a:cxn>
                    <a:cxn ang="0">
                      <a:pos x="362" y="156"/>
                    </a:cxn>
                    <a:cxn ang="0">
                      <a:pos x="358" y="165"/>
                    </a:cxn>
                    <a:cxn ang="0">
                      <a:pos x="348" y="171"/>
                    </a:cxn>
                    <a:cxn ang="0">
                      <a:pos x="340" y="175"/>
                    </a:cxn>
                    <a:cxn ang="0">
                      <a:pos x="332" y="176"/>
                    </a:cxn>
                    <a:cxn ang="0">
                      <a:pos x="324" y="184"/>
                    </a:cxn>
                    <a:cxn ang="0">
                      <a:pos x="202" y="216"/>
                    </a:cxn>
                    <a:cxn ang="0">
                      <a:pos x="31" y="247"/>
                    </a:cxn>
                    <a:cxn ang="0">
                      <a:pos x="0" y="66"/>
                    </a:cxn>
                  </a:cxnLst>
                  <a:rect l="0" t="0" r="r" b="b"/>
                  <a:pathLst>
                    <a:path w="377" h="247">
                      <a:moveTo>
                        <a:pt x="0" y="62"/>
                      </a:moveTo>
                      <a:lnTo>
                        <a:pt x="7" y="58"/>
                      </a:lnTo>
                      <a:lnTo>
                        <a:pt x="18" y="50"/>
                      </a:lnTo>
                      <a:lnTo>
                        <a:pt x="23" y="45"/>
                      </a:lnTo>
                      <a:lnTo>
                        <a:pt x="23" y="46"/>
                      </a:lnTo>
                      <a:lnTo>
                        <a:pt x="41" y="32"/>
                      </a:lnTo>
                      <a:lnTo>
                        <a:pt x="42" y="34"/>
                      </a:lnTo>
                      <a:lnTo>
                        <a:pt x="45" y="53"/>
                      </a:lnTo>
                      <a:lnTo>
                        <a:pt x="93" y="45"/>
                      </a:lnTo>
                      <a:lnTo>
                        <a:pt x="168" y="30"/>
                      </a:lnTo>
                      <a:lnTo>
                        <a:pt x="251" y="12"/>
                      </a:lnTo>
                      <a:lnTo>
                        <a:pt x="306" y="0"/>
                      </a:lnTo>
                      <a:lnTo>
                        <a:pt x="308" y="1"/>
                      </a:lnTo>
                      <a:lnTo>
                        <a:pt x="313" y="3"/>
                      </a:lnTo>
                      <a:lnTo>
                        <a:pt x="315" y="8"/>
                      </a:lnTo>
                      <a:lnTo>
                        <a:pt x="320" y="7"/>
                      </a:lnTo>
                      <a:lnTo>
                        <a:pt x="325" y="12"/>
                      </a:lnTo>
                      <a:lnTo>
                        <a:pt x="331" y="23"/>
                      </a:lnTo>
                      <a:lnTo>
                        <a:pt x="332" y="28"/>
                      </a:lnTo>
                      <a:lnTo>
                        <a:pt x="336" y="34"/>
                      </a:lnTo>
                      <a:lnTo>
                        <a:pt x="346" y="38"/>
                      </a:lnTo>
                      <a:lnTo>
                        <a:pt x="351" y="38"/>
                      </a:lnTo>
                      <a:lnTo>
                        <a:pt x="357" y="41"/>
                      </a:lnTo>
                      <a:lnTo>
                        <a:pt x="357" y="43"/>
                      </a:lnTo>
                      <a:lnTo>
                        <a:pt x="351" y="49"/>
                      </a:lnTo>
                      <a:lnTo>
                        <a:pt x="350" y="54"/>
                      </a:lnTo>
                      <a:lnTo>
                        <a:pt x="350" y="60"/>
                      </a:lnTo>
                      <a:lnTo>
                        <a:pt x="343" y="73"/>
                      </a:lnTo>
                      <a:lnTo>
                        <a:pt x="339" y="79"/>
                      </a:lnTo>
                      <a:lnTo>
                        <a:pt x="340" y="83"/>
                      </a:lnTo>
                      <a:lnTo>
                        <a:pt x="342" y="83"/>
                      </a:lnTo>
                      <a:lnTo>
                        <a:pt x="344" y="88"/>
                      </a:lnTo>
                      <a:lnTo>
                        <a:pt x="343" y="93"/>
                      </a:lnTo>
                      <a:lnTo>
                        <a:pt x="339" y="98"/>
                      </a:lnTo>
                      <a:lnTo>
                        <a:pt x="340" y="107"/>
                      </a:lnTo>
                      <a:lnTo>
                        <a:pt x="346" y="112"/>
                      </a:lnTo>
                      <a:lnTo>
                        <a:pt x="351" y="114"/>
                      </a:lnTo>
                      <a:lnTo>
                        <a:pt x="353" y="119"/>
                      </a:lnTo>
                      <a:lnTo>
                        <a:pt x="357" y="123"/>
                      </a:lnTo>
                      <a:lnTo>
                        <a:pt x="361" y="123"/>
                      </a:lnTo>
                      <a:lnTo>
                        <a:pt x="365" y="129"/>
                      </a:lnTo>
                      <a:lnTo>
                        <a:pt x="377" y="138"/>
                      </a:lnTo>
                      <a:lnTo>
                        <a:pt x="374" y="144"/>
                      </a:lnTo>
                      <a:lnTo>
                        <a:pt x="367" y="149"/>
                      </a:lnTo>
                      <a:lnTo>
                        <a:pt x="365" y="155"/>
                      </a:lnTo>
                      <a:lnTo>
                        <a:pt x="362" y="155"/>
                      </a:lnTo>
                      <a:lnTo>
                        <a:pt x="362" y="156"/>
                      </a:lnTo>
                      <a:lnTo>
                        <a:pt x="362" y="156"/>
                      </a:lnTo>
                      <a:lnTo>
                        <a:pt x="358" y="160"/>
                      </a:lnTo>
                      <a:lnTo>
                        <a:pt x="358" y="165"/>
                      </a:lnTo>
                      <a:lnTo>
                        <a:pt x="353" y="169"/>
                      </a:lnTo>
                      <a:lnTo>
                        <a:pt x="348" y="171"/>
                      </a:lnTo>
                      <a:lnTo>
                        <a:pt x="343" y="178"/>
                      </a:lnTo>
                      <a:lnTo>
                        <a:pt x="340" y="175"/>
                      </a:lnTo>
                      <a:lnTo>
                        <a:pt x="336" y="175"/>
                      </a:lnTo>
                      <a:lnTo>
                        <a:pt x="332" y="176"/>
                      </a:lnTo>
                      <a:lnTo>
                        <a:pt x="327" y="179"/>
                      </a:lnTo>
                      <a:lnTo>
                        <a:pt x="324" y="184"/>
                      </a:lnTo>
                      <a:lnTo>
                        <a:pt x="323" y="190"/>
                      </a:lnTo>
                      <a:lnTo>
                        <a:pt x="202" y="216"/>
                      </a:lnTo>
                      <a:lnTo>
                        <a:pt x="96" y="235"/>
                      </a:lnTo>
                      <a:lnTo>
                        <a:pt x="31" y="247"/>
                      </a:lnTo>
                      <a:lnTo>
                        <a:pt x="19" y="172"/>
                      </a:lnTo>
                      <a:lnTo>
                        <a:pt x="0" y="66"/>
                      </a:lnTo>
                      <a:lnTo>
                        <a:pt x="0" y="62"/>
                      </a:lnTo>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39" name="Freeform 158"/>
                <p:cNvSpPr>
                  <a:spLocks/>
                </p:cNvSpPr>
                <p:nvPr/>
              </p:nvSpPr>
              <p:spPr bwMode="auto">
                <a:xfrm>
                  <a:off x="8309822" y="3128723"/>
                  <a:ext cx="174996" cy="300013"/>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0" name="Freeform 159"/>
                <p:cNvSpPr>
                  <a:spLocks/>
                </p:cNvSpPr>
                <p:nvPr/>
              </p:nvSpPr>
              <p:spPr bwMode="auto">
                <a:xfrm>
                  <a:off x="8309822" y="3128723"/>
                  <a:ext cx="174996" cy="300013"/>
                </a:xfrm>
                <a:custGeom>
                  <a:avLst/>
                  <a:gdLst/>
                  <a:ahLst/>
                  <a:cxnLst>
                    <a:cxn ang="0">
                      <a:pos x="0" y="15"/>
                    </a:cxn>
                    <a:cxn ang="0">
                      <a:pos x="1" y="9"/>
                    </a:cxn>
                    <a:cxn ang="0">
                      <a:pos x="4" y="4"/>
                    </a:cxn>
                    <a:cxn ang="0">
                      <a:pos x="9" y="1"/>
                    </a:cxn>
                    <a:cxn ang="0">
                      <a:pos x="13" y="0"/>
                    </a:cxn>
                    <a:cxn ang="0">
                      <a:pos x="17" y="0"/>
                    </a:cxn>
                    <a:cxn ang="0">
                      <a:pos x="20" y="3"/>
                    </a:cxn>
                    <a:cxn ang="0">
                      <a:pos x="17" y="4"/>
                    </a:cxn>
                    <a:cxn ang="0">
                      <a:pos x="17" y="9"/>
                    </a:cxn>
                    <a:cxn ang="0">
                      <a:pos x="15" y="15"/>
                    </a:cxn>
                    <a:cxn ang="0">
                      <a:pos x="12" y="19"/>
                    </a:cxn>
                    <a:cxn ang="0">
                      <a:pos x="16" y="24"/>
                    </a:cxn>
                    <a:cxn ang="0">
                      <a:pos x="16" y="28"/>
                    </a:cxn>
                    <a:cxn ang="0">
                      <a:pos x="19" y="34"/>
                    </a:cxn>
                    <a:cxn ang="0">
                      <a:pos x="23" y="39"/>
                    </a:cxn>
                    <a:cxn ang="0">
                      <a:pos x="28" y="43"/>
                    </a:cxn>
                    <a:cxn ang="0">
                      <a:pos x="32" y="47"/>
                    </a:cxn>
                    <a:cxn ang="0">
                      <a:pos x="32" y="54"/>
                    </a:cxn>
                    <a:cxn ang="0">
                      <a:pos x="35" y="62"/>
                    </a:cxn>
                    <a:cxn ang="0">
                      <a:pos x="42" y="66"/>
                    </a:cxn>
                    <a:cxn ang="0">
                      <a:pos x="43" y="72"/>
                    </a:cxn>
                    <a:cxn ang="0">
                      <a:pos x="53" y="80"/>
                    </a:cxn>
                    <a:cxn ang="0">
                      <a:pos x="59" y="79"/>
                    </a:cxn>
                    <a:cxn ang="0">
                      <a:pos x="61" y="81"/>
                    </a:cxn>
                    <a:cxn ang="0">
                      <a:pos x="59" y="87"/>
                    </a:cxn>
                    <a:cxn ang="0">
                      <a:pos x="59" y="92"/>
                    </a:cxn>
                    <a:cxn ang="0">
                      <a:pos x="61" y="92"/>
                    </a:cxn>
                    <a:cxn ang="0">
                      <a:pos x="57" y="98"/>
                    </a:cxn>
                    <a:cxn ang="0">
                      <a:pos x="59" y="96"/>
                    </a:cxn>
                    <a:cxn ang="0">
                      <a:pos x="65" y="95"/>
                    </a:cxn>
                    <a:cxn ang="0">
                      <a:pos x="69" y="106"/>
                    </a:cxn>
                    <a:cxn ang="0">
                      <a:pos x="68" y="106"/>
                    </a:cxn>
                    <a:cxn ang="0">
                      <a:pos x="65" y="107"/>
                    </a:cxn>
                    <a:cxn ang="0">
                      <a:pos x="28" y="115"/>
                    </a:cxn>
                    <a:cxn ang="0">
                      <a:pos x="25" y="110"/>
                    </a:cxn>
                    <a:cxn ang="0">
                      <a:pos x="16" y="73"/>
                    </a:cxn>
                    <a:cxn ang="0">
                      <a:pos x="0" y="15"/>
                    </a:cxn>
                  </a:cxnLst>
                  <a:rect l="0" t="0" r="r" b="b"/>
                  <a:pathLst>
                    <a:path w="69" h="115">
                      <a:moveTo>
                        <a:pt x="0" y="15"/>
                      </a:moveTo>
                      <a:lnTo>
                        <a:pt x="1" y="9"/>
                      </a:lnTo>
                      <a:lnTo>
                        <a:pt x="4" y="4"/>
                      </a:lnTo>
                      <a:lnTo>
                        <a:pt x="9" y="1"/>
                      </a:lnTo>
                      <a:lnTo>
                        <a:pt x="13" y="0"/>
                      </a:lnTo>
                      <a:lnTo>
                        <a:pt x="17" y="0"/>
                      </a:lnTo>
                      <a:lnTo>
                        <a:pt x="20" y="3"/>
                      </a:lnTo>
                      <a:lnTo>
                        <a:pt x="17" y="4"/>
                      </a:lnTo>
                      <a:lnTo>
                        <a:pt x="17" y="9"/>
                      </a:lnTo>
                      <a:lnTo>
                        <a:pt x="15" y="15"/>
                      </a:lnTo>
                      <a:lnTo>
                        <a:pt x="12" y="19"/>
                      </a:lnTo>
                      <a:lnTo>
                        <a:pt x="16" y="24"/>
                      </a:lnTo>
                      <a:lnTo>
                        <a:pt x="16" y="28"/>
                      </a:lnTo>
                      <a:lnTo>
                        <a:pt x="19" y="34"/>
                      </a:lnTo>
                      <a:lnTo>
                        <a:pt x="23" y="39"/>
                      </a:lnTo>
                      <a:lnTo>
                        <a:pt x="28" y="43"/>
                      </a:lnTo>
                      <a:lnTo>
                        <a:pt x="32" y="47"/>
                      </a:lnTo>
                      <a:lnTo>
                        <a:pt x="32" y="54"/>
                      </a:lnTo>
                      <a:lnTo>
                        <a:pt x="35" y="62"/>
                      </a:lnTo>
                      <a:lnTo>
                        <a:pt x="42" y="66"/>
                      </a:lnTo>
                      <a:lnTo>
                        <a:pt x="43" y="72"/>
                      </a:lnTo>
                      <a:lnTo>
                        <a:pt x="53" y="80"/>
                      </a:lnTo>
                      <a:lnTo>
                        <a:pt x="59" y="79"/>
                      </a:lnTo>
                      <a:lnTo>
                        <a:pt x="61" y="81"/>
                      </a:lnTo>
                      <a:lnTo>
                        <a:pt x="59" y="87"/>
                      </a:lnTo>
                      <a:lnTo>
                        <a:pt x="59" y="92"/>
                      </a:lnTo>
                      <a:lnTo>
                        <a:pt x="61" y="92"/>
                      </a:lnTo>
                      <a:lnTo>
                        <a:pt x="57" y="98"/>
                      </a:lnTo>
                      <a:lnTo>
                        <a:pt x="59" y="96"/>
                      </a:lnTo>
                      <a:lnTo>
                        <a:pt x="65" y="95"/>
                      </a:lnTo>
                      <a:lnTo>
                        <a:pt x="69" y="106"/>
                      </a:lnTo>
                      <a:lnTo>
                        <a:pt x="68" y="106"/>
                      </a:lnTo>
                      <a:lnTo>
                        <a:pt x="65" y="107"/>
                      </a:lnTo>
                      <a:lnTo>
                        <a:pt x="28" y="115"/>
                      </a:lnTo>
                      <a:lnTo>
                        <a:pt x="25" y="110"/>
                      </a:lnTo>
                      <a:lnTo>
                        <a:pt x="16" y="73"/>
                      </a:lnTo>
                      <a:lnTo>
                        <a:pt x="0" y="15"/>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1" name="Freeform 160"/>
                <p:cNvSpPr>
                  <a:spLocks/>
                </p:cNvSpPr>
                <p:nvPr/>
              </p:nvSpPr>
              <p:spPr bwMode="auto">
                <a:xfrm>
                  <a:off x="8416342" y="1899976"/>
                  <a:ext cx="273907" cy="537414"/>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2" name="Freeform 161"/>
                <p:cNvSpPr>
                  <a:spLocks/>
                </p:cNvSpPr>
                <p:nvPr/>
              </p:nvSpPr>
              <p:spPr bwMode="auto">
                <a:xfrm>
                  <a:off x="8416342" y="1899976"/>
                  <a:ext cx="273907" cy="537414"/>
                </a:xfrm>
                <a:custGeom>
                  <a:avLst/>
                  <a:gdLst/>
                  <a:ahLst/>
                  <a:cxnLst>
                    <a:cxn ang="0">
                      <a:pos x="0" y="27"/>
                    </a:cxn>
                    <a:cxn ang="0">
                      <a:pos x="19" y="22"/>
                    </a:cxn>
                    <a:cxn ang="0">
                      <a:pos x="103" y="0"/>
                    </a:cxn>
                    <a:cxn ang="0">
                      <a:pos x="101" y="2"/>
                    </a:cxn>
                    <a:cxn ang="0">
                      <a:pos x="104" y="10"/>
                    </a:cxn>
                    <a:cxn ang="0">
                      <a:pos x="101" y="21"/>
                    </a:cxn>
                    <a:cxn ang="0">
                      <a:pos x="103" y="26"/>
                    </a:cxn>
                    <a:cxn ang="0">
                      <a:pos x="107" y="31"/>
                    </a:cxn>
                    <a:cxn ang="0">
                      <a:pos x="108" y="36"/>
                    </a:cxn>
                    <a:cxn ang="0">
                      <a:pos x="108" y="41"/>
                    </a:cxn>
                    <a:cxn ang="0">
                      <a:pos x="104" y="49"/>
                    </a:cxn>
                    <a:cxn ang="0">
                      <a:pos x="95" y="59"/>
                    </a:cxn>
                    <a:cxn ang="0">
                      <a:pos x="93" y="60"/>
                    </a:cxn>
                    <a:cxn ang="0">
                      <a:pos x="88" y="64"/>
                    </a:cxn>
                    <a:cxn ang="0">
                      <a:pos x="88" y="69"/>
                    </a:cxn>
                    <a:cxn ang="0">
                      <a:pos x="92" y="80"/>
                    </a:cxn>
                    <a:cxn ang="0">
                      <a:pos x="89" y="90"/>
                    </a:cxn>
                    <a:cxn ang="0">
                      <a:pos x="91" y="95"/>
                    </a:cxn>
                    <a:cxn ang="0">
                      <a:pos x="88" y="101"/>
                    </a:cxn>
                    <a:cxn ang="0">
                      <a:pos x="89" y="106"/>
                    </a:cxn>
                    <a:cxn ang="0">
                      <a:pos x="88" y="111"/>
                    </a:cxn>
                    <a:cxn ang="0">
                      <a:pos x="84" y="117"/>
                    </a:cxn>
                    <a:cxn ang="0">
                      <a:pos x="85" y="125"/>
                    </a:cxn>
                    <a:cxn ang="0">
                      <a:pos x="82" y="129"/>
                    </a:cxn>
                    <a:cxn ang="0">
                      <a:pos x="88" y="148"/>
                    </a:cxn>
                    <a:cxn ang="0">
                      <a:pos x="88" y="159"/>
                    </a:cxn>
                    <a:cxn ang="0">
                      <a:pos x="91" y="174"/>
                    </a:cxn>
                    <a:cxn ang="0">
                      <a:pos x="88" y="179"/>
                    </a:cxn>
                    <a:cxn ang="0">
                      <a:pos x="88" y="185"/>
                    </a:cxn>
                    <a:cxn ang="0">
                      <a:pos x="91" y="191"/>
                    </a:cxn>
                    <a:cxn ang="0">
                      <a:pos x="96" y="196"/>
                    </a:cxn>
                    <a:cxn ang="0">
                      <a:pos x="50" y="206"/>
                    </a:cxn>
                    <a:cxn ang="0">
                      <a:pos x="47" y="201"/>
                    </a:cxn>
                    <a:cxn ang="0">
                      <a:pos x="47" y="197"/>
                    </a:cxn>
                    <a:cxn ang="0">
                      <a:pos x="35" y="144"/>
                    </a:cxn>
                    <a:cxn ang="0">
                      <a:pos x="27" y="137"/>
                    </a:cxn>
                    <a:cxn ang="0">
                      <a:pos x="26" y="143"/>
                    </a:cxn>
                    <a:cxn ang="0">
                      <a:pos x="23" y="137"/>
                    </a:cxn>
                    <a:cxn ang="0">
                      <a:pos x="23" y="129"/>
                    </a:cxn>
                    <a:cxn ang="0">
                      <a:pos x="20" y="118"/>
                    </a:cxn>
                    <a:cxn ang="0">
                      <a:pos x="17" y="113"/>
                    </a:cxn>
                    <a:cxn ang="0">
                      <a:pos x="13" y="102"/>
                    </a:cxn>
                    <a:cxn ang="0">
                      <a:pos x="13" y="91"/>
                    </a:cxn>
                    <a:cxn ang="0">
                      <a:pos x="16" y="90"/>
                    </a:cxn>
                    <a:cxn ang="0">
                      <a:pos x="15" y="84"/>
                    </a:cxn>
                    <a:cxn ang="0">
                      <a:pos x="13" y="79"/>
                    </a:cxn>
                    <a:cxn ang="0">
                      <a:pos x="13" y="74"/>
                    </a:cxn>
                    <a:cxn ang="0">
                      <a:pos x="12" y="68"/>
                    </a:cxn>
                    <a:cxn ang="0">
                      <a:pos x="7" y="63"/>
                    </a:cxn>
                    <a:cxn ang="0">
                      <a:pos x="5" y="57"/>
                    </a:cxn>
                    <a:cxn ang="0">
                      <a:pos x="5" y="45"/>
                    </a:cxn>
                    <a:cxn ang="0">
                      <a:pos x="1" y="40"/>
                    </a:cxn>
                    <a:cxn ang="0">
                      <a:pos x="1" y="34"/>
                    </a:cxn>
                    <a:cxn ang="0">
                      <a:pos x="0" y="30"/>
                    </a:cxn>
                    <a:cxn ang="0">
                      <a:pos x="0" y="27"/>
                    </a:cxn>
                  </a:cxnLst>
                  <a:rect l="0" t="0" r="r" b="b"/>
                  <a:pathLst>
                    <a:path w="108" h="206">
                      <a:moveTo>
                        <a:pt x="0" y="27"/>
                      </a:moveTo>
                      <a:lnTo>
                        <a:pt x="19" y="22"/>
                      </a:lnTo>
                      <a:lnTo>
                        <a:pt x="103" y="0"/>
                      </a:lnTo>
                      <a:lnTo>
                        <a:pt x="101" y="2"/>
                      </a:lnTo>
                      <a:lnTo>
                        <a:pt x="104" y="10"/>
                      </a:lnTo>
                      <a:lnTo>
                        <a:pt x="101" y="21"/>
                      </a:lnTo>
                      <a:lnTo>
                        <a:pt x="103" y="26"/>
                      </a:lnTo>
                      <a:lnTo>
                        <a:pt x="107" y="31"/>
                      </a:lnTo>
                      <a:lnTo>
                        <a:pt x="108" y="36"/>
                      </a:lnTo>
                      <a:lnTo>
                        <a:pt x="108" y="41"/>
                      </a:lnTo>
                      <a:lnTo>
                        <a:pt x="104" y="49"/>
                      </a:lnTo>
                      <a:lnTo>
                        <a:pt x="95" y="59"/>
                      </a:lnTo>
                      <a:lnTo>
                        <a:pt x="93" y="60"/>
                      </a:lnTo>
                      <a:lnTo>
                        <a:pt x="88" y="64"/>
                      </a:lnTo>
                      <a:lnTo>
                        <a:pt x="88" y="69"/>
                      </a:lnTo>
                      <a:lnTo>
                        <a:pt x="92" y="80"/>
                      </a:lnTo>
                      <a:lnTo>
                        <a:pt x="89" y="90"/>
                      </a:lnTo>
                      <a:lnTo>
                        <a:pt x="91" y="95"/>
                      </a:lnTo>
                      <a:lnTo>
                        <a:pt x="88" y="101"/>
                      </a:lnTo>
                      <a:lnTo>
                        <a:pt x="89" y="106"/>
                      </a:lnTo>
                      <a:lnTo>
                        <a:pt x="88" y="111"/>
                      </a:lnTo>
                      <a:lnTo>
                        <a:pt x="84" y="117"/>
                      </a:lnTo>
                      <a:lnTo>
                        <a:pt x="85" y="125"/>
                      </a:lnTo>
                      <a:lnTo>
                        <a:pt x="82" y="129"/>
                      </a:lnTo>
                      <a:lnTo>
                        <a:pt x="88" y="148"/>
                      </a:lnTo>
                      <a:lnTo>
                        <a:pt x="88" y="159"/>
                      </a:lnTo>
                      <a:lnTo>
                        <a:pt x="91" y="174"/>
                      </a:lnTo>
                      <a:lnTo>
                        <a:pt x="88" y="179"/>
                      </a:lnTo>
                      <a:lnTo>
                        <a:pt x="88" y="185"/>
                      </a:lnTo>
                      <a:lnTo>
                        <a:pt x="91" y="191"/>
                      </a:lnTo>
                      <a:lnTo>
                        <a:pt x="96" y="196"/>
                      </a:lnTo>
                      <a:lnTo>
                        <a:pt x="50" y="206"/>
                      </a:lnTo>
                      <a:lnTo>
                        <a:pt x="47" y="201"/>
                      </a:lnTo>
                      <a:lnTo>
                        <a:pt x="47" y="197"/>
                      </a:lnTo>
                      <a:lnTo>
                        <a:pt x="35" y="144"/>
                      </a:lnTo>
                      <a:lnTo>
                        <a:pt x="27" y="137"/>
                      </a:lnTo>
                      <a:lnTo>
                        <a:pt x="26" y="143"/>
                      </a:lnTo>
                      <a:lnTo>
                        <a:pt x="23" y="137"/>
                      </a:lnTo>
                      <a:lnTo>
                        <a:pt x="23" y="129"/>
                      </a:lnTo>
                      <a:lnTo>
                        <a:pt x="20" y="118"/>
                      </a:lnTo>
                      <a:lnTo>
                        <a:pt x="17" y="113"/>
                      </a:lnTo>
                      <a:lnTo>
                        <a:pt x="13" y="102"/>
                      </a:lnTo>
                      <a:lnTo>
                        <a:pt x="13" y="91"/>
                      </a:lnTo>
                      <a:lnTo>
                        <a:pt x="16" y="90"/>
                      </a:lnTo>
                      <a:lnTo>
                        <a:pt x="15" y="84"/>
                      </a:lnTo>
                      <a:lnTo>
                        <a:pt x="13" y="79"/>
                      </a:lnTo>
                      <a:lnTo>
                        <a:pt x="13" y="74"/>
                      </a:lnTo>
                      <a:lnTo>
                        <a:pt x="12" y="68"/>
                      </a:lnTo>
                      <a:lnTo>
                        <a:pt x="7" y="63"/>
                      </a:lnTo>
                      <a:lnTo>
                        <a:pt x="5" y="57"/>
                      </a:lnTo>
                      <a:lnTo>
                        <a:pt x="5" y="45"/>
                      </a:lnTo>
                      <a:lnTo>
                        <a:pt x="1" y="40"/>
                      </a:lnTo>
                      <a:lnTo>
                        <a:pt x="1" y="34"/>
                      </a:lnTo>
                      <a:lnTo>
                        <a:pt x="0" y="30"/>
                      </a:lnTo>
                      <a:lnTo>
                        <a:pt x="0" y="27"/>
                      </a:lnTo>
                    </a:path>
                  </a:pathLst>
                </a:custGeom>
                <a:solidFill>
                  <a:schemeClr val="accent6"/>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3" name="Freeform 162"/>
                <p:cNvSpPr>
                  <a:spLocks noEditPoints="1"/>
                </p:cNvSpPr>
                <p:nvPr/>
              </p:nvSpPr>
              <p:spPr bwMode="auto">
                <a:xfrm>
                  <a:off x="7166009" y="3311340"/>
                  <a:ext cx="1308665" cy="748727"/>
                </a:xfrm>
                <a:custGeom>
                  <a:avLst/>
                  <a:gdLst/>
                  <a:ahLst/>
                  <a:cxnLst>
                    <a:cxn ang="0">
                      <a:pos x="491" y="93"/>
                    </a:cxn>
                    <a:cxn ang="0">
                      <a:pos x="481" y="118"/>
                    </a:cxn>
                    <a:cxn ang="0">
                      <a:pos x="481" y="147"/>
                    </a:cxn>
                    <a:cxn ang="0">
                      <a:pos x="490" y="128"/>
                    </a:cxn>
                    <a:cxn ang="0">
                      <a:pos x="500" y="121"/>
                    </a:cxn>
                    <a:cxn ang="0">
                      <a:pos x="506" y="87"/>
                    </a:cxn>
                    <a:cxn ang="0">
                      <a:pos x="489" y="174"/>
                    </a:cxn>
                    <a:cxn ang="0">
                      <a:pos x="470" y="183"/>
                    </a:cxn>
                    <a:cxn ang="0">
                      <a:pos x="456" y="179"/>
                    </a:cxn>
                    <a:cxn ang="0">
                      <a:pos x="443" y="166"/>
                    </a:cxn>
                    <a:cxn ang="0">
                      <a:pos x="425" y="162"/>
                    </a:cxn>
                    <a:cxn ang="0">
                      <a:pos x="406" y="156"/>
                    </a:cxn>
                    <a:cxn ang="0">
                      <a:pos x="425" y="154"/>
                    </a:cxn>
                    <a:cxn ang="0">
                      <a:pos x="444" y="163"/>
                    </a:cxn>
                    <a:cxn ang="0">
                      <a:pos x="463" y="171"/>
                    </a:cxn>
                    <a:cxn ang="0">
                      <a:pos x="460" y="158"/>
                    </a:cxn>
                    <a:cxn ang="0">
                      <a:pos x="437" y="145"/>
                    </a:cxn>
                    <a:cxn ang="0">
                      <a:pos x="452" y="152"/>
                    </a:cxn>
                    <a:cxn ang="0">
                      <a:pos x="457" y="140"/>
                    </a:cxn>
                    <a:cxn ang="0">
                      <a:pos x="456" y="131"/>
                    </a:cxn>
                    <a:cxn ang="0">
                      <a:pos x="443" y="124"/>
                    </a:cxn>
                    <a:cxn ang="0">
                      <a:pos x="421" y="106"/>
                    </a:cxn>
                    <a:cxn ang="0">
                      <a:pos x="399" y="89"/>
                    </a:cxn>
                    <a:cxn ang="0">
                      <a:pos x="411" y="95"/>
                    </a:cxn>
                    <a:cxn ang="0">
                      <a:pos x="429" y="109"/>
                    </a:cxn>
                    <a:cxn ang="0">
                      <a:pos x="451" y="121"/>
                    </a:cxn>
                    <a:cxn ang="0">
                      <a:pos x="455" y="103"/>
                    </a:cxn>
                    <a:cxn ang="0">
                      <a:pos x="438" y="91"/>
                    </a:cxn>
                    <a:cxn ang="0">
                      <a:pos x="428" y="82"/>
                    </a:cxn>
                    <a:cxn ang="0">
                      <a:pos x="407" y="83"/>
                    </a:cxn>
                    <a:cxn ang="0">
                      <a:pos x="387" y="75"/>
                    </a:cxn>
                    <a:cxn ang="0">
                      <a:pos x="379" y="70"/>
                    </a:cxn>
                    <a:cxn ang="0">
                      <a:pos x="384" y="51"/>
                    </a:cxn>
                    <a:cxn ang="0">
                      <a:pos x="390" y="36"/>
                    </a:cxn>
                    <a:cxn ang="0">
                      <a:pos x="377" y="23"/>
                    </a:cxn>
                    <a:cxn ang="0">
                      <a:pos x="354" y="15"/>
                    </a:cxn>
                    <a:cxn ang="0">
                      <a:pos x="337" y="2"/>
                    </a:cxn>
                    <a:cxn ang="0">
                      <a:pos x="297" y="3"/>
                    </a:cxn>
                    <a:cxn ang="0">
                      <a:pos x="293" y="30"/>
                    </a:cxn>
                    <a:cxn ang="0">
                      <a:pos x="277" y="56"/>
                    </a:cxn>
                    <a:cxn ang="0">
                      <a:pos x="264" y="70"/>
                    </a:cxn>
                    <a:cxn ang="0">
                      <a:pos x="251" y="93"/>
                    </a:cxn>
                    <a:cxn ang="0">
                      <a:pos x="230" y="86"/>
                    </a:cxn>
                    <a:cxn ang="0">
                      <a:pos x="223" y="114"/>
                    </a:cxn>
                    <a:cxn ang="0">
                      <a:pos x="212" y="143"/>
                    </a:cxn>
                    <a:cxn ang="0">
                      <a:pos x="204" y="174"/>
                    </a:cxn>
                    <a:cxn ang="0">
                      <a:pos x="189" y="186"/>
                    </a:cxn>
                    <a:cxn ang="0">
                      <a:pos x="170" y="201"/>
                    </a:cxn>
                    <a:cxn ang="0">
                      <a:pos x="139" y="205"/>
                    </a:cxn>
                    <a:cxn ang="0">
                      <a:pos x="108" y="211"/>
                    </a:cxn>
                    <a:cxn ang="0">
                      <a:pos x="78" y="219"/>
                    </a:cxn>
                    <a:cxn ang="0">
                      <a:pos x="51" y="247"/>
                    </a:cxn>
                    <a:cxn ang="0">
                      <a:pos x="36" y="265"/>
                    </a:cxn>
                    <a:cxn ang="0">
                      <a:pos x="11" y="280"/>
                    </a:cxn>
                    <a:cxn ang="0">
                      <a:pos x="76" y="277"/>
                    </a:cxn>
                    <a:cxn ang="0">
                      <a:pos x="141" y="268"/>
                    </a:cxn>
                    <a:cxn ang="0">
                      <a:pos x="428" y="217"/>
                    </a:cxn>
                    <a:cxn ang="0">
                      <a:pos x="495" y="202"/>
                    </a:cxn>
                    <a:cxn ang="0">
                      <a:pos x="501" y="201"/>
                    </a:cxn>
                    <a:cxn ang="0">
                      <a:pos x="514" y="72"/>
                    </a:cxn>
                    <a:cxn ang="0">
                      <a:pos x="512" y="83"/>
                    </a:cxn>
                  </a:cxnLst>
                  <a:rect l="0" t="0" r="r" b="b"/>
                  <a:pathLst>
                    <a:path w="516" h="287">
                      <a:moveTo>
                        <a:pt x="495" y="79"/>
                      </a:moveTo>
                      <a:lnTo>
                        <a:pt x="490" y="84"/>
                      </a:lnTo>
                      <a:lnTo>
                        <a:pt x="486" y="89"/>
                      </a:lnTo>
                      <a:lnTo>
                        <a:pt x="491" y="93"/>
                      </a:lnTo>
                      <a:lnTo>
                        <a:pt x="490" y="98"/>
                      </a:lnTo>
                      <a:lnTo>
                        <a:pt x="485" y="98"/>
                      </a:lnTo>
                      <a:lnTo>
                        <a:pt x="485" y="109"/>
                      </a:lnTo>
                      <a:lnTo>
                        <a:pt x="481" y="118"/>
                      </a:lnTo>
                      <a:lnTo>
                        <a:pt x="481" y="128"/>
                      </a:lnTo>
                      <a:lnTo>
                        <a:pt x="481" y="135"/>
                      </a:lnTo>
                      <a:lnTo>
                        <a:pt x="479" y="136"/>
                      </a:lnTo>
                      <a:lnTo>
                        <a:pt x="481" y="147"/>
                      </a:lnTo>
                      <a:lnTo>
                        <a:pt x="486" y="154"/>
                      </a:lnTo>
                      <a:lnTo>
                        <a:pt x="490" y="144"/>
                      </a:lnTo>
                      <a:lnTo>
                        <a:pt x="489" y="135"/>
                      </a:lnTo>
                      <a:lnTo>
                        <a:pt x="490" y="128"/>
                      </a:lnTo>
                      <a:lnTo>
                        <a:pt x="493" y="124"/>
                      </a:lnTo>
                      <a:lnTo>
                        <a:pt x="494" y="118"/>
                      </a:lnTo>
                      <a:lnTo>
                        <a:pt x="498" y="122"/>
                      </a:lnTo>
                      <a:lnTo>
                        <a:pt x="500" y="121"/>
                      </a:lnTo>
                      <a:lnTo>
                        <a:pt x="501" y="116"/>
                      </a:lnTo>
                      <a:lnTo>
                        <a:pt x="500" y="106"/>
                      </a:lnTo>
                      <a:lnTo>
                        <a:pt x="502" y="95"/>
                      </a:lnTo>
                      <a:lnTo>
                        <a:pt x="506" y="87"/>
                      </a:lnTo>
                      <a:lnTo>
                        <a:pt x="505" y="83"/>
                      </a:lnTo>
                      <a:lnTo>
                        <a:pt x="506" y="75"/>
                      </a:lnTo>
                      <a:lnTo>
                        <a:pt x="495" y="79"/>
                      </a:lnTo>
                      <a:close/>
                      <a:moveTo>
                        <a:pt x="489" y="174"/>
                      </a:moveTo>
                      <a:lnTo>
                        <a:pt x="474" y="175"/>
                      </a:lnTo>
                      <a:lnTo>
                        <a:pt x="470" y="174"/>
                      </a:lnTo>
                      <a:lnTo>
                        <a:pt x="468" y="179"/>
                      </a:lnTo>
                      <a:lnTo>
                        <a:pt x="470" y="183"/>
                      </a:lnTo>
                      <a:lnTo>
                        <a:pt x="464" y="181"/>
                      </a:lnTo>
                      <a:lnTo>
                        <a:pt x="460" y="179"/>
                      </a:lnTo>
                      <a:lnTo>
                        <a:pt x="455" y="185"/>
                      </a:lnTo>
                      <a:lnTo>
                        <a:pt x="456" y="179"/>
                      </a:lnTo>
                      <a:lnTo>
                        <a:pt x="452" y="175"/>
                      </a:lnTo>
                      <a:lnTo>
                        <a:pt x="447" y="171"/>
                      </a:lnTo>
                      <a:lnTo>
                        <a:pt x="447" y="171"/>
                      </a:lnTo>
                      <a:lnTo>
                        <a:pt x="443" y="166"/>
                      </a:lnTo>
                      <a:lnTo>
                        <a:pt x="441" y="162"/>
                      </a:lnTo>
                      <a:lnTo>
                        <a:pt x="434" y="163"/>
                      </a:lnTo>
                      <a:lnTo>
                        <a:pt x="430" y="162"/>
                      </a:lnTo>
                      <a:lnTo>
                        <a:pt x="425" y="162"/>
                      </a:lnTo>
                      <a:lnTo>
                        <a:pt x="415" y="158"/>
                      </a:lnTo>
                      <a:lnTo>
                        <a:pt x="399" y="158"/>
                      </a:lnTo>
                      <a:lnTo>
                        <a:pt x="401" y="156"/>
                      </a:lnTo>
                      <a:lnTo>
                        <a:pt x="406" y="156"/>
                      </a:lnTo>
                      <a:lnTo>
                        <a:pt x="417" y="155"/>
                      </a:lnTo>
                      <a:lnTo>
                        <a:pt x="422" y="159"/>
                      </a:lnTo>
                      <a:lnTo>
                        <a:pt x="425" y="159"/>
                      </a:lnTo>
                      <a:lnTo>
                        <a:pt x="425" y="154"/>
                      </a:lnTo>
                      <a:lnTo>
                        <a:pt x="430" y="158"/>
                      </a:lnTo>
                      <a:lnTo>
                        <a:pt x="434" y="162"/>
                      </a:lnTo>
                      <a:lnTo>
                        <a:pt x="440" y="158"/>
                      </a:lnTo>
                      <a:lnTo>
                        <a:pt x="444" y="163"/>
                      </a:lnTo>
                      <a:lnTo>
                        <a:pt x="449" y="167"/>
                      </a:lnTo>
                      <a:lnTo>
                        <a:pt x="455" y="170"/>
                      </a:lnTo>
                      <a:lnTo>
                        <a:pt x="460" y="175"/>
                      </a:lnTo>
                      <a:lnTo>
                        <a:pt x="463" y="171"/>
                      </a:lnTo>
                      <a:lnTo>
                        <a:pt x="466" y="171"/>
                      </a:lnTo>
                      <a:lnTo>
                        <a:pt x="467" y="166"/>
                      </a:lnTo>
                      <a:lnTo>
                        <a:pt x="466" y="160"/>
                      </a:lnTo>
                      <a:lnTo>
                        <a:pt x="460" y="158"/>
                      </a:lnTo>
                      <a:lnTo>
                        <a:pt x="459" y="154"/>
                      </a:lnTo>
                      <a:lnTo>
                        <a:pt x="452" y="155"/>
                      </a:lnTo>
                      <a:lnTo>
                        <a:pt x="443" y="151"/>
                      </a:lnTo>
                      <a:lnTo>
                        <a:pt x="437" y="145"/>
                      </a:lnTo>
                      <a:lnTo>
                        <a:pt x="426" y="137"/>
                      </a:lnTo>
                      <a:lnTo>
                        <a:pt x="432" y="139"/>
                      </a:lnTo>
                      <a:lnTo>
                        <a:pt x="443" y="147"/>
                      </a:lnTo>
                      <a:lnTo>
                        <a:pt x="452" y="152"/>
                      </a:lnTo>
                      <a:lnTo>
                        <a:pt x="455" y="147"/>
                      </a:lnTo>
                      <a:lnTo>
                        <a:pt x="451" y="141"/>
                      </a:lnTo>
                      <a:lnTo>
                        <a:pt x="452" y="140"/>
                      </a:lnTo>
                      <a:lnTo>
                        <a:pt x="457" y="140"/>
                      </a:lnTo>
                      <a:lnTo>
                        <a:pt x="463" y="144"/>
                      </a:lnTo>
                      <a:lnTo>
                        <a:pt x="464" y="140"/>
                      </a:lnTo>
                      <a:lnTo>
                        <a:pt x="462" y="131"/>
                      </a:lnTo>
                      <a:lnTo>
                        <a:pt x="456" y="131"/>
                      </a:lnTo>
                      <a:lnTo>
                        <a:pt x="451" y="129"/>
                      </a:lnTo>
                      <a:lnTo>
                        <a:pt x="453" y="128"/>
                      </a:lnTo>
                      <a:lnTo>
                        <a:pt x="448" y="122"/>
                      </a:lnTo>
                      <a:lnTo>
                        <a:pt x="443" y="124"/>
                      </a:lnTo>
                      <a:lnTo>
                        <a:pt x="437" y="120"/>
                      </a:lnTo>
                      <a:lnTo>
                        <a:pt x="436" y="117"/>
                      </a:lnTo>
                      <a:lnTo>
                        <a:pt x="425" y="112"/>
                      </a:lnTo>
                      <a:lnTo>
                        <a:pt x="421" y="106"/>
                      </a:lnTo>
                      <a:lnTo>
                        <a:pt x="415" y="103"/>
                      </a:lnTo>
                      <a:lnTo>
                        <a:pt x="413" y="101"/>
                      </a:lnTo>
                      <a:lnTo>
                        <a:pt x="410" y="95"/>
                      </a:lnTo>
                      <a:lnTo>
                        <a:pt x="399" y="89"/>
                      </a:lnTo>
                      <a:lnTo>
                        <a:pt x="395" y="89"/>
                      </a:lnTo>
                      <a:lnTo>
                        <a:pt x="399" y="87"/>
                      </a:lnTo>
                      <a:lnTo>
                        <a:pt x="406" y="90"/>
                      </a:lnTo>
                      <a:lnTo>
                        <a:pt x="411" y="95"/>
                      </a:lnTo>
                      <a:lnTo>
                        <a:pt x="415" y="101"/>
                      </a:lnTo>
                      <a:lnTo>
                        <a:pt x="421" y="102"/>
                      </a:lnTo>
                      <a:lnTo>
                        <a:pt x="425" y="108"/>
                      </a:lnTo>
                      <a:lnTo>
                        <a:pt x="429" y="109"/>
                      </a:lnTo>
                      <a:lnTo>
                        <a:pt x="440" y="117"/>
                      </a:lnTo>
                      <a:lnTo>
                        <a:pt x="444" y="117"/>
                      </a:lnTo>
                      <a:lnTo>
                        <a:pt x="445" y="118"/>
                      </a:lnTo>
                      <a:lnTo>
                        <a:pt x="451" y="121"/>
                      </a:lnTo>
                      <a:lnTo>
                        <a:pt x="453" y="113"/>
                      </a:lnTo>
                      <a:lnTo>
                        <a:pt x="453" y="108"/>
                      </a:lnTo>
                      <a:lnTo>
                        <a:pt x="451" y="102"/>
                      </a:lnTo>
                      <a:lnTo>
                        <a:pt x="455" y="103"/>
                      </a:lnTo>
                      <a:lnTo>
                        <a:pt x="455" y="98"/>
                      </a:lnTo>
                      <a:lnTo>
                        <a:pt x="444" y="94"/>
                      </a:lnTo>
                      <a:lnTo>
                        <a:pt x="438" y="93"/>
                      </a:lnTo>
                      <a:lnTo>
                        <a:pt x="438" y="91"/>
                      </a:lnTo>
                      <a:lnTo>
                        <a:pt x="434" y="91"/>
                      </a:lnTo>
                      <a:lnTo>
                        <a:pt x="434" y="89"/>
                      </a:lnTo>
                      <a:lnTo>
                        <a:pt x="429" y="84"/>
                      </a:lnTo>
                      <a:lnTo>
                        <a:pt x="428" y="82"/>
                      </a:lnTo>
                      <a:lnTo>
                        <a:pt x="418" y="84"/>
                      </a:lnTo>
                      <a:lnTo>
                        <a:pt x="417" y="83"/>
                      </a:lnTo>
                      <a:lnTo>
                        <a:pt x="411" y="83"/>
                      </a:lnTo>
                      <a:lnTo>
                        <a:pt x="407" y="83"/>
                      </a:lnTo>
                      <a:lnTo>
                        <a:pt x="399" y="75"/>
                      </a:lnTo>
                      <a:lnTo>
                        <a:pt x="399" y="70"/>
                      </a:lnTo>
                      <a:lnTo>
                        <a:pt x="394" y="70"/>
                      </a:lnTo>
                      <a:lnTo>
                        <a:pt x="387" y="75"/>
                      </a:lnTo>
                      <a:lnTo>
                        <a:pt x="384" y="76"/>
                      </a:lnTo>
                      <a:lnTo>
                        <a:pt x="379" y="75"/>
                      </a:lnTo>
                      <a:lnTo>
                        <a:pt x="377" y="71"/>
                      </a:lnTo>
                      <a:lnTo>
                        <a:pt x="379" y="70"/>
                      </a:lnTo>
                      <a:lnTo>
                        <a:pt x="377" y="65"/>
                      </a:lnTo>
                      <a:lnTo>
                        <a:pt x="380" y="49"/>
                      </a:lnTo>
                      <a:lnTo>
                        <a:pt x="383" y="51"/>
                      </a:lnTo>
                      <a:lnTo>
                        <a:pt x="384" y="51"/>
                      </a:lnTo>
                      <a:lnTo>
                        <a:pt x="386" y="49"/>
                      </a:lnTo>
                      <a:lnTo>
                        <a:pt x="386" y="46"/>
                      </a:lnTo>
                      <a:lnTo>
                        <a:pt x="391" y="41"/>
                      </a:lnTo>
                      <a:lnTo>
                        <a:pt x="390" y="36"/>
                      </a:lnTo>
                      <a:lnTo>
                        <a:pt x="388" y="33"/>
                      </a:lnTo>
                      <a:lnTo>
                        <a:pt x="386" y="28"/>
                      </a:lnTo>
                      <a:lnTo>
                        <a:pt x="382" y="25"/>
                      </a:lnTo>
                      <a:lnTo>
                        <a:pt x="377" y="23"/>
                      </a:lnTo>
                      <a:lnTo>
                        <a:pt x="373" y="21"/>
                      </a:lnTo>
                      <a:lnTo>
                        <a:pt x="368" y="18"/>
                      </a:lnTo>
                      <a:lnTo>
                        <a:pt x="360" y="18"/>
                      </a:lnTo>
                      <a:lnTo>
                        <a:pt x="354" y="15"/>
                      </a:lnTo>
                      <a:lnTo>
                        <a:pt x="356" y="10"/>
                      </a:lnTo>
                      <a:lnTo>
                        <a:pt x="353" y="4"/>
                      </a:lnTo>
                      <a:lnTo>
                        <a:pt x="348" y="2"/>
                      </a:lnTo>
                      <a:lnTo>
                        <a:pt x="337" y="2"/>
                      </a:lnTo>
                      <a:lnTo>
                        <a:pt x="335" y="11"/>
                      </a:lnTo>
                      <a:lnTo>
                        <a:pt x="331" y="17"/>
                      </a:lnTo>
                      <a:lnTo>
                        <a:pt x="303" y="0"/>
                      </a:lnTo>
                      <a:lnTo>
                        <a:pt x="297" y="3"/>
                      </a:lnTo>
                      <a:lnTo>
                        <a:pt x="299" y="9"/>
                      </a:lnTo>
                      <a:lnTo>
                        <a:pt x="296" y="14"/>
                      </a:lnTo>
                      <a:lnTo>
                        <a:pt x="297" y="25"/>
                      </a:lnTo>
                      <a:lnTo>
                        <a:pt x="293" y="30"/>
                      </a:lnTo>
                      <a:lnTo>
                        <a:pt x="291" y="40"/>
                      </a:lnTo>
                      <a:lnTo>
                        <a:pt x="287" y="45"/>
                      </a:lnTo>
                      <a:lnTo>
                        <a:pt x="281" y="45"/>
                      </a:lnTo>
                      <a:lnTo>
                        <a:pt x="277" y="56"/>
                      </a:lnTo>
                      <a:lnTo>
                        <a:pt x="272" y="57"/>
                      </a:lnTo>
                      <a:lnTo>
                        <a:pt x="266" y="57"/>
                      </a:lnTo>
                      <a:lnTo>
                        <a:pt x="265" y="63"/>
                      </a:lnTo>
                      <a:lnTo>
                        <a:pt x="264" y="70"/>
                      </a:lnTo>
                      <a:lnTo>
                        <a:pt x="261" y="75"/>
                      </a:lnTo>
                      <a:lnTo>
                        <a:pt x="258" y="86"/>
                      </a:lnTo>
                      <a:lnTo>
                        <a:pt x="257" y="91"/>
                      </a:lnTo>
                      <a:lnTo>
                        <a:pt x="251" y="93"/>
                      </a:lnTo>
                      <a:lnTo>
                        <a:pt x="240" y="91"/>
                      </a:lnTo>
                      <a:lnTo>
                        <a:pt x="240" y="89"/>
                      </a:lnTo>
                      <a:lnTo>
                        <a:pt x="235" y="84"/>
                      </a:lnTo>
                      <a:lnTo>
                        <a:pt x="230" y="86"/>
                      </a:lnTo>
                      <a:lnTo>
                        <a:pt x="230" y="97"/>
                      </a:lnTo>
                      <a:lnTo>
                        <a:pt x="228" y="102"/>
                      </a:lnTo>
                      <a:lnTo>
                        <a:pt x="227" y="105"/>
                      </a:lnTo>
                      <a:lnTo>
                        <a:pt x="223" y="114"/>
                      </a:lnTo>
                      <a:lnTo>
                        <a:pt x="220" y="120"/>
                      </a:lnTo>
                      <a:lnTo>
                        <a:pt x="219" y="125"/>
                      </a:lnTo>
                      <a:lnTo>
                        <a:pt x="217" y="136"/>
                      </a:lnTo>
                      <a:lnTo>
                        <a:pt x="212" y="143"/>
                      </a:lnTo>
                      <a:lnTo>
                        <a:pt x="207" y="154"/>
                      </a:lnTo>
                      <a:lnTo>
                        <a:pt x="204" y="163"/>
                      </a:lnTo>
                      <a:lnTo>
                        <a:pt x="208" y="169"/>
                      </a:lnTo>
                      <a:lnTo>
                        <a:pt x="204" y="174"/>
                      </a:lnTo>
                      <a:lnTo>
                        <a:pt x="205" y="179"/>
                      </a:lnTo>
                      <a:lnTo>
                        <a:pt x="205" y="179"/>
                      </a:lnTo>
                      <a:lnTo>
                        <a:pt x="194" y="188"/>
                      </a:lnTo>
                      <a:lnTo>
                        <a:pt x="189" y="186"/>
                      </a:lnTo>
                      <a:lnTo>
                        <a:pt x="179" y="194"/>
                      </a:lnTo>
                      <a:lnTo>
                        <a:pt x="171" y="192"/>
                      </a:lnTo>
                      <a:lnTo>
                        <a:pt x="171" y="197"/>
                      </a:lnTo>
                      <a:lnTo>
                        <a:pt x="170" y="201"/>
                      </a:lnTo>
                      <a:lnTo>
                        <a:pt x="165" y="204"/>
                      </a:lnTo>
                      <a:lnTo>
                        <a:pt x="152" y="209"/>
                      </a:lnTo>
                      <a:lnTo>
                        <a:pt x="147" y="209"/>
                      </a:lnTo>
                      <a:lnTo>
                        <a:pt x="139" y="205"/>
                      </a:lnTo>
                      <a:lnTo>
                        <a:pt x="136" y="211"/>
                      </a:lnTo>
                      <a:lnTo>
                        <a:pt x="127" y="217"/>
                      </a:lnTo>
                      <a:lnTo>
                        <a:pt x="118" y="216"/>
                      </a:lnTo>
                      <a:lnTo>
                        <a:pt x="108" y="211"/>
                      </a:lnTo>
                      <a:lnTo>
                        <a:pt x="102" y="205"/>
                      </a:lnTo>
                      <a:lnTo>
                        <a:pt x="98" y="200"/>
                      </a:lnTo>
                      <a:lnTo>
                        <a:pt x="98" y="194"/>
                      </a:lnTo>
                      <a:lnTo>
                        <a:pt x="78" y="219"/>
                      </a:lnTo>
                      <a:lnTo>
                        <a:pt x="60" y="232"/>
                      </a:lnTo>
                      <a:lnTo>
                        <a:pt x="56" y="238"/>
                      </a:lnTo>
                      <a:lnTo>
                        <a:pt x="56" y="243"/>
                      </a:lnTo>
                      <a:lnTo>
                        <a:pt x="51" y="247"/>
                      </a:lnTo>
                      <a:lnTo>
                        <a:pt x="49" y="253"/>
                      </a:lnTo>
                      <a:lnTo>
                        <a:pt x="45" y="258"/>
                      </a:lnTo>
                      <a:lnTo>
                        <a:pt x="41" y="261"/>
                      </a:lnTo>
                      <a:lnTo>
                        <a:pt x="36" y="265"/>
                      </a:lnTo>
                      <a:lnTo>
                        <a:pt x="34" y="270"/>
                      </a:lnTo>
                      <a:lnTo>
                        <a:pt x="22" y="274"/>
                      </a:lnTo>
                      <a:lnTo>
                        <a:pt x="17" y="278"/>
                      </a:lnTo>
                      <a:lnTo>
                        <a:pt x="11" y="280"/>
                      </a:lnTo>
                      <a:lnTo>
                        <a:pt x="0" y="287"/>
                      </a:lnTo>
                      <a:lnTo>
                        <a:pt x="21" y="284"/>
                      </a:lnTo>
                      <a:lnTo>
                        <a:pt x="32" y="284"/>
                      </a:lnTo>
                      <a:lnTo>
                        <a:pt x="76" y="277"/>
                      </a:lnTo>
                      <a:lnTo>
                        <a:pt x="102" y="273"/>
                      </a:lnTo>
                      <a:lnTo>
                        <a:pt x="122" y="268"/>
                      </a:lnTo>
                      <a:lnTo>
                        <a:pt x="131" y="268"/>
                      </a:lnTo>
                      <a:lnTo>
                        <a:pt x="141" y="268"/>
                      </a:lnTo>
                      <a:lnTo>
                        <a:pt x="162" y="266"/>
                      </a:lnTo>
                      <a:lnTo>
                        <a:pt x="213" y="258"/>
                      </a:lnTo>
                      <a:lnTo>
                        <a:pt x="356" y="232"/>
                      </a:lnTo>
                      <a:lnTo>
                        <a:pt x="428" y="217"/>
                      </a:lnTo>
                      <a:lnTo>
                        <a:pt x="491" y="204"/>
                      </a:lnTo>
                      <a:lnTo>
                        <a:pt x="490" y="201"/>
                      </a:lnTo>
                      <a:lnTo>
                        <a:pt x="493" y="204"/>
                      </a:lnTo>
                      <a:lnTo>
                        <a:pt x="495" y="202"/>
                      </a:lnTo>
                      <a:lnTo>
                        <a:pt x="494" y="197"/>
                      </a:lnTo>
                      <a:lnTo>
                        <a:pt x="494" y="192"/>
                      </a:lnTo>
                      <a:lnTo>
                        <a:pt x="498" y="196"/>
                      </a:lnTo>
                      <a:lnTo>
                        <a:pt x="501" y="201"/>
                      </a:lnTo>
                      <a:lnTo>
                        <a:pt x="504" y="201"/>
                      </a:lnTo>
                      <a:lnTo>
                        <a:pt x="494" y="185"/>
                      </a:lnTo>
                      <a:lnTo>
                        <a:pt x="489" y="174"/>
                      </a:lnTo>
                      <a:close/>
                      <a:moveTo>
                        <a:pt x="514" y="72"/>
                      </a:moveTo>
                      <a:lnTo>
                        <a:pt x="512" y="78"/>
                      </a:lnTo>
                      <a:lnTo>
                        <a:pt x="512" y="83"/>
                      </a:lnTo>
                      <a:lnTo>
                        <a:pt x="509" y="87"/>
                      </a:lnTo>
                      <a:lnTo>
                        <a:pt x="512" y="83"/>
                      </a:lnTo>
                      <a:lnTo>
                        <a:pt x="516" y="72"/>
                      </a:lnTo>
                      <a:lnTo>
                        <a:pt x="514" y="72"/>
                      </a:lnTo>
                      <a:close/>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4" name="Freeform 163"/>
                <p:cNvSpPr>
                  <a:spLocks noEditPoints="1"/>
                </p:cNvSpPr>
                <p:nvPr/>
              </p:nvSpPr>
              <p:spPr bwMode="auto">
                <a:xfrm>
                  <a:off x="7734111" y="3167855"/>
                  <a:ext cx="748171" cy="370450"/>
                </a:xfrm>
                <a:custGeom>
                  <a:avLst/>
                  <a:gdLst/>
                  <a:ahLst/>
                  <a:cxnLst>
                    <a:cxn ang="0">
                      <a:pos x="292" y="92"/>
                    </a:cxn>
                    <a:cxn ang="0">
                      <a:pos x="227" y="0"/>
                    </a:cxn>
                    <a:cxn ang="0">
                      <a:pos x="11" y="83"/>
                    </a:cxn>
                    <a:cxn ang="0">
                      <a:pos x="26" y="62"/>
                    </a:cxn>
                    <a:cxn ang="0">
                      <a:pos x="44" y="45"/>
                    </a:cxn>
                    <a:cxn ang="0">
                      <a:pos x="64" y="50"/>
                    </a:cxn>
                    <a:cxn ang="0">
                      <a:pos x="77" y="34"/>
                    </a:cxn>
                    <a:cxn ang="0">
                      <a:pos x="103" y="36"/>
                    </a:cxn>
                    <a:cxn ang="0">
                      <a:pos x="107" y="49"/>
                    </a:cxn>
                    <a:cxn ang="0">
                      <a:pos x="129" y="59"/>
                    </a:cxn>
                    <a:cxn ang="0">
                      <a:pos x="144" y="73"/>
                    </a:cxn>
                    <a:cxn ang="0">
                      <a:pos x="164" y="76"/>
                    </a:cxn>
                    <a:cxn ang="0">
                      <a:pos x="167" y="96"/>
                    </a:cxn>
                    <a:cxn ang="0">
                      <a:pos x="159" y="112"/>
                    </a:cxn>
                    <a:cxn ang="0">
                      <a:pos x="167" y="122"/>
                    </a:cxn>
                    <a:cxn ang="0">
                      <a:pos x="179" y="127"/>
                    </a:cxn>
                    <a:cxn ang="0">
                      <a:pos x="187" y="127"/>
                    </a:cxn>
                    <a:cxn ang="0">
                      <a:pos x="208" y="135"/>
                    </a:cxn>
                    <a:cxn ang="0">
                      <a:pos x="221" y="135"/>
                    </a:cxn>
                    <a:cxn ang="0">
                      <a:pos x="197" y="114"/>
                    </a:cxn>
                    <a:cxn ang="0">
                      <a:pos x="191" y="100"/>
                    </a:cxn>
                    <a:cxn ang="0">
                      <a:pos x="210" y="120"/>
                    </a:cxn>
                    <a:cxn ang="0">
                      <a:pos x="197" y="88"/>
                    </a:cxn>
                    <a:cxn ang="0">
                      <a:pos x="193" y="65"/>
                    </a:cxn>
                    <a:cxn ang="0">
                      <a:pos x="197" y="62"/>
                    </a:cxn>
                    <a:cxn ang="0">
                      <a:pos x="191" y="49"/>
                    </a:cxn>
                    <a:cxn ang="0">
                      <a:pos x="197" y="38"/>
                    </a:cxn>
                    <a:cxn ang="0">
                      <a:pos x="202" y="30"/>
                    </a:cxn>
                    <a:cxn ang="0">
                      <a:pos x="214" y="26"/>
                    </a:cxn>
                    <a:cxn ang="0">
                      <a:pos x="219" y="13"/>
                    </a:cxn>
                    <a:cxn ang="0">
                      <a:pos x="217" y="27"/>
                    </a:cxn>
                    <a:cxn ang="0">
                      <a:pos x="210" y="36"/>
                    </a:cxn>
                    <a:cxn ang="0">
                      <a:pos x="214" y="53"/>
                    </a:cxn>
                    <a:cxn ang="0">
                      <a:pos x="206" y="66"/>
                    </a:cxn>
                    <a:cxn ang="0">
                      <a:pos x="213" y="66"/>
                    </a:cxn>
                    <a:cxn ang="0">
                      <a:pos x="220" y="81"/>
                    </a:cxn>
                    <a:cxn ang="0">
                      <a:pos x="212" y="91"/>
                    </a:cxn>
                    <a:cxn ang="0">
                      <a:pos x="223" y="91"/>
                    </a:cxn>
                    <a:cxn ang="0">
                      <a:pos x="219" y="95"/>
                    </a:cxn>
                    <a:cxn ang="0">
                      <a:pos x="220" y="112"/>
                    </a:cxn>
                    <a:cxn ang="0">
                      <a:pos x="233" y="119"/>
                    </a:cxn>
                    <a:cxn ang="0">
                      <a:pos x="239" y="116"/>
                    </a:cxn>
                    <a:cxn ang="0">
                      <a:pos x="248" y="119"/>
                    </a:cxn>
                    <a:cxn ang="0">
                      <a:pos x="252" y="130"/>
                    </a:cxn>
                    <a:cxn ang="0">
                      <a:pos x="252" y="142"/>
                    </a:cxn>
                    <a:cxn ang="0">
                      <a:pos x="282" y="130"/>
                    </a:cxn>
                    <a:cxn ang="0">
                      <a:pos x="292" y="111"/>
                    </a:cxn>
                    <a:cxn ang="0">
                      <a:pos x="292" y="127"/>
                    </a:cxn>
                  </a:cxnLst>
                  <a:rect l="0" t="0" r="r" b="b"/>
                  <a:pathLst>
                    <a:path w="295" h="142">
                      <a:moveTo>
                        <a:pt x="295" y="100"/>
                      </a:moveTo>
                      <a:lnTo>
                        <a:pt x="289" y="96"/>
                      </a:lnTo>
                      <a:lnTo>
                        <a:pt x="292" y="93"/>
                      </a:lnTo>
                      <a:lnTo>
                        <a:pt x="292" y="92"/>
                      </a:lnTo>
                      <a:lnTo>
                        <a:pt x="255" y="100"/>
                      </a:lnTo>
                      <a:lnTo>
                        <a:pt x="252" y="95"/>
                      </a:lnTo>
                      <a:lnTo>
                        <a:pt x="243" y="58"/>
                      </a:lnTo>
                      <a:lnTo>
                        <a:pt x="227" y="0"/>
                      </a:lnTo>
                      <a:lnTo>
                        <a:pt x="106" y="26"/>
                      </a:lnTo>
                      <a:lnTo>
                        <a:pt x="0" y="45"/>
                      </a:lnTo>
                      <a:lnTo>
                        <a:pt x="7" y="88"/>
                      </a:lnTo>
                      <a:lnTo>
                        <a:pt x="11" y="83"/>
                      </a:lnTo>
                      <a:lnTo>
                        <a:pt x="16" y="77"/>
                      </a:lnTo>
                      <a:lnTo>
                        <a:pt x="19" y="73"/>
                      </a:lnTo>
                      <a:lnTo>
                        <a:pt x="25" y="66"/>
                      </a:lnTo>
                      <a:lnTo>
                        <a:pt x="26" y="62"/>
                      </a:lnTo>
                      <a:lnTo>
                        <a:pt x="31" y="59"/>
                      </a:lnTo>
                      <a:lnTo>
                        <a:pt x="37" y="61"/>
                      </a:lnTo>
                      <a:lnTo>
                        <a:pt x="44" y="50"/>
                      </a:lnTo>
                      <a:lnTo>
                        <a:pt x="44" y="45"/>
                      </a:lnTo>
                      <a:lnTo>
                        <a:pt x="45" y="45"/>
                      </a:lnTo>
                      <a:lnTo>
                        <a:pt x="50" y="50"/>
                      </a:lnTo>
                      <a:lnTo>
                        <a:pt x="56" y="51"/>
                      </a:lnTo>
                      <a:lnTo>
                        <a:pt x="64" y="50"/>
                      </a:lnTo>
                      <a:lnTo>
                        <a:pt x="65" y="45"/>
                      </a:lnTo>
                      <a:lnTo>
                        <a:pt x="69" y="39"/>
                      </a:lnTo>
                      <a:lnTo>
                        <a:pt x="75" y="39"/>
                      </a:lnTo>
                      <a:lnTo>
                        <a:pt x="77" y="34"/>
                      </a:lnTo>
                      <a:lnTo>
                        <a:pt x="82" y="31"/>
                      </a:lnTo>
                      <a:lnTo>
                        <a:pt x="87" y="34"/>
                      </a:lnTo>
                      <a:lnTo>
                        <a:pt x="92" y="36"/>
                      </a:lnTo>
                      <a:lnTo>
                        <a:pt x="103" y="36"/>
                      </a:lnTo>
                      <a:lnTo>
                        <a:pt x="103" y="36"/>
                      </a:lnTo>
                      <a:lnTo>
                        <a:pt x="102" y="42"/>
                      </a:lnTo>
                      <a:lnTo>
                        <a:pt x="107" y="43"/>
                      </a:lnTo>
                      <a:lnTo>
                        <a:pt x="107" y="49"/>
                      </a:lnTo>
                      <a:lnTo>
                        <a:pt x="111" y="53"/>
                      </a:lnTo>
                      <a:lnTo>
                        <a:pt x="113" y="57"/>
                      </a:lnTo>
                      <a:lnTo>
                        <a:pt x="124" y="57"/>
                      </a:lnTo>
                      <a:lnTo>
                        <a:pt x="129" y="59"/>
                      </a:lnTo>
                      <a:lnTo>
                        <a:pt x="132" y="65"/>
                      </a:lnTo>
                      <a:lnTo>
                        <a:pt x="130" y="70"/>
                      </a:lnTo>
                      <a:lnTo>
                        <a:pt x="136" y="73"/>
                      </a:lnTo>
                      <a:lnTo>
                        <a:pt x="144" y="73"/>
                      </a:lnTo>
                      <a:lnTo>
                        <a:pt x="149" y="76"/>
                      </a:lnTo>
                      <a:lnTo>
                        <a:pt x="153" y="78"/>
                      </a:lnTo>
                      <a:lnTo>
                        <a:pt x="158" y="80"/>
                      </a:lnTo>
                      <a:lnTo>
                        <a:pt x="164" y="76"/>
                      </a:lnTo>
                      <a:lnTo>
                        <a:pt x="170" y="80"/>
                      </a:lnTo>
                      <a:lnTo>
                        <a:pt x="170" y="84"/>
                      </a:lnTo>
                      <a:lnTo>
                        <a:pt x="167" y="89"/>
                      </a:lnTo>
                      <a:lnTo>
                        <a:pt x="167" y="96"/>
                      </a:lnTo>
                      <a:lnTo>
                        <a:pt x="163" y="100"/>
                      </a:lnTo>
                      <a:lnTo>
                        <a:pt x="163" y="106"/>
                      </a:lnTo>
                      <a:lnTo>
                        <a:pt x="160" y="111"/>
                      </a:lnTo>
                      <a:lnTo>
                        <a:pt x="159" y="112"/>
                      </a:lnTo>
                      <a:lnTo>
                        <a:pt x="158" y="116"/>
                      </a:lnTo>
                      <a:lnTo>
                        <a:pt x="158" y="122"/>
                      </a:lnTo>
                      <a:lnTo>
                        <a:pt x="163" y="127"/>
                      </a:lnTo>
                      <a:lnTo>
                        <a:pt x="167" y="122"/>
                      </a:lnTo>
                      <a:lnTo>
                        <a:pt x="167" y="118"/>
                      </a:lnTo>
                      <a:lnTo>
                        <a:pt x="172" y="116"/>
                      </a:lnTo>
                      <a:lnTo>
                        <a:pt x="175" y="122"/>
                      </a:lnTo>
                      <a:lnTo>
                        <a:pt x="179" y="127"/>
                      </a:lnTo>
                      <a:lnTo>
                        <a:pt x="185" y="130"/>
                      </a:lnTo>
                      <a:lnTo>
                        <a:pt x="185" y="126"/>
                      </a:lnTo>
                      <a:lnTo>
                        <a:pt x="186" y="122"/>
                      </a:lnTo>
                      <a:lnTo>
                        <a:pt x="187" y="127"/>
                      </a:lnTo>
                      <a:lnTo>
                        <a:pt x="193" y="133"/>
                      </a:lnTo>
                      <a:lnTo>
                        <a:pt x="198" y="130"/>
                      </a:lnTo>
                      <a:lnTo>
                        <a:pt x="204" y="131"/>
                      </a:lnTo>
                      <a:lnTo>
                        <a:pt x="208" y="135"/>
                      </a:lnTo>
                      <a:lnTo>
                        <a:pt x="209" y="135"/>
                      </a:lnTo>
                      <a:lnTo>
                        <a:pt x="214" y="135"/>
                      </a:lnTo>
                      <a:lnTo>
                        <a:pt x="220" y="139"/>
                      </a:lnTo>
                      <a:lnTo>
                        <a:pt x="221" y="135"/>
                      </a:lnTo>
                      <a:lnTo>
                        <a:pt x="214" y="125"/>
                      </a:lnTo>
                      <a:lnTo>
                        <a:pt x="210" y="123"/>
                      </a:lnTo>
                      <a:lnTo>
                        <a:pt x="205" y="118"/>
                      </a:lnTo>
                      <a:lnTo>
                        <a:pt x="197" y="114"/>
                      </a:lnTo>
                      <a:lnTo>
                        <a:pt x="193" y="110"/>
                      </a:lnTo>
                      <a:lnTo>
                        <a:pt x="190" y="99"/>
                      </a:lnTo>
                      <a:lnTo>
                        <a:pt x="190" y="96"/>
                      </a:lnTo>
                      <a:lnTo>
                        <a:pt x="191" y="100"/>
                      </a:lnTo>
                      <a:lnTo>
                        <a:pt x="197" y="111"/>
                      </a:lnTo>
                      <a:lnTo>
                        <a:pt x="202" y="115"/>
                      </a:lnTo>
                      <a:lnTo>
                        <a:pt x="208" y="116"/>
                      </a:lnTo>
                      <a:lnTo>
                        <a:pt x="210" y="120"/>
                      </a:lnTo>
                      <a:lnTo>
                        <a:pt x="213" y="115"/>
                      </a:lnTo>
                      <a:lnTo>
                        <a:pt x="202" y="104"/>
                      </a:lnTo>
                      <a:lnTo>
                        <a:pt x="200" y="93"/>
                      </a:lnTo>
                      <a:lnTo>
                        <a:pt x="197" y="88"/>
                      </a:lnTo>
                      <a:lnTo>
                        <a:pt x="198" y="83"/>
                      </a:lnTo>
                      <a:lnTo>
                        <a:pt x="197" y="78"/>
                      </a:lnTo>
                      <a:lnTo>
                        <a:pt x="197" y="69"/>
                      </a:lnTo>
                      <a:lnTo>
                        <a:pt x="193" y="65"/>
                      </a:lnTo>
                      <a:lnTo>
                        <a:pt x="194" y="65"/>
                      </a:lnTo>
                      <a:lnTo>
                        <a:pt x="200" y="65"/>
                      </a:lnTo>
                      <a:lnTo>
                        <a:pt x="201" y="65"/>
                      </a:lnTo>
                      <a:lnTo>
                        <a:pt x="197" y="62"/>
                      </a:lnTo>
                      <a:lnTo>
                        <a:pt x="197" y="57"/>
                      </a:lnTo>
                      <a:lnTo>
                        <a:pt x="185" y="49"/>
                      </a:lnTo>
                      <a:lnTo>
                        <a:pt x="190" y="47"/>
                      </a:lnTo>
                      <a:lnTo>
                        <a:pt x="191" y="49"/>
                      </a:lnTo>
                      <a:lnTo>
                        <a:pt x="197" y="49"/>
                      </a:lnTo>
                      <a:lnTo>
                        <a:pt x="191" y="43"/>
                      </a:lnTo>
                      <a:lnTo>
                        <a:pt x="197" y="45"/>
                      </a:lnTo>
                      <a:lnTo>
                        <a:pt x="197" y="38"/>
                      </a:lnTo>
                      <a:lnTo>
                        <a:pt x="197" y="35"/>
                      </a:lnTo>
                      <a:lnTo>
                        <a:pt x="198" y="32"/>
                      </a:lnTo>
                      <a:lnTo>
                        <a:pt x="202" y="38"/>
                      </a:lnTo>
                      <a:lnTo>
                        <a:pt x="202" y="30"/>
                      </a:lnTo>
                      <a:lnTo>
                        <a:pt x="205" y="27"/>
                      </a:lnTo>
                      <a:lnTo>
                        <a:pt x="205" y="31"/>
                      </a:lnTo>
                      <a:lnTo>
                        <a:pt x="210" y="30"/>
                      </a:lnTo>
                      <a:lnTo>
                        <a:pt x="214" y="26"/>
                      </a:lnTo>
                      <a:lnTo>
                        <a:pt x="210" y="19"/>
                      </a:lnTo>
                      <a:lnTo>
                        <a:pt x="210" y="16"/>
                      </a:lnTo>
                      <a:lnTo>
                        <a:pt x="216" y="15"/>
                      </a:lnTo>
                      <a:lnTo>
                        <a:pt x="219" y="13"/>
                      </a:lnTo>
                      <a:lnTo>
                        <a:pt x="219" y="19"/>
                      </a:lnTo>
                      <a:lnTo>
                        <a:pt x="223" y="15"/>
                      </a:lnTo>
                      <a:lnTo>
                        <a:pt x="224" y="17"/>
                      </a:lnTo>
                      <a:lnTo>
                        <a:pt x="217" y="27"/>
                      </a:lnTo>
                      <a:lnTo>
                        <a:pt x="224" y="28"/>
                      </a:lnTo>
                      <a:lnTo>
                        <a:pt x="220" y="31"/>
                      </a:lnTo>
                      <a:lnTo>
                        <a:pt x="214" y="31"/>
                      </a:lnTo>
                      <a:lnTo>
                        <a:pt x="210" y="36"/>
                      </a:lnTo>
                      <a:lnTo>
                        <a:pt x="208" y="53"/>
                      </a:lnTo>
                      <a:lnTo>
                        <a:pt x="210" y="58"/>
                      </a:lnTo>
                      <a:lnTo>
                        <a:pt x="213" y="53"/>
                      </a:lnTo>
                      <a:lnTo>
                        <a:pt x="214" y="53"/>
                      </a:lnTo>
                      <a:lnTo>
                        <a:pt x="214" y="58"/>
                      </a:lnTo>
                      <a:lnTo>
                        <a:pt x="216" y="61"/>
                      </a:lnTo>
                      <a:lnTo>
                        <a:pt x="210" y="65"/>
                      </a:lnTo>
                      <a:lnTo>
                        <a:pt x="206" y="66"/>
                      </a:lnTo>
                      <a:lnTo>
                        <a:pt x="206" y="77"/>
                      </a:lnTo>
                      <a:lnTo>
                        <a:pt x="206" y="72"/>
                      </a:lnTo>
                      <a:lnTo>
                        <a:pt x="212" y="69"/>
                      </a:lnTo>
                      <a:lnTo>
                        <a:pt x="213" y="66"/>
                      </a:lnTo>
                      <a:lnTo>
                        <a:pt x="217" y="72"/>
                      </a:lnTo>
                      <a:lnTo>
                        <a:pt x="221" y="72"/>
                      </a:lnTo>
                      <a:lnTo>
                        <a:pt x="219" y="77"/>
                      </a:lnTo>
                      <a:lnTo>
                        <a:pt x="220" y="81"/>
                      </a:lnTo>
                      <a:lnTo>
                        <a:pt x="216" y="77"/>
                      </a:lnTo>
                      <a:lnTo>
                        <a:pt x="210" y="80"/>
                      </a:lnTo>
                      <a:lnTo>
                        <a:pt x="209" y="85"/>
                      </a:lnTo>
                      <a:lnTo>
                        <a:pt x="212" y="91"/>
                      </a:lnTo>
                      <a:lnTo>
                        <a:pt x="213" y="84"/>
                      </a:lnTo>
                      <a:lnTo>
                        <a:pt x="219" y="84"/>
                      </a:lnTo>
                      <a:lnTo>
                        <a:pt x="221" y="85"/>
                      </a:lnTo>
                      <a:lnTo>
                        <a:pt x="223" y="91"/>
                      </a:lnTo>
                      <a:lnTo>
                        <a:pt x="229" y="92"/>
                      </a:lnTo>
                      <a:lnTo>
                        <a:pt x="235" y="91"/>
                      </a:lnTo>
                      <a:lnTo>
                        <a:pt x="231" y="95"/>
                      </a:lnTo>
                      <a:lnTo>
                        <a:pt x="219" y="95"/>
                      </a:lnTo>
                      <a:lnTo>
                        <a:pt x="217" y="100"/>
                      </a:lnTo>
                      <a:lnTo>
                        <a:pt x="223" y="96"/>
                      </a:lnTo>
                      <a:lnTo>
                        <a:pt x="220" y="107"/>
                      </a:lnTo>
                      <a:lnTo>
                        <a:pt x="220" y="112"/>
                      </a:lnTo>
                      <a:lnTo>
                        <a:pt x="224" y="118"/>
                      </a:lnTo>
                      <a:lnTo>
                        <a:pt x="223" y="112"/>
                      </a:lnTo>
                      <a:lnTo>
                        <a:pt x="228" y="115"/>
                      </a:lnTo>
                      <a:lnTo>
                        <a:pt x="233" y="119"/>
                      </a:lnTo>
                      <a:lnTo>
                        <a:pt x="238" y="122"/>
                      </a:lnTo>
                      <a:lnTo>
                        <a:pt x="236" y="116"/>
                      </a:lnTo>
                      <a:lnTo>
                        <a:pt x="239" y="111"/>
                      </a:lnTo>
                      <a:lnTo>
                        <a:pt x="239" y="116"/>
                      </a:lnTo>
                      <a:lnTo>
                        <a:pt x="240" y="118"/>
                      </a:lnTo>
                      <a:lnTo>
                        <a:pt x="246" y="108"/>
                      </a:lnTo>
                      <a:lnTo>
                        <a:pt x="246" y="118"/>
                      </a:lnTo>
                      <a:lnTo>
                        <a:pt x="248" y="119"/>
                      </a:lnTo>
                      <a:lnTo>
                        <a:pt x="244" y="125"/>
                      </a:lnTo>
                      <a:lnTo>
                        <a:pt x="246" y="130"/>
                      </a:lnTo>
                      <a:lnTo>
                        <a:pt x="250" y="127"/>
                      </a:lnTo>
                      <a:lnTo>
                        <a:pt x="252" y="130"/>
                      </a:lnTo>
                      <a:lnTo>
                        <a:pt x="258" y="129"/>
                      </a:lnTo>
                      <a:lnTo>
                        <a:pt x="255" y="134"/>
                      </a:lnTo>
                      <a:lnTo>
                        <a:pt x="252" y="139"/>
                      </a:lnTo>
                      <a:lnTo>
                        <a:pt x="252" y="142"/>
                      </a:lnTo>
                      <a:lnTo>
                        <a:pt x="262" y="139"/>
                      </a:lnTo>
                      <a:lnTo>
                        <a:pt x="266" y="139"/>
                      </a:lnTo>
                      <a:lnTo>
                        <a:pt x="271" y="134"/>
                      </a:lnTo>
                      <a:lnTo>
                        <a:pt x="282" y="130"/>
                      </a:lnTo>
                      <a:lnTo>
                        <a:pt x="282" y="125"/>
                      </a:lnTo>
                      <a:lnTo>
                        <a:pt x="286" y="120"/>
                      </a:lnTo>
                      <a:lnTo>
                        <a:pt x="289" y="110"/>
                      </a:lnTo>
                      <a:lnTo>
                        <a:pt x="292" y="111"/>
                      </a:lnTo>
                      <a:lnTo>
                        <a:pt x="295" y="100"/>
                      </a:lnTo>
                      <a:close/>
                      <a:moveTo>
                        <a:pt x="293" y="111"/>
                      </a:moveTo>
                      <a:lnTo>
                        <a:pt x="290" y="127"/>
                      </a:lnTo>
                      <a:lnTo>
                        <a:pt x="292" y="127"/>
                      </a:lnTo>
                      <a:lnTo>
                        <a:pt x="293" y="122"/>
                      </a:lnTo>
                      <a:lnTo>
                        <a:pt x="295" y="106"/>
                      </a:lnTo>
                      <a:lnTo>
                        <a:pt x="293" y="111"/>
                      </a:lnTo>
                      <a:close/>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5" name="Freeform 164"/>
                <p:cNvSpPr>
                  <a:spLocks/>
                </p:cNvSpPr>
                <p:nvPr/>
              </p:nvSpPr>
              <p:spPr bwMode="auto">
                <a:xfrm>
                  <a:off x="8545686" y="2533916"/>
                  <a:ext cx="281515" cy="284360"/>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6" name="Freeform 165"/>
                <p:cNvSpPr>
                  <a:spLocks/>
                </p:cNvSpPr>
                <p:nvPr/>
              </p:nvSpPr>
              <p:spPr bwMode="auto">
                <a:xfrm>
                  <a:off x="8545686" y="2533916"/>
                  <a:ext cx="281515" cy="284360"/>
                </a:xfrm>
                <a:custGeom>
                  <a:avLst/>
                  <a:gdLst/>
                  <a:ahLst/>
                  <a:cxnLst>
                    <a:cxn ang="0">
                      <a:pos x="0" y="22"/>
                    </a:cxn>
                    <a:cxn ang="0">
                      <a:pos x="34" y="15"/>
                    </a:cxn>
                    <a:cxn ang="0">
                      <a:pos x="40" y="15"/>
                    </a:cxn>
                    <a:cxn ang="0">
                      <a:pos x="49" y="11"/>
                    </a:cxn>
                    <a:cxn ang="0">
                      <a:pos x="53" y="11"/>
                    </a:cxn>
                    <a:cxn ang="0">
                      <a:pos x="59" y="8"/>
                    </a:cxn>
                    <a:cxn ang="0">
                      <a:pos x="88" y="1"/>
                    </a:cxn>
                    <a:cxn ang="0">
                      <a:pos x="95" y="0"/>
                    </a:cxn>
                    <a:cxn ang="0">
                      <a:pos x="99" y="0"/>
                    </a:cxn>
                    <a:cxn ang="0">
                      <a:pos x="110" y="42"/>
                    </a:cxn>
                    <a:cxn ang="0">
                      <a:pos x="111" y="47"/>
                    </a:cxn>
                    <a:cxn ang="0">
                      <a:pos x="110" y="52"/>
                    </a:cxn>
                    <a:cxn ang="0">
                      <a:pos x="110" y="53"/>
                    </a:cxn>
                    <a:cxn ang="0">
                      <a:pos x="111" y="56"/>
                    </a:cxn>
                    <a:cxn ang="0">
                      <a:pos x="109" y="54"/>
                    </a:cxn>
                    <a:cxn ang="0">
                      <a:pos x="98" y="58"/>
                    </a:cxn>
                    <a:cxn ang="0">
                      <a:pos x="87" y="65"/>
                    </a:cxn>
                    <a:cxn ang="0">
                      <a:pos x="82" y="64"/>
                    </a:cxn>
                    <a:cxn ang="0">
                      <a:pos x="82" y="62"/>
                    </a:cxn>
                    <a:cxn ang="0">
                      <a:pos x="79" y="61"/>
                    </a:cxn>
                    <a:cxn ang="0">
                      <a:pos x="80" y="65"/>
                    </a:cxn>
                    <a:cxn ang="0">
                      <a:pos x="80" y="68"/>
                    </a:cxn>
                    <a:cxn ang="0">
                      <a:pos x="65" y="72"/>
                    </a:cxn>
                    <a:cxn ang="0">
                      <a:pos x="63" y="75"/>
                    </a:cxn>
                    <a:cxn ang="0">
                      <a:pos x="57" y="75"/>
                    </a:cxn>
                    <a:cxn ang="0">
                      <a:pos x="52" y="77"/>
                    </a:cxn>
                    <a:cxn ang="0">
                      <a:pos x="46" y="79"/>
                    </a:cxn>
                    <a:cxn ang="0">
                      <a:pos x="38" y="90"/>
                    </a:cxn>
                    <a:cxn ang="0">
                      <a:pos x="36" y="87"/>
                    </a:cxn>
                    <a:cxn ang="0">
                      <a:pos x="31" y="92"/>
                    </a:cxn>
                    <a:cxn ang="0">
                      <a:pos x="26" y="96"/>
                    </a:cxn>
                    <a:cxn ang="0">
                      <a:pos x="15" y="106"/>
                    </a:cxn>
                    <a:cxn ang="0">
                      <a:pos x="11" y="109"/>
                    </a:cxn>
                    <a:cxn ang="0">
                      <a:pos x="6" y="103"/>
                    </a:cxn>
                    <a:cxn ang="0">
                      <a:pos x="6" y="100"/>
                    </a:cxn>
                    <a:cxn ang="0">
                      <a:pos x="14" y="92"/>
                    </a:cxn>
                    <a:cxn ang="0">
                      <a:pos x="14" y="87"/>
                    </a:cxn>
                    <a:cxn ang="0">
                      <a:pos x="10" y="81"/>
                    </a:cxn>
                    <a:cxn ang="0">
                      <a:pos x="0" y="22"/>
                    </a:cxn>
                  </a:cxnLst>
                  <a:rect l="0" t="0" r="r" b="b"/>
                  <a:pathLst>
                    <a:path w="111" h="109">
                      <a:moveTo>
                        <a:pt x="0" y="22"/>
                      </a:moveTo>
                      <a:lnTo>
                        <a:pt x="34" y="15"/>
                      </a:lnTo>
                      <a:lnTo>
                        <a:pt x="40" y="15"/>
                      </a:lnTo>
                      <a:lnTo>
                        <a:pt x="49" y="11"/>
                      </a:lnTo>
                      <a:lnTo>
                        <a:pt x="53" y="11"/>
                      </a:lnTo>
                      <a:lnTo>
                        <a:pt x="59" y="8"/>
                      </a:lnTo>
                      <a:lnTo>
                        <a:pt x="88" y="1"/>
                      </a:lnTo>
                      <a:lnTo>
                        <a:pt x="95" y="0"/>
                      </a:lnTo>
                      <a:lnTo>
                        <a:pt x="99" y="0"/>
                      </a:lnTo>
                      <a:lnTo>
                        <a:pt x="110" y="42"/>
                      </a:lnTo>
                      <a:lnTo>
                        <a:pt x="111" y="47"/>
                      </a:lnTo>
                      <a:lnTo>
                        <a:pt x="110" y="52"/>
                      </a:lnTo>
                      <a:lnTo>
                        <a:pt x="110" y="53"/>
                      </a:lnTo>
                      <a:lnTo>
                        <a:pt x="111" y="56"/>
                      </a:lnTo>
                      <a:lnTo>
                        <a:pt x="109" y="54"/>
                      </a:lnTo>
                      <a:lnTo>
                        <a:pt x="98" y="58"/>
                      </a:lnTo>
                      <a:lnTo>
                        <a:pt x="87" y="65"/>
                      </a:lnTo>
                      <a:lnTo>
                        <a:pt x="82" y="64"/>
                      </a:lnTo>
                      <a:lnTo>
                        <a:pt x="82" y="62"/>
                      </a:lnTo>
                      <a:lnTo>
                        <a:pt x="79" y="61"/>
                      </a:lnTo>
                      <a:lnTo>
                        <a:pt x="80" y="65"/>
                      </a:lnTo>
                      <a:lnTo>
                        <a:pt x="80" y="68"/>
                      </a:lnTo>
                      <a:lnTo>
                        <a:pt x="65" y="72"/>
                      </a:lnTo>
                      <a:lnTo>
                        <a:pt x="63" y="75"/>
                      </a:lnTo>
                      <a:lnTo>
                        <a:pt x="57" y="75"/>
                      </a:lnTo>
                      <a:lnTo>
                        <a:pt x="52" y="77"/>
                      </a:lnTo>
                      <a:lnTo>
                        <a:pt x="46" y="79"/>
                      </a:lnTo>
                      <a:lnTo>
                        <a:pt x="38" y="90"/>
                      </a:lnTo>
                      <a:lnTo>
                        <a:pt x="36" y="87"/>
                      </a:lnTo>
                      <a:lnTo>
                        <a:pt x="31" y="92"/>
                      </a:lnTo>
                      <a:lnTo>
                        <a:pt x="26" y="96"/>
                      </a:lnTo>
                      <a:lnTo>
                        <a:pt x="15" y="106"/>
                      </a:lnTo>
                      <a:lnTo>
                        <a:pt x="11" y="109"/>
                      </a:lnTo>
                      <a:lnTo>
                        <a:pt x="6" y="103"/>
                      </a:lnTo>
                      <a:lnTo>
                        <a:pt x="6" y="100"/>
                      </a:lnTo>
                      <a:lnTo>
                        <a:pt x="14" y="92"/>
                      </a:lnTo>
                      <a:lnTo>
                        <a:pt x="14" y="87"/>
                      </a:lnTo>
                      <a:lnTo>
                        <a:pt x="10" y="81"/>
                      </a:lnTo>
                      <a:lnTo>
                        <a:pt x="0" y="22"/>
                      </a:lnTo>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7" name="Freeform 166"/>
                <p:cNvSpPr>
                  <a:spLocks/>
                </p:cNvSpPr>
                <p:nvPr/>
              </p:nvSpPr>
              <p:spPr bwMode="auto">
                <a:xfrm>
                  <a:off x="8624308" y="1821712"/>
                  <a:ext cx="276443" cy="589590"/>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close/>
                    </a:path>
                  </a:pathLst>
                </a:custGeom>
                <a:solidFill>
                  <a:srgbClr val="BFBFB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8" name="Freeform 167"/>
                <p:cNvSpPr>
                  <a:spLocks/>
                </p:cNvSpPr>
                <p:nvPr/>
              </p:nvSpPr>
              <p:spPr bwMode="auto">
                <a:xfrm>
                  <a:off x="8624308" y="1821712"/>
                  <a:ext cx="276443" cy="589590"/>
                </a:xfrm>
                <a:custGeom>
                  <a:avLst/>
                  <a:gdLst/>
                  <a:ahLst/>
                  <a:cxnLst>
                    <a:cxn ang="0">
                      <a:pos x="14" y="226"/>
                    </a:cxn>
                    <a:cxn ang="0">
                      <a:pos x="9" y="221"/>
                    </a:cxn>
                    <a:cxn ang="0">
                      <a:pos x="6" y="215"/>
                    </a:cxn>
                    <a:cxn ang="0">
                      <a:pos x="6" y="209"/>
                    </a:cxn>
                    <a:cxn ang="0">
                      <a:pos x="9" y="204"/>
                    </a:cxn>
                    <a:cxn ang="0">
                      <a:pos x="6" y="189"/>
                    </a:cxn>
                    <a:cxn ang="0">
                      <a:pos x="6" y="178"/>
                    </a:cxn>
                    <a:cxn ang="0">
                      <a:pos x="0" y="159"/>
                    </a:cxn>
                    <a:cxn ang="0">
                      <a:pos x="3" y="155"/>
                    </a:cxn>
                    <a:cxn ang="0">
                      <a:pos x="2" y="147"/>
                    </a:cxn>
                    <a:cxn ang="0">
                      <a:pos x="6" y="141"/>
                    </a:cxn>
                    <a:cxn ang="0">
                      <a:pos x="7" y="136"/>
                    </a:cxn>
                    <a:cxn ang="0">
                      <a:pos x="6" y="131"/>
                    </a:cxn>
                    <a:cxn ang="0">
                      <a:pos x="9" y="125"/>
                    </a:cxn>
                    <a:cxn ang="0">
                      <a:pos x="7" y="120"/>
                    </a:cxn>
                    <a:cxn ang="0">
                      <a:pos x="10" y="110"/>
                    </a:cxn>
                    <a:cxn ang="0">
                      <a:pos x="6" y="99"/>
                    </a:cxn>
                    <a:cxn ang="0">
                      <a:pos x="6" y="94"/>
                    </a:cxn>
                    <a:cxn ang="0">
                      <a:pos x="11" y="90"/>
                    </a:cxn>
                    <a:cxn ang="0">
                      <a:pos x="13" y="89"/>
                    </a:cxn>
                    <a:cxn ang="0">
                      <a:pos x="22" y="79"/>
                    </a:cxn>
                    <a:cxn ang="0">
                      <a:pos x="26" y="71"/>
                    </a:cxn>
                    <a:cxn ang="0">
                      <a:pos x="26" y="66"/>
                    </a:cxn>
                    <a:cxn ang="0">
                      <a:pos x="25" y="61"/>
                    </a:cxn>
                    <a:cxn ang="0">
                      <a:pos x="21" y="56"/>
                    </a:cxn>
                    <a:cxn ang="0">
                      <a:pos x="19" y="51"/>
                    </a:cxn>
                    <a:cxn ang="0">
                      <a:pos x="22" y="40"/>
                    </a:cxn>
                    <a:cxn ang="0">
                      <a:pos x="19" y="32"/>
                    </a:cxn>
                    <a:cxn ang="0">
                      <a:pos x="21" y="30"/>
                    </a:cxn>
                    <a:cxn ang="0">
                      <a:pos x="21" y="29"/>
                    </a:cxn>
                    <a:cxn ang="0">
                      <a:pos x="19" y="23"/>
                    </a:cxn>
                    <a:cxn ang="0">
                      <a:pos x="22" y="14"/>
                    </a:cxn>
                    <a:cxn ang="0">
                      <a:pos x="22" y="9"/>
                    </a:cxn>
                    <a:cxn ang="0">
                      <a:pos x="28" y="5"/>
                    </a:cxn>
                    <a:cxn ang="0">
                      <a:pos x="33" y="6"/>
                    </a:cxn>
                    <a:cxn ang="0">
                      <a:pos x="38" y="0"/>
                    </a:cxn>
                    <a:cxn ang="0">
                      <a:pos x="38" y="3"/>
                    </a:cxn>
                    <a:cxn ang="0">
                      <a:pos x="78" y="121"/>
                    </a:cxn>
                    <a:cxn ang="0">
                      <a:pos x="83" y="137"/>
                    </a:cxn>
                    <a:cxn ang="0">
                      <a:pos x="83" y="143"/>
                    </a:cxn>
                    <a:cxn ang="0">
                      <a:pos x="86" y="147"/>
                    </a:cxn>
                    <a:cxn ang="0">
                      <a:pos x="87" y="152"/>
                    </a:cxn>
                    <a:cxn ang="0">
                      <a:pos x="93" y="156"/>
                    </a:cxn>
                    <a:cxn ang="0">
                      <a:pos x="98" y="159"/>
                    </a:cxn>
                    <a:cxn ang="0">
                      <a:pos x="99" y="165"/>
                    </a:cxn>
                    <a:cxn ang="0">
                      <a:pos x="104" y="170"/>
                    </a:cxn>
                    <a:cxn ang="0">
                      <a:pos x="106" y="171"/>
                    </a:cxn>
                    <a:cxn ang="0">
                      <a:pos x="109" y="173"/>
                    </a:cxn>
                    <a:cxn ang="0">
                      <a:pos x="106" y="184"/>
                    </a:cxn>
                    <a:cxn ang="0">
                      <a:pos x="106" y="189"/>
                    </a:cxn>
                    <a:cxn ang="0">
                      <a:pos x="104" y="189"/>
                    </a:cxn>
                    <a:cxn ang="0">
                      <a:pos x="101" y="189"/>
                    </a:cxn>
                    <a:cxn ang="0">
                      <a:pos x="95" y="193"/>
                    </a:cxn>
                    <a:cxn ang="0">
                      <a:pos x="93" y="198"/>
                    </a:cxn>
                    <a:cxn ang="0">
                      <a:pos x="91" y="197"/>
                    </a:cxn>
                    <a:cxn ang="0">
                      <a:pos x="87" y="203"/>
                    </a:cxn>
                    <a:cxn ang="0">
                      <a:pos x="82" y="211"/>
                    </a:cxn>
                    <a:cxn ang="0">
                      <a:pos x="14" y="226"/>
                    </a:cxn>
                  </a:cxnLst>
                  <a:rect l="0" t="0" r="r" b="b"/>
                  <a:pathLst>
                    <a:path w="109" h="226">
                      <a:moveTo>
                        <a:pt x="14" y="226"/>
                      </a:moveTo>
                      <a:lnTo>
                        <a:pt x="9" y="221"/>
                      </a:lnTo>
                      <a:lnTo>
                        <a:pt x="6" y="215"/>
                      </a:lnTo>
                      <a:lnTo>
                        <a:pt x="6" y="209"/>
                      </a:lnTo>
                      <a:lnTo>
                        <a:pt x="9" y="204"/>
                      </a:lnTo>
                      <a:lnTo>
                        <a:pt x="6" y="189"/>
                      </a:lnTo>
                      <a:lnTo>
                        <a:pt x="6" y="178"/>
                      </a:lnTo>
                      <a:lnTo>
                        <a:pt x="0" y="159"/>
                      </a:lnTo>
                      <a:lnTo>
                        <a:pt x="3" y="155"/>
                      </a:lnTo>
                      <a:lnTo>
                        <a:pt x="2" y="147"/>
                      </a:lnTo>
                      <a:lnTo>
                        <a:pt x="6" y="141"/>
                      </a:lnTo>
                      <a:lnTo>
                        <a:pt x="7" y="136"/>
                      </a:lnTo>
                      <a:lnTo>
                        <a:pt x="6" y="131"/>
                      </a:lnTo>
                      <a:lnTo>
                        <a:pt x="9" y="125"/>
                      </a:lnTo>
                      <a:lnTo>
                        <a:pt x="7" y="120"/>
                      </a:lnTo>
                      <a:lnTo>
                        <a:pt x="10" y="110"/>
                      </a:lnTo>
                      <a:lnTo>
                        <a:pt x="6" y="99"/>
                      </a:lnTo>
                      <a:lnTo>
                        <a:pt x="6" y="94"/>
                      </a:lnTo>
                      <a:lnTo>
                        <a:pt x="11" y="90"/>
                      </a:lnTo>
                      <a:lnTo>
                        <a:pt x="13" y="89"/>
                      </a:lnTo>
                      <a:lnTo>
                        <a:pt x="22" y="79"/>
                      </a:lnTo>
                      <a:lnTo>
                        <a:pt x="26" y="71"/>
                      </a:lnTo>
                      <a:lnTo>
                        <a:pt x="26" y="66"/>
                      </a:lnTo>
                      <a:lnTo>
                        <a:pt x="25" y="61"/>
                      </a:lnTo>
                      <a:lnTo>
                        <a:pt x="21" y="56"/>
                      </a:lnTo>
                      <a:lnTo>
                        <a:pt x="19" y="51"/>
                      </a:lnTo>
                      <a:lnTo>
                        <a:pt x="22" y="40"/>
                      </a:lnTo>
                      <a:lnTo>
                        <a:pt x="19" y="32"/>
                      </a:lnTo>
                      <a:lnTo>
                        <a:pt x="21" y="30"/>
                      </a:lnTo>
                      <a:lnTo>
                        <a:pt x="21" y="29"/>
                      </a:lnTo>
                      <a:lnTo>
                        <a:pt x="19" y="23"/>
                      </a:lnTo>
                      <a:lnTo>
                        <a:pt x="22" y="14"/>
                      </a:lnTo>
                      <a:lnTo>
                        <a:pt x="22" y="9"/>
                      </a:lnTo>
                      <a:lnTo>
                        <a:pt x="28" y="5"/>
                      </a:lnTo>
                      <a:lnTo>
                        <a:pt x="33" y="6"/>
                      </a:lnTo>
                      <a:lnTo>
                        <a:pt x="38" y="0"/>
                      </a:lnTo>
                      <a:lnTo>
                        <a:pt x="38" y="3"/>
                      </a:lnTo>
                      <a:lnTo>
                        <a:pt x="78" y="121"/>
                      </a:lnTo>
                      <a:lnTo>
                        <a:pt x="83" y="137"/>
                      </a:lnTo>
                      <a:lnTo>
                        <a:pt x="83" y="143"/>
                      </a:lnTo>
                      <a:lnTo>
                        <a:pt x="86" y="147"/>
                      </a:lnTo>
                      <a:lnTo>
                        <a:pt x="87" y="152"/>
                      </a:lnTo>
                      <a:lnTo>
                        <a:pt x="93" y="156"/>
                      </a:lnTo>
                      <a:lnTo>
                        <a:pt x="98" y="159"/>
                      </a:lnTo>
                      <a:lnTo>
                        <a:pt x="99" y="165"/>
                      </a:lnTo>
                      <a:lnTo>
                        <a:pt x="104" y="170"/>
                      </a:lnTo>
                      <a:lnTo>
                        <a:pt x="106" y="171"/>
                      </a:lnTo>
                      <a:lnTo>
                        <a:pt x="109" y="173"/>
                      </a:lnTo>
                      <a:lnTo>
                        <a:pt x="106" y="184"/>
                      </a:lnTo>
                      <a:lnTo>
                        <a:pt x="106" y="189"/>
                      </a:lnTo>
                      <a:lnTo>
                        <a:pt x="104" y="189"/>
                      </a:lnTo>
                      <a:lnTo>
                        <a:pt x="101" y="189"/>
                      </a:lnTo>
                      <a:lnTo>
                        <a:pt x="95" y="193"/>
                      </a:lnTo>
                      <a:lnTo>
                        <a:pt x="93" y="198"/>
                      </a:lnTo>
                      <a:lnTo>
                        <a:pt x="91" y="197"/>
                      </a:lnTo>
                      <a:lnTo>
                        <a:pt x="87" y="203"/>
                      </a:lnTo>
                      <a:lnTo>
                        <a:pt x="82" y="211"/>
                      </a:lnTo>
                      <a:lnTo>
                        <a:pt x="14" y="226"/>
                      </a:lnTo>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49" name="Freeform 168"/>
                <p:cNvSpPr>
                  <a:spLocks noEditPoints="1"/>
                </p:cNvSpPr>
                <p:nvPr/>
              </p:nvSpPr>
              <p:spPr bwMode="auto">
                <a:xfrm>
                  <a:off x="8796767" y="2520872"/>
                  <a:ext cx="126809" cy="159137"/>
                </a:xfrm>
                <a:custGeom>
                  <a:avLst/>
                  <a:gdLst/>
                  <a:ahLst/>
                  <a:cxnLst>
                    <a:cxn ang="0">
                      <a:pos x="31" y="13"/>
                    </a:cxn>
                    <a:cxn ang="0">
                      <a:pos x="30" y="9"/>
                    </a:cxn>
                    <a:cxn ang="0">
                      <a:pos x="27" y="8"/>
                    </a:cxn>
                    <a:cxn ang="0">
                      <a:pos x="25" y="2"/>
                    </a:cxn>
                    <a:cxn ang="0">
                      <a:pos x="21" y="0"/>
                    </a:cxn>
                    <a:cxn ang="0">
                      <a:pos x="0" y="5"/>
                    </a:cxn>
                    <a:cxn ang="0">
                      <a:pos x="11" y="47"/>
                    </a:cxn>
                    <a:cxn ang="0">
                      <a:pos x="12" y="52"/>
                    </a:cxn>
                    <a:cxn ang="0">
                      <a:pos x="11" y="57"/>
                    </a:cxn>
                    <a:cxn ang="0">
                      <a:pos x="11" y="58"/>
                    </a:cxn>
                    <a:cxn ang="0">
                      <a:pos x="12" y="61"/>
                    </a:cxn>
                    <a:cxn ang="0">
                      <a:pos x="18" y="58"/>
                    </a:cxn>
                    <a:cxn ang="0">
                      <a:pos x="33" y="48"/>
                    </a:cxn>
                    <a:cxn ang="0">
                      <a:pos x="33" y="43"/>
                    </a:cxn>
                    <a:cxn ang="0">
                      <a:pos x="31" y="35"/>
                    </a:cxn>
                    <a:cxn ang="0">
                      <a:pos x="31" y="31"/>
                    </a:cxn>
                    <a:cxn ang="0">
                      <a:pos x="27" y="25"/>
                    </a:cxn>
                    <a:cxn ang="0">
                      <a:pos x="30" y="20"/>
                    </a:cxn>
                    <a:cxn ang="0">
                      <a:pos x="29" y="15"/>
                    </a:cxn>
                    <a:cxn ang="0">
                      <a:pos x="33" y="20"/>
                    </a:cxn>
                    <a:cxn ang="0">
                      <a:pos x="36" y="17"/>
                    </a:cxn>
                    <a:cxn ang="0">
                      <a:pos x="34" y="17"/>
                    </a:cxn>
                    <a:cxn ang="0">
                      <a:pos x="31" y="13"/>
                    </a:cxn>
                    <a:cxn ang="0">
                      <a:pos x="36" y="23"/>
                    </a:cxn>
                    <a:cxn ang="0">
                      <a:pos x="40" y="20"/>
                    </a:cxn>
                    <a:cxn ang="0">
                      <a:pos x="36" y="17"/>
                    </a:cxn>
                    <a:cxn ang="0">
                      <a:pos x="36" y="23"/>
                    </a:cxn>
                    <a:cxn ang="0">
                      <a:pos x="49" y="31"/>
                    </a:cxn>
                    <a:cxn ang="0">
                      <a:pos x="48" y="24"/>
                    </a:cxn>
                    <a:cxn ang="0">
                      <a:pos x="42" y="23"/>
                    </a:cxn>
                    <a:cxn ang="0">
                      <a:pos x="45" y="34"/>
                    </a:cxn>
                    <a:cxn ang="0">
                      <a:pos x="48" y="39"/>
                    </a:cxn>
                    <a:cxn ang="0">
                      <a:pos x="50" y="35"/>
                    </a:cxn>
                    <a:cxn ang="0">
                      <a:pos x="49" y="31"/>
                    </a:cxn>
                  </a:cxnLst>
                  <a:rect l="0" t="0" r="r" b="b"/>
                  <a:pathLst>
                    <a:path w="50" h="61">
                      <a:moveTo>
                        <a:pt x="31" y="13"/>
                      </a:moveTo>
                      <a:lnTo>
                        <a:pt x="30" y="9"/>
                      </a:lnTo>
                      <a:lnTo>
                        <a:pt x="27" y="8"/>
                      </a:lnTo>
                      <a:lnTo>
                        <a:pt x="25" y="2"/>
                      </a:lnTo>
                      <a:lnTo>
                        <a:pt x="21" y="0"/>
                      </a:lnTo>
                      <a:lnTo>
                        <a:pt x="0" y="5"/>
                      </a:lnTo>
                      <a:lnTo>
                        <a:pt x="11" y="47"/>
                      </a:lnTo>
                      <a:lnTo>
                        <a:pt x="12" y="52"/>
                      </a:lnTo>
                      <a:lnTo>
                        <a:pt x="11" y="57"/>
                      </a:lnTo>
                      <a:lnTo>
                        <a:pt x="11" y="58"/>
                      </a:lnTo>
                      <a:lnTo>
                        <a:pt x="12" y="61"/>
                      </a:lnTo>
                      <a:lnTo>
                        <a:pt x="18" y="58"/>
                      </a:lnTo>
                      <a:lnTo>
                        <a:pt x="33" y="48"/>
                      </a:lnTo>
                      <a:lnTo>
                        <a:pt x="33" y="43"/>
                      </a:lnTo>
                      <a:lnTo>
                        <a:pt x="31" y="35"/>
                      </a:lnTo>
                      <a:lnTo>
                        <a:pt x="31" y="31"/>
                      </a:lnTo>
                      <a:lnTo>
                        <a:pt x="27" y="25"/>
                      </a:lnTo>
                      <a:lnTo>
                        <a:pt x="30" y="20"/>
                      </a:lnTo>
                      <a:lnTo>
                        <a:pt x="29" y="15"/>
                      </a:lnTo>
                      <a:lnTo>
                        <a:pt x="33" y="20"/>
                      </a:lnTo>
                      <a:lnTo>
                        <a:pt x="36" y="17"/>
                      </a:lnTo>
                      <a:lnTo>
                        <a:pt x="34" y="17"/>
                      </a:lnTo>
                      <a:lnTo>
                        <a:pt x="31" y="13"/>
                      </a:lnTo>
                      <a:close/>
                      <a:moveTo>
                        <a:pt x="36" y="23"/>
                      </a:moveTo>
                      <a:lnTo>
                        <a:pt x="40" y="20"/>
                      </a:lnTo>
                      <a:lnTo>
                        <a:pt x="36" y="17"/>
                      </a:lnTo>
                      <a:lnTo>
                        <a:pt x="36" y="23"/>
                      </a:lnTo>
                      <a:close/>
                      <a:moveTo>
                        <a:pt x="49" y="31"/>
                      </a:moveTo>
                      <a:lnTo>
                        <a:pt x="48" y="24"/>
                      </a:lnTo>
                      <a:lnTo>
                        <a:pt x="42" y="23"/>
                      </a:lnTo>
                      <a:lnTo>
                        <a:pt x="45" y="34"/>
                      </a:lnTo>
                      <a:lnTo>
                        <a:pt x="48" y="39"/>
                      </a:lnTo>
                      <a:lnTo>
                        <a:pt x="50" y="35"/>
                      </a:lnTo>
                      <a:lnTo>
                        <a:pt x="49" y="31"/>
                      </a:lnTo>
                      <a:close/>
                    </a:path>
                  </a:pathLst>
                </a:custGeom>
                <a:solidFill>
                  <a:schemeClr val="accent3"/>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0" name="Freeform 169"/>
                <p:cNvSpPr>
                  <a:spLocks noEditPoints="1"/>
                </p:cNvSpPr>
                <p:nvPr/>
              </p:nvSpPr>
              <p:spPr bwMode="auto">
                <a:xfrm>
                  <a:off x="726669" y="2453043"/>
                  <a:ext cx="1341635" cy="2314010"/>
                </a:xfrm>
                <a:custGeom>
                  <a:avLst/>
                  <a:gdLst/>
                  <a:ahLst/>
                  <a:cxnLst>
                    <a:cxn ang="0">
                      <a:pos x="514" y="731"/>
                    </a:cxn>
                    <a:cxn ang="0">
                      <a:pos x="426" y="583"/>
                    </a:cxn>
                    <a:cxn ang="0">
                      <a:pos x="51" y="0"/>
                    </a:cxn>
                    <a:cxn ang="0">
                      <a:pos x="45" y="27"/>
                    </a:cxn>
                    <a:cxn ang="0">
                      <a:pos x="32" y="77"/>
                    </a:cxn>
                    <a:cxn ang="0">
                      <a:pos x="21" y="97"/>
                    </a:cxn>
                    <a:cxn ang="0">
                      <a:pos x="2" y="130"/>
                    </a:cxn>
                    <a:cxn ang="0">
                      <a:pos x="21" y="177"/>
                    </a:cxn>
                    <a:cxn ang="0">
                      <a:pos x="17" y="205"/>
                    </a:cxn>
                    <a:cxn ang="0">
                      <a:pos x="11" y="260"/>
                    </a:cxn>
                    <a:cxn ang="0">
                      <a:pos x="34" y="302"/>
                    </a:cxn>
                    <a:cxn ang="0">
                      <a:pos x="41" y="321"/>
                    </a:cxn>
                    <a:cxn ang="0">
                      <a:pos x="32" y="339"/>
                    </a:cxn>
                    <a:cxn ang="0">
                      <a:pos x="53" y="355"/>
                    </a:cxn>
                    <a:cxn ang="0">
                      <a:pos x="63" y="343"/>
                    </a:cxn>
                    <a:cxn ang="0">
                      <a:pos x="86" y="348"/>
                    </a:cxn>
                    <a:cxn ang="0">
                      <a:pos x="114" y="347"/>
                    </a:cxn>
                    <a:cxn ang="0">
                      <a:pos x="120" y="352"/>
                    </a:cxn>
                    <a:cxn ang="0">
                      <a:pos x="109" y="357"/>
                    </a:cxn>
                    <a:cxn ang="0">
                      <a:pos x="71" y="347"/>
                    </a:cxn>
                    <a:cxn ang="0">
                      <a:pos x="75" y="370"/>
                    </a:cxn>
                    <a:cxn ang="0">
                      <a:pos x="70" y="389"/>
                    </a:cxn>
                    <a:cxn ang="0">
                      <a:pos x="64" y="365"/>
                    </a:cxn>
                    <a:cxn ang="0">
                      <a:pos x="51" y="382"/>
                    </a:cxn>
                    <a:cxn ang="0">
                      <a:pos x="51" y="412"/>
                    </a:cxn>
                    <a:cxn ang="0">
                      <a:pos x="80" y="449"/>
                    </a:cxn>
                    <a:cxn ang="0">
                      <a:pos x="65" y="480"/>
                    </a:cxn>
                    <a:cxn ang="0">
                      <a:pos x="82" y="522"/>
                    </a:cxn>
                    <a:cxn ang="0">
                      <a:pos x="98" y="559"/>
                    </a:cxn>
                    <a:cxn ang="0">
                      <a:pos x="106" y="594"/>
                    </a:cxn>
                    <a:cxn ang="0">
                      <a:pos x="114" y="620"/>
                    </a:cxn>
                    <a:cxn ang="0">
                      <a:pos x="109" y="652"/>
                    </a:cxn>
                    <a:cxn ang="0">
                      <a:pos x="141" y="668"/>
                    </a:cxn>
                    <a:cxn ang="0">
                      <a:pos x="181" y="686"/>
                    </a:cxn>
                    <a:cxn ang="0">
                      <a:pos x="213" y="723"/>
                    </a:cxn>
                    <a:cxn ang="0">
                      <a:pos x="239" y="747"/>
                    </a:cxn>
                    <a:cxn ang="0">
                      <a:pos x="258" y="757"/>
                    </a:cxn>
                    <a:cxn ang="0">
                      <a:pos x="295" y="807"/>
                    </a:cxn>
                    <a:cxn ang="0">
                      <a:pos x="296" y="856"/>
                    </a:cxn>
                    <a:cxn ang="0">
                      <a:pos x="300" y="861"/>
                    </a:cxn>
                    <a:cxn ang="0">
                      <a:pos x="471" y="884"/>
                    </a:cxn>
                    <a:cxn ang="0">
                      <a:pos x="486" y="869"/>
                    </a:cxn>
                    <a:cxn ang="0">
                      <a:pos x="476" y="849"/>
                    </a:cxn>
                    <a:cxn ang="0">
                      <a:pos x="491" y="818"/>
                    </a:cxn>
                    <a:cxn ang="0">
                      <a:pos x="505" y="784"/>
                    </a:cxn>
                    <a:cxn ang="0">
                      <a:pos x="129" y="702"/>
                    </a:cxn>
                    <a:cxn ang="0">
                      <a:pos x="137" y="708"/>
                    </a:cxn>
                    <a:cxn ang="0">
                      <a:pos x="147" y="706"/>
                    </a:cxn>
                    <a:cxn ang="0">
                      <a:pos x="163" y="710"/>
                    </a:cxn>
                    <a:cxn ang="0">
                      <a:pos x="156" y="773"/>
                    </a:cxn>
                    <a:cxn ang="0">
                      <a:pos x="215" y="822"/>
                    </a:cxn>
                    <a:cxn ang="0">
                      <a:pos x="231" y="776"/>
                    </a:cxn>
                    <a:cxn ang="0">
                      <a:pos x="238" y="786"/>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1" name="Freeform 170"/>
                <p:cNvSpPr>
                  <a:spLocks noEditPoints="1"/>
                </p:cNvSpPr>
                <p:nvPr/>
              </p:nvSpPr>
              <p:spPr bwMode="auto">
                <a:xfrm>
                  <a:off x="1119776" y="1072985"/>
                  <a:ext cx="1098162" cy="816556"/>
                </a:xfrm>
                <a:custGeom>
                  <a:avLst/>
                  <a:gdLst/>
                  <a:ahLst/>
                  <a:cxnLst>
                    <a:cxn ang="0">
                      <a:pos x="129" y="0"/>
                    </a:cxn>
                    <a:cxn ang="0">
                      <a:pos x="127" y="16"/>
                    </a:cxn>
                    <a:cxn ang="0">
                      <a:pos x="136" y="34"/>
                    </a:cxn>
                    <a:cxn ang="0">
                      <a:pos x="132" y="47"/>
                    </a:cxn>
                    <a:cxn ang="0">
                      <a:pos x="127" y="47"/>
                    </a:cxn>
                    <a:cxn ang="0">
                      <a:pos x="132" y="66"/>
                    </a:cxn>
                    <a:cxn ang="0">
                      <a:pos x="129" y="92"/>
                    </a:cxn>
                    <a:cxn ang="0">
                      <a:pos x="122" y="114"/>
                    </a:cxn>
                    <a:cxn ang="0">
                      <a:pos x="103" y="138"/>
                    </a:cxn>
                    <a:cxn ang="0">
                      <a:pos x="87" y="141"/>
                    </a:cxn>
                    <a:cxn ang="0">
                      <a:pos x="77" y="141"/>
                    </a:cxn>
                    <a:cxn ang="0">
                      <a:pos x="92" y="126"/>
                    </a:cxn>
                    <a:cxn ang="0">
                      <a:pos x="92" y="140"/>
                    </a:cxn>
                    <a:cxn ang="0">
                      <a:pos x="96" y="134"/>
                    </a:cxn>
                    <a:cxn ang="0">
                      <a:pos x="103" y="114"/>
                    </a:cxn>
                    <a:cxn ang="0">
                      <a:pos x="107" y="99"/>
                    </a:cxn>
                    <a:cxn ang="0">
                      <a:pos x="115" y="87"/>
                    </a:cxn>
                    <a:cxn ang="0">
                      <a:pos x="77" y="117"/>
                    </a:cxn>
                    <a:cxn ang="0">
                      <a:pos x="79" y="123"/>
                    </a:cxn>
                    <a:cxn ang="0">
                      <a:pos x="92" y="102"/>
                    </a:cxn>
                    <a:cxn ang="0">
                      <a:pos x="103" y="95"/>
                    </a:cxn>
                    <a:cxn ang="0">
                      <a:pos x="110" y="65"/>
                    </a:cxn>
                    <a:cxn ang="0">
                      <a:pos x="94" y="69"/>
                    </a:cxn>
                    <a:cxn ang="0">
                      <a:pos x="81" y="60"/>
                    </a:cxn>
                    <a:cxn ang="0">
                      <a:pos x="49" y="47"/>
                    </a:cxn>
                    <a:cxn ang="0">
                      <a:pos x="27" y="30"/>
                    </a:cxn>
                    <a:cxn ang="0">
                      <a:pos x="12" y="26"/>
                    </a:cxn>
                    <a:cxn ang="0">
                      <a:pos x="5" y="46"/>
                    </a:cxn>
                    <a:cxn ang="0">
                      <a:pos x="14" y="73"/>
                    </a:cxn>
                    <a:cxn ang="0">
                      <a:pos x="12" y="129"/>
                    </a:cxn>
                    <a:cxn ang="0">
                      <a:pos x="19" y="136"/>
                    </a:cxn>
                    <a:cxn ang="0">
                      <a:pos x="12" y="148"/>
                    </a:cxn>
                    <a:cxn ang="0">
                      <a:pos x="11" y="157"/>
                    </a:cxn>
                    <a:cxn ang="0">
                      <a:pos x="16" y="163"/>
                    </a:cxn>
                    <a:cxn ang="0">
                      <a:pos x="15" y="184"/>
                    </a:cxn>
                    <a:cxn ang="0">
                      <a:pos x="8" y="172"/>
                    </a:cxn>
                    <a:cxn ang="0">
                      <a:pos x="9" y="198"/>
                    </a:cxn>
                    <a:cxn ang="0">
                      <a:pos x="30" y="202"/>
                    </a:cxn>
                    <a:cxn ang="0">
                      <a:pos x="41" y="214"/>
                    </a:cxn>
                    <a:cxn ang="0">
                      <a:pos x="58" y="225"/>
                    </a:cxn>
                    <a:cxn ang="0">
                      <a:pos x="68" y="270"/>
                    </a:cxn>
                    <a:cxn ang="0">
                      <a:pos x="87" y="278"/>
                    </a:cxn>
                    <a:cxn ang="0">
                      <a:pos x="113" y="273"/>
                    </a:cxn>
                    <a:cxn ang="0">
                      <a:pos x="137" y="279"/>
                    </a:cxn>
                    <a:cxn ang="0">
                      <a:pos x="160" y="289"/>
                    </a:cxn>
                    <a:cxn ang="0">
                      <a:pos x="191" y="293"/>
                    </a:cxn>
                    <a:cxn ang="0">
                      <a:pos x="235" y="289"/>
                    </a:cxn>
                    <a:cxn ang="0">
                      <a:pos x="262" y="290"/>
                    </a:cxn>
                    <a:cxn ang="0">
                      <a:pos x="391" y="313"/>
                    </a:cxn>
                    <a:cxn ang="0">
                      <a:pos x="391" y="277"/>
                    </a:cxn>
                    <a:cxn ang="0">
                      <a:pos x="381" y="62"/>
                    </a:cxn>
                    <a:cxn ang="0">
                      <a:pos x="99" y="24"/>
                    </a:cxn>
                    <a:cxn ang="0">
                      <a:pos x="115" y="24"/>
                    </a:cxn>
                    <a:cxn ang="0">
                      <a:pos x="113" y="20"/>
                    </a:cxn>
                    <a:cxn ang="0">
                      <a:pos x="126" y="56"/>
                    </a:cxn>
                    <a:cxn ang="0">
                      <a:pos x="111" y="60"/>
                    </a:cxn>
                    <a:cxn ang="0">
                      <a:pos x="119" y="81"/>
                    </a:cxn>
                    <a:cxn ang="0">
                      <a:pos x="129" y="81"/>
                    </a:cxn>
                    <a:cxn ang="0">
                      <a:pos x="115" y="60"/>
                    </a:cxn>
                  </a:cxnLst>
                  <a:rect l="0" t="0" r="r" b="b"/>
                  <a:pathLst>
                    <a:path w="433" h="313">
                      <a:moveTo>
                        <a:pt x="381" y="62"/>
                      </a:moveTo>
                      <a:lnTo>
                        <a:pt x="285" y="41"/>
                      </a:lnTo>
                      <a:lnTo>
                        <a:pt x="202" y="20"/>
                      </a:lnTo>
                      <a:lnTo>
                        <a:pt x="129" y="0"/>
                      </a:lnTo>
                      <a:lnTo>
                        <a:pt x="125" y="4"/>
                      </a:lnTo>
                      <a:lnTo>
                        <a:pt x="125" y="8"/>
                      </a:lnTo>
                      <a:lnTo>
                        <a:pt x="127" y="13"/>
                      </a:lnTo>
                      <a:lnTo>
                        <a:pt x="127" y="16"/>
                      </a:lnTo>
                      <a:lnTo>
                        <a:pt x="132" y="22"/>
                      </a:lnTo>
                      <a:lnTo>
                        <a:pt x="137" y="24"/>
                      </a:lnTo>
                      <a:lnTo>
                        <a:pt x="136" y="28"/>
                      </a:lnTo>
                      <a:lnTo>
                        <a:pt x="136" y="34"/>
                      </a:lnTo>
                      <a:lnTo>
                        <a:pt x="136" y="39"/>
                      </a:lnTo>
                      <a:lnTo>
                        <a:pt x="130" y="37"/>
                      </a:lnTo>
                      <a:lnTo>
                        <a:pt x="133" y="42"/>
                      </a:lnTo>
                      <a:lnTo>
                        <a:pt x="132" y="47"/>
                      </a:lnTo>
                      <a:lnTo>
                        <a:pt x="125" y="43"/>
                      </a:lnTo>
                      <a:lnTo>
                        <a:pt x="122" y="43"/>
                      </a:lnTo>
                      <a:lnTo>
                        <a:pt x="122" y="49"/>
                      </a:lnTo>
                      <a:lnTo>
                        <a:pt x="127" y="47"/>
                      </a:lnTo>
                      <a:lnTo>
                        <a:pt x="129" y="53"/>
                      </a:lnTo>
                      <a:lnTo>
                        <a:pt x="133" y="60"/>
                      </a:lnTo>
                      <a:lnTo>
                        <a:pt x="132" y="64"/>
                      </a:lnTo>
                      <a:lnTo>
                        <a:pt x="132" y="66"/>
                      </a:lnTo>
                      <a:lnTo>
                        <a:pt x="132" y="77"/>
                      </a:lnTo>
                      <a:lnTo>
                        <a:pt x="134" y="81"/>
                      </a:lnTo>
                      <a:lnTo>
                        <a:pt x="134" y="87"/>
                      </a:lnTo>
                      <a:lnTo>
                        <a:pt x="129" y="92"/>
                      </a:lnTo>
                      <a:lnTo>
                        <a:pt x="123" y="99"/>
                      </a:lnTo>
                      <a:lnTo>
                        <a:pt x="123" y="104"/>
                      </a:lnTo>
                      <a:lnTo>
                        <a:pt x="118" y="108"/>
                      </a:lnTo>
                      <a:lnTo>
                        <a:pt x="122" y="114"/>
                      </a:lnTo>
                      <a:lnTo>
                        <a:pt x="118" y="119"/>
                      </a:lnTo>
                      <a:lnTo>
                        <a:pt x="118" y="130"/>
                      </a:lnTo>
                      <a:lnTo>
                        <a:pt x="114" y="136"/>
                      </a:lnTo>
                      <a:lnTo>
                        <a:pt x="103" y="138"/>
                      </a:lnTo>
                      <a:lnTo>
                        <a:pt x="100" y="142"/>
                      </a:lnTo>
                      <a:lnTo>
                        <a:pt x="95" y="146"/>
                      </a:lnTo>
                      <a:lnTo>
                        <a:pt x="89" y="146"/>
                      </a:lnTo>
                      <a:lnTo>
                        <a:pt x="87" y="141"/>
                      </a:lnTo>
                      <a:lnTo>
                        <a:pt x="81" y="144"/>
                      </a:lnTo>
                      <a:lnTo>
                        <a:pt x="80" y="149"/>
                      </a:lnTo>
                      <a:lnTo>
                        <a:pt x="77" y="145"/>
                      </a:lnTo>
                      <a:lnTo>
                        <a:pt x="77" y="141"/>
                      </a:lnTo>
                      <a:lnTo>
                        <a:pt x="73" y="140"/>
                      </a:lnTo>
                      <a:lnTo>
                        <a:pt x="77" y="138"/>
                      </a:lnTo>
                      <a:lnTo>
                        <a:pt x="81" y="134"/>
                      </a:lnTo>
                      <a:lnTo>
                        <a:pt x="92" y="126"/>
                      </a:lnTo>
                      <a:lnTo>
                        <a:pt x="92" y="131"/>
                      </a:lnTo>
                      <a:lnTo>
                        <a:pt x="89" y="137"/>
                      </a:lnTo>
                      <a:lnTo>
                        <a:pt x="89" y="142"/>
                      </a:lnTo>
                      <a:lnTo>
                        <a:pt x="92" y="140"/>
                      </a:lnTo>
                      <a:lnTo>
                        <a:pt x="92" y="134"/>
                      </a:lnTo>
                      <a:lnTo>
                        <a:pt x="96" y="129"/>
                      </a:lnTo>
                      <a:lnTo>
                        <a:pt x="102" y="129"/>
                      </a:lnTo>
                      <a:lnTo>
                        <a:pt x="96" y="134"/>
                      </a:lnTo>
                      <a:lnTo>
                        <a:pt x="102" y="137"/>
                      </a:lnTo>
                      <a:lnTo>
                        <a:pt x="111" y="118"/>
                      </a:lnTo>
                      <a:lnTo>
                        <a:pt x="108" y="112"/>
                      </a:lnTo>
                      <a:lnTo>
                        <a:pt x="103" y="114"/>
                      </a:lnTo>
                      <a:lnTo>
                        <a:pt x="103" y="108"/>
                      </a:lnTo>
                      <a:lnTo>
                        <a:pt x="108" y="110"/>
                      </a:lnTo>
                      <a:lnTo>
                        <a:pt x="108" y="106"/>
                      </a:lnTo>
                      <a:lnTo>
                        <a:pt x="107" y="99"/>
                      </a:lnTo>
                      <a:lnTo>
                        <a:pt x="114" y="100"/>
                      </a:lnTo>
                      <a:lnTo>
                        <a:pt x="118" y="98"/>
                      </a:lnTo>
                      <a:lnTo>
                        <a:pt x="118" y="92"/>
                      </a:lnTo>
                      <a:lnTo>
                        <a:pt x="115" y="87"/>
                      </a:lnTo>
                      <a:lnTo>
                        <a:pt x="103" y="98"/>
                      </a:lnTo>
                      <a:lnTo>
                        <a:pt x="99" y="103"/>
                      </a:lnTo>
                      <a:lnTo>
                        <a:pt x="88" y="107"/>
                      </a:lnTo>
                      <a:lnTo>
                        <a:pt x="77" y="117"/>
                      </a:lnTo>
                      <a:lnTo>
                        <a:pt x="79" y="122"/>
                      </a:lnTo>
                      <a:lnTo>
                        <a:pt x="84" y="121"/>
                      </a:lnTo>
                      <a:lnTo>
                        <a:pt x="89" y="122"/>
                      </a:lnTo>
                      <a:lnTo>
                        <a:pt x="79" y="123"/>
                      </a:lnTo>
                      <a:lnTo>
                        <a:pt x="73" y="119"/>
                      </a:lnTo>
                      <a:lnTo>
                        <a:pt x="77" y="114"/>
                      </a:lnTo>
                      <a:lnTo>
                        <a:pt x="88" y="106"/>
                      </a:lnTo>
                      <a:lnTo>
                        <a:pt x="92" y="102"/>
                      </a:lnTo>
                      <a:lnTo>
                        <a:pt x="102" y="91"/>
                      </a:lnTo>
                      <a:lnTo>
                        <a:pt x="100" y="95"/>
                      </a:lnTo>
                      <a:lnTo>
                        <a:pt x="100" y="100"/>
                      </a:lnTo>
                      <a:lnTo>
                        <a:pt x="103" y="95"/>
                      </a:lnTo>
                      <a:lnTo>
                        <a:pt x="108" y="91"/>
                      </a:lnTo>
                      <a:lnTo>
                        <a:pt x="111" y="84"/>
                      </a:lnTo>
                      <a:lnTo>
                        <a:pt x="107" y="70"/>
                      </a:lnTo>
                      <a:lnTo>
                        <a:pt x="110" y="65"/>
                      </a:lnTo>
                      <a:lnTo>
                        <a:pt x="103" y="69"/>
                      </a:lnTo>
                      <a:lnTo>
                        <a:pt x="103" y="75"/>
                      </a:lnTo>
                      <a:lnTo>
                        <a:pt x="99" y="66"/>
                      </a:lnTo>
                      <a:lnTo>
                        <a:pt x="94" y="69"/>
                      </a:lnTo>
                      <a:lnTo>
                        <a:pt x="94" y="64"/>
                      </a:lnTo>
                      <a:lnTo>
                        <a:pt x="92" y="58"/>
                      </a:lnTo>
                      <a:lnTo>
                        <a:pt x="87" y="60"/>
                      </a:lnTo>
                      <a:lnTo>
                        <a:pt x="81" y="60"/>
                      </a:lnTo>
                      <a:lnTo>
                        <a:pt x="76" y="56"/>
                      </a:lnTo>
                      <a:lnTo>
                        <a:pt x="65" y="54"/>
                      </a:lnTo>
                      <a:lnTo>
                        <a:pt x="60" y="50"/>
                      </a:lnTo>
                      <a:lnTo>
                        <a:pt x="49" y="47"/>
                      </a:lnTo>
                      <a:lnTo>
                        <a:pt x="42" y="42"/>
                      </a:lnTo>
                      <a:lnTo>
                        <a:pt x="38" y="38"/>
                      </a:lnTo>
                      <a:lnTo>
                        <a:pt x="33" y="34"/>
                      </a:lnTo>
                      <a:lnTo>
                        <a:pt x="27" y="30"/>
                      </a:lnTo>
                      <a:lnTo>
                        <a:pt x="18" y="20"/>
                      </a:lnTo>
                      <a:lnTo>
                        <a:pt x="12" y="18"/>
                      </a:lnTo>
                      <a:lnTo>
                        <a:pt x="14" y="24"/>
                      </a:lnTo>
                      <a:lnTo>
                        <a:pt x="12" y="26"/>
                      </a:lnTo>
                      <a:lnTo>
                        <a:pt x="11" y="31"/>
                      </a:lnTo>
                      <a:lnTo>
                        <a:pt x="7" y="37"/>
                      </a:lnTo>
                      <a:lnTo>
                        <a:pt x="7" y="42"/>
                      </a:lnTo>
                      <a:lnTo>
                        <a:pt x="5" y="46"/>
                      </a:lnTo>
                      <a:lnTo>
                        <a:pt x="5" y="51"/>
                      </a:lnTo>
                      <a:lnTo>
                        <a:pt x="7" y="57"/>
                      </a:lnTo>
                      <a:lnTo>
                        <a:pt x="11" y="64"/>
                      </a:lnTo>
                      <a:lnTo>
                        <a:pt x="14" y="73"/>
                      </a:lnTo>
                      <a:lnTo>
                        <a:pt x="14" y="80"/>
                      </a:lnTo>
                      <a:lnTo>
                        <a:pt x="11" y="100"/>
                      </a:lnTo>
                      <a:lnTo>
                        <a:pt x="14" y="114"/>
                      </a:lnTo>
                      <a:lnTo>
                        <a:pt x="12" y="129"/>
                      </a:lnTo>
                      <a:lnTo>
                        <a:pt x="9" y="136"/>
                      </a:lnTo>
                      <a:lnTo>
                        <a:pt x="12" y="137"/>
                      </a:lnTo>
                      <a:lnTo>
                        <a:pt x="14" y="131"/>
                      </a:lnTo>
                      <a:lnTo>
                        <a:pt x="19" y="136"/>
                      </a:lnTo>
                      <a:lnTo>
                        <a:pt x="23" y="141"/>
                      </a:lnTo>
                      <a:lnTo>
                        <a:pt x="28" y="142"/>
                      </a:lnTo>
                      <a:lnTo>
                        <a:pt x="20" y="144"/>
                      </a:lnTo>
                      <a:lnTo>
                        <a:pt x="12" y="148"/>
                      </a:lnTo>
                      <a:lnTo>
                        <a:pt x="11" y="142"/>
                      </a:lnTo>
                      <a:lnTo>
                        <a:pt x="8" y="153"/>
                      </a:lnTo>
                      <a:lnTo>
                        <a:pt x="11" y="159"/>
                      </a:lnTo>
                      <a:lnTo>
                        <a:pt x="11" y="157"/>
                      </a:lnTo>
                      <a:lnTo>
                        <a:pt x="22" y="161"/>
                      </a:lnTo>
                      <a:lnTo>
                        <a:pt x="24" y="167"/>
                      </a:lnTo>
                      <a:lnTo>
                        <a:pt x="22" y="167"/>
                      </a:lnTo>
                      <a:lnTo>
                        <a:pt x="16" y="163"/>
                      </a:lnTo>
                      <a:lnTo>
                        <a:pt x="14" y="168"/>
                      </a:lnTo>
                      <a:lnTo>
                        <a:pt x="15" y="174"/>
                      </a:lnTo>
                      <a:lnTo>
                        <a:pt x="11" y="179"/>
                      </a:lnTo>
                      <a:lnTo>
                        <a:pt x="15" y="184"/>
                      </a:lnTo>
                      <a:lnTo>
                        <a:pt x="14" y="186"/>
                      </a:lnTo>
                      <a:lnTo>
                        <a:pt x="11" y="182"/>
                      </a:lnTo>
                      <a:lnTo>
                        <a:pt x="5" y="182"/>
                      </a:lnTo>
                      <a:lnTo>
                        <a:pt x="8" y="172"/>
                      </a:lnTo>
                      <a:lnTo>
                        <a:pt x="7" y="167"/>
                      </a:lnTo>
                      <a:lnTo>
                        <a:pt x="0" y="193"/>
                      </a:lnTo>
                      <a:lnTo>
                        <a:pt x="5" y="193"/>
                      </a:lnTo>
                      <a:lnTo>
                        <a:pt x="9" y="198"/>
                      </a:lnTo>
                      <a:lnTo>
                        <a:pt x="20" y="195"/>
                      </a:lnTo>
                      <a:lnTo>
                        <a:pt x="23" y="201"/>
                      </a:lnTo>
                      <a:lnTo>
                        <a:pt x="28" y="202"/>
                      </a:lnTo>
                      <a:lnTo>
                        <a:pt x="30" y="202"/>
                      </a:lnTo>
                      <a:lnTo>
                        <a:pt x="33" y="203"/>
                      </a:lnTo>
                      <a:lnTo>
                        <a:pt x="34" y="205"/>
                      </a:lnTo>
                      <a:lnTo>
                        <a:pt x="35" y="209"/>
                      </a:lnTo>
                      <a:lnTo>
                        <a:pt x="41" y="214"/>
                      </a:lnTo>
                      <a:lnTo>
                        <a:pt x="46" y="214"/>
                      </a:lnTo>
                      <a:lnTo>
                        <a:pt x="50" y="216"/>
                      </a:lnTo>
                      <a:lnTo>
                        <a:pt x="53" y="220"/>
                      </a:lnTo>
                      <a:lnTo>
                        <a:pt x="58" y="225"/>
                      </a:lnTo>
                      <a:lnTo>
                        <a:pt x="61" y="236"/>
                      </a:lnTo>
                      <a:lnTo>
                        <a:pt x="58" y="263"/>
                      </a:lnTo>
                      <a:lnTo>
                        <a:pt x="60" y="266"/>
                      </a:lnTo>
                      <a:lnTo>
                        <a:pt x="68" y="270"/>
                      </a:lnTo>
                      <a:lnTo>
                        <a:pt x="73" y="273"/>
                      </a:lnTo>
                      <a:lnTo>
                        <a:pt x="76" y="274"/>
                      </a:lnTo>
                      <a:lnTo>
                        <a:pt x="81" y="277"/>
                      </a:lnTo>
                      <a:lnTo>
                        <a:pt x="87" y="278"/>
                      </a:lnTo>
                      <a:lnTo>
                        <a:pt x="98" y="277"/>
                      </a:lnTo>
                      <a:lnTo>
                        <a:pt x="102" y="275"/>
                      </a:lnTo>
                      <a:lnTo>
                        <a:pt x="107" y="273"/>
                      </a:lnTo>
                      <a:lnTo>
                        <a:pt x="113" y="273"/>
                      </a:lnTo>
                      <a:lnTo>
                        <a:pt x="118" y="274"/>
                      </a:lnTo>
                      <a:lnTo>
                        <a:pt x="127" y="275"/>
                      </a:lnTo>
                      <a:lnTo>
                        <a:pt x="133" y="278"/>
                      </a:lnTo>
                      <a:lnTo>
                        <a:pt x="137" y="279"/>
                      </a:lnTo>
                      <a:lnTo>
                        <a:pt x="144" y="283"/>
                      </a:lnTo>
                      <a:lnTo>
                        <a:pt x="144" y="287"/>
                      </a:lnTo>
                      <a:lnTo>
                        <a:pt x="155" y="287"/>
                      </a:lnTo>
                      <a:lnTo>
                        <a:pt x="160" y="289"/>
                      </a:lnTo>
                      <a:lnTo>
                        <a:pt x="176" y="286"/>
                      </a:lnTo>
                      <a:lnTo>
                        <a:pt x="182" y="287"/>
                      </a:lnTo>
                      <a:lnTo>
                        <a:pt x="187" y="292"/>
                      </a:lnTo>
                      <a:lnTo>
                        <a:pt x="191" y="293"/>
                      </a:lnTo>
                      <a:lnTo>
                        <a:pt x="197" y="293"/>
                      </a:lnTo>
                      <a:lnTo>
                        <a:pt x="207" y="290"/>
                      </a:lnTo>
                      <a:lnTo>
                        <a:pt x="218" y="289"/>
                      </a:lnTo>
                      <a:lnTo>
                        <a:pt x="235" y="289"/>
                      </a:lnTo>
                      <a:lnTo>
                        <a:pt x="240" y="286"/>
                      </a:lnTo>
                      <a:lnTo>
                        <a:pt x="244" y="287"/>
                      </a:lnTo>
                      <a:lnTo>
                        <a:pt x="256" y="289"/>
                      </a:lnTo>
                      <a:lnTo>
                        <a:pt x="262" y="290"/>
                      </a:lnTo>
                      <a:lnTo>
                        <a:pt x="267" y="292"/>
                      </a:lnTo>
                      <a:lnTo>
                        <a:pt x="273" y="287"/>
                      </a:lnTo>
                      <a:lnTo>
                        <a:pt x="324" y="300"/>
                      </a:lnTo>
                      <a:lnTo>
                        <a:pt x="391" y="313"/>
                      </a:lnTo>
                      <a:lnTo>
                        <a:pt x="389" y="309"/>
                      </a:lnTo>
                      <a:lnTo>
                        <a:pt x="391" y="293"/>
                      </a:lnTo>
                      <a:lnTo>
                        <a:pt x="388" y="282"/>
                      </a:lnTo>
                      <a:lnTo>
                        <a:pt x="391" y="277"/>
                      </a:lnTo>
                      <a:lnTo>
                        <a:pt x="392" y="260"/>
                      </a:lnTo>
                      <a:lnTo>
                        <a:pt x="431" y="76"/>
                      </a:lnTo>
                      <a:lnTo>
                        <a:pt x="433" y="73"/>
                      </a:lnTo>
                      <a:lnTo>
                        <a:pt x="381" y="62"/>
                      </a:lnTo>
                      <a:close/>
                      <a:moveTo>
                        <a:pt x="104" y="37"/>
                      </a:moveTo>
                      <a:lnTo>
                        <a:pt x="106" y="31"/>
                      </a:lnTo>
                      <a:lnTo>
                        <a:pt x="102" y="26"/>
                      </a:lnTo>
                      <a:lnTo>
                        <a:pt x="99" y="24"/>
                      </a:lnTo>
                      <a:lnTo>
                        <a:pt x="96" y="31"/>
                      </a:lnTo>
                      <a:lnTo>
                        <a:pt x="99" y="37"/>
                      </a:lnTo>
                      <a:lnTo>
                        <a:pt x="104" y="37"/>
                      </a:lnTo>
                      <a:close/>
                      <a:moveTo>
                        <a:pt x="115" y="24"/>
                      </a:moveTo>
                      <a:lnTo>
                        <a:pt x="118" y="30"/>
                      </a:lnTo>
                      <a:lnTo>
                        <a:pt x="121" y="24"/>
                      </a:lnTo>
                      <a:lnTo>
                        <a:pt x="115" y="20"/>
                      </a:lnTo>
                      <a:lnTo>
                        <a:pt x="113" y="20"/>
                      </a:lnTo>
                      <a:lnTo>
                        <a:pt x="110" y="26"/>
                      </a:lnTo>
                      <a:lnTo>
                        <a:pt x="114" y="30"/>
                      </a:lnTo>
                      <a:lnTo>
                        <a:pt x="115" y="24"/>
                      </a:lnTo>
                      <a:close/>
                      <a:moveTo>
                        <a:pt x="126" y="56"/>
                      </a:moveTo>
                      <a:lnTo>
                        <a:pt x="125" y="50"/>
                      </a:lnTo>
                      <a:lnTo>
                        <a:pt x="123" y="50"/>
                      </a:lnTo>
                      <a:lnTo>
                        <a:pt x="118" y="54"/>
                      </a:lnTo>
                      <a:lnTo>
                        <a:pt x="111" y="60"/>
                      </a:lnTo>
                      <a:lnTo>
                        <a:pt x="114" y="65"/>
                      </a:lnTo>
                      <a:lnTo>
                        <a:pt x="118" y="70"/>
                      </a:lnTo>
                      <a:lnTo>
                        <a:pt x="118" y="76"/>
                      </a:lnTo>
                      <a:lnTo>
                        <a:pt x="119" y="81"/>
                      </a:lnTo>
                      <a:lnTo>
                        <a:pt x="123" y="87"/>
                      </a:lnTo>
                      <a:lnTo>
                        <a:pt x="123" y="89"/>
                      </a:lnTo>
                      <a:lnTo>
                        <a:pt x="129" y="87"/>
                      </a:lnTo>
                      <a:lnTo>
                        <a:pt x="129" y="81"/>
                      </a:lnTo>
                      <a:lnTo>
                        <a:pt x="125" y="77"/>
                      </a:lnTo>
                      <a:lnTo>
                        <a:pt x="119" y="77"/>
                      </a:lnTo>
                      <a:lnTo>
                        <a:pt x="121" y="65"/>
                      </a:lnTo>
                      <a:lnTo>
                        <a:pt x="115" y="60"/>
                      </a:lnTo>
                      <a:lnTo>
                        <a:pt x="121" y="57"/>
                      </a:lnTo>
                      <a:lnTo>
                        <a:pt x="126" y="56"/>
                      </a:lnTo>
                      <a:close/>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2" name="Freeform 172"/>
                <p:cNvSpPr>
                  <a:spLocks noEditPoints="1"/>
                </p:cNvSpPr>
                <p:nvPr/>
              </p:nvSpPr>
              <p:spPr bwMode="auto">
                <a:xfrm>
                  <a:off x="3280594" y="4206160"/>
                  <a:ext cx="2302844" cy="2311401"/>
                </a:xfrm>
                <a:custGeom>
                  <a:avLst/>
                  <a:gdLst/>
                  <a:ahLst/>
                  <a:cxnLst>
                    <a:cxn ang="0">
                      <a:pos x="649" y="837"/>
                    </a:cxn>
                    <a:cxn ang="0">
                      <a:pos x="640" y="817"/>
                    </a:cxn>
                    <a:cxn ang="0">
                      <a:pos x="898" y="429"/>
                    </a:cxn>
                    <a:cxn ang="0">
                      <a:pos x="871" y="382"/>
                    </a:cxn>
                    <a:cxn ang="0">
                      <a:pos x="822" y="243"/>
                    </a:cxn>
                    <a:cxn ang="0">
                      <a:pos x="773" y="230"/>
                    </a:cxn>
                    <a:cxn ang="0">
                      <a:pos x="727" y="232"/>
                    </a:cxn>
                    <a:cxn ang="0">
                      <a:pos x="689" y="228"/>
                    </a:cxn>
                    <a:cxn ang="0">
                      <a:pos x="660" y="241"/>
                    </a:cxn>
                    <a:cxn ang="0">
                      <a:pos x="635" y="227"/>
                    </a:cxn>
                    <a:cxn ang="0">
                      <a:pos x="602" y="219"/>
                    </a:cxn>
                    <a:cxn ang="0">
                      <a:pos x="563" y="209"/>
                    </a:cxn>
                    <a:cxn ang="0">
                      <a:pos x="521" y="200"/>
                    </a:cxn>
                    <a:cxn ang="0">
                      <a:pos x="495" y="184"/>
                    </a:cxn>
                    <a:cxn ang="0">
                      <a:pos x="465" y="10"/>
                    </a:cxn>
                    <a:cxn ang="0">
                      <a:pos x="253" y="280"/>
                    </a:cxn>
                    <a:cxn ang="0">
                      <a:pos x="0" y="353"/>
                    </a:cxn>
                    <a:cxn ang="0">
                      <a:pos x="21" y="382"/>
                    </a:cxn>
                    <a:cxn ang="0">
                      <a:pos x="69" y="441"/>
                    </a:cxn>
                    <a:cxn ang="0">
                      <a:pos x="112" y="482"/>
                    </a:cxn>
                    <a:cxn ang="0">
                      <a:pos x="134" y="558"/>
                    </a:cxn>
                    <a:cxn ang="0">
                      <a:pos x="184" y="596"/>
                    </a:cxn>
                    <a:cxn ang="0">
                      <a:pos x="230" y="611"/>
                    </a:cxn>
                    <a:cxn ang="0">
                      <a:pos x="263" y="561"/>
                    </a:cxn>
                    <a:cxn ang="0">
                      <a:pos x="304" y="554"/>
                    </a:cxn>
                    <a:cxn ang="0">
                      <a:pos x="354" y="562"/>
                    </a:cxn>
                    <a:cxn ang="0">
                      <a:pos x="380" y="592"/>
                    </a:cxn>
                    <a:cxn ang="0">
                      <a:pos x="419" y="654"/>
                    </a:cxn>
                    <a:cxn ang="0">
                      <a:pos x="447" y="702"/>
                    </a:cxn>
                    <a:cxn ang="0">
                      <a:pos x="484" y="745"/>
                    </a:cxn>
                    <a:cxn ang="0">
                      <a:pos x="488" y="786"/>
                    </a:cxn>
                    <a:cxn ang="0">
                      <a:pos x="514" y="840"/>
                    </a:cxn>
                    <a:cxn ang="0">
                      <a:pos x="554" y="855"/>
                    </a:cxn>
                    <a:cxn ang="0">
                      <a:pos x="629" y="882"/>
                    </a:cxn>
                    <a:cxn ang="0">
                      <a:pos x="649" y="877"/>
                    </a:cxn>
                    <a:cxn ang="0">
                      <a:pos x="635" y="830"/>
                    </a:cxn>
                    <a:cxn ang="0">
                      <a:pos x="632" y="787"/>
                    </a:cxn>
                    <a:cxn ang="0">
                      <a:pos x="610" y="756"/>
                    </a:cxn>
                    <a:cxn ang="0">
                      <a:pos x="645" y="740"/>
                    </a:cxn>
                    <a:cxn ang="0">
                      <a:pos x="647" y="722"/>
                    </a:cxn>
                    <a:cxn ang="0">
                      <a:pos x="655" y="702"/>
                    </a:cxn>
                    <a:cxn ang="0">
                      <a:pos x="671" y="700"/>
                    </a:cxn>
                    <a:cxn ang="0">
                      <a:pos x="693" y="685"/>
                    </a:cxn>
                    <a:cxn ang="0">
                      <a:pos x="697" y="653"/>
                    </a:cxn>
                    <a:cxn ang="0">
                      <a:pos x="721" y="656"/>
                    </a:cxn>
                    <a:cxn ang="0">
                      <a:pos x="739" y="662"/>
                    </a:cxn>
                    <a:cxn ang="0">
                      <a:pos x="774" y="643"/>
                    </a:cxn>
                    <a:cxn ang="0">
                      <a:pos x="818" y="596"/>
                    </a:cxn>
                    <a:cxn ang="0">
                      <a:pos x="819" y="569"/>
                    </a:cxn>
                    <a:cxn ang="0">
                      <a:pos x="839" y="585"/>
                    </a:cxn>
                    <a:cxn ang="0">
                      <a:pos x="875" y="571"/>
                    </a:cxn>
                    <a:cxn ang="0">
                      <a:pos x="898" y="520"/>
                    </a:cxn>
                    <a:cxn ang="0">
                      <a:pos x="907" y="471"/>
                    </a:cxn>
                    <a:cxn ang="0">
                      <a:pos x="648" y="749"/>
                    </a:cxn>
                    <a:cxn ang="0">
                      <a:pos x="667" y="718"/>
                    </a:cxn>
                    <a:cxn ang="0">
                      <a:pos x="683" y="696"/>
                    </a:cxn>
                    <a:cxn ang="0">
                      <a:pos x="812" y="611"/>
                    </a:cxn>
                  </a:cxnLst>
                  <a:rect l="0" t="0" r="r" b="b"/>
                  <a:pathLst>
                    <a:path w="908" h="886">
                      <a:moveTo>
                        <a:pt x="644" y="826"/>
                      </a:moveTo>
                      <a:lnTo>
                        <a:pt x="644" y="830"/>
                      </a:lnTo>
                      <a:lnTo>
                        <a:pt x="648" y="836"/>
                      </a:lnTo>
                      <a:lnTo>
                        <a:pt x="651" y="848"/>
                      </a:lnTo>
                      <a:lnTo>
                        <a:pt x="652" y="859"/>
                      </a:lnTo>
                      <a:lnTo>
                        <a:pt x="653" y="864"/>
                      </a:lnTo>
                      <a:lnTo>
                        <a:pt x="652" y="848"/>
                      </a:lnTo>
                      <a:lnTo>
                        <a:pt x="649" y="837"/>
                      </a:lnTo>
                      <a:lnTo>
                        <a:pt x="640" y="807"/>
                      </a:lnTo>
                      <a:lnTo>
                        <a:pt x="637" y="790"/>
                      </a:lnTo>
                      <a:lnTo>
                        <a:pt x="637" y="779"/>
                      </a:lnTo>
                      <a:lnTo>
                        <a:pt x="637" y="791"/>
                      </a:lnTo>
                      <a:lnTo>
                        <a:pt x="637" y="795"/>
                      </a:lnTo>
                      <a:lnTo>
                        <a:pt x="637" y="806"/>
                      </a:lnTo>
                      <a:lnTo>
                        <a:pt x="640" y="811"/>
                      </a:lnTo>
                      <a:lnTo>
                        <a:pt x="640" y="817"/>
                      </a:lnTo>
                      <a:lnTo>
                        <a:pt x="644" y="826"/>
                      </a:lnTo>
                      <a:close/>
                      <a:moveTo>
                        <a:pt x="907" y="460"/>
                      </a:moveTo>
                      <a:lnTo>
                        <a:pt x="908" y="456"/>
                      </a:lnTo>
                      <a:lnTo>
                        <a:pt x="907" y="451"/>
                      </a:lnTo>
                      <a:lnTo>
                        <a:pt x="908" y="447"/>
                      </a:lnTo>
                      <a:lnTo>
                        <a:pt x="906" y="445"/>
                      </a:lnTo>
                      <a:lnTo>
                        <a:pt x="898" y="434"/>
                      </a:lnTo>
                      <a:lnTo>
                        <a:pt x="898" y="429"/>
                      </a:lnTo>
                      <a:lnTo>
                        <a:pt x="895" y="425"/>
                      </a:lnTo>
                      <a:lnTo>
                        <a:pt x="894" y="424"/>
                      </a:lnTo>
                      <a:lnTo>
                        <a:pt x="891" y="418"/>
                      </a:lnTo>
                      <a:lnTo>
                        <a:pt x="887" y="413"/>
                      </a:lnTo>
                      <a:lnTo>
                        <a:pt x="887" y="405"/>
                      </a:lnTo>
                      <a:lnTo>
                        <a:pt x="883" y="394"/>
                      </a:lnTo>
                      <a:lnTo>
                        <a:pt x="880" y="390"/>
                      </a:lnTo>
                      <a:lnTo>
                        <a:pt x="871" y="382"/>
                      </a:lnTo>
                      <a:lnTo>
                        <a:pt x="868" y="297"/>
                      </a:lnTo>
                      <a:lnTo>
                        <a:pt x="866" y="253"/>
                      </a:lnTo>
                      <a:lnTo>
                        <a:pt x="850" y="250"/>
                      </a:lnTo>
                      <a:lnTo>
                        <a:pt x="845" y="254"/>
                      </a:lnTo>
                      <a:lnTo>
                        <a:pt x="839" y="250"/>
                      </a:lnTo>
                      <a:lnTo>
                        <a:pt x="839" y="247"/>
                      </a:lnTo>
                      <a:lnTo>
                        <a:pt x="837" y="246"/>
                      </a:lnTo>
                      <a:lnTo>
                        <a:pt x="822" y="243"/>
                      </a:lnTo>
                      <a:lnTo>
                        <a:pt x="816" y="239"/>
                      </a:lnTo>
                      <a:lnTo>
                        <a:pt x="812" y="238"/>
                      </a:lnTo>
                      <a:lnTo>
                        <a:pt x="801" y="230"/>
                      </a:lnTo>
                      <a:lnTo>
                        <a:pt x="789" y="223"/>
                      </a:lnTo>
                      <a:lnTo>
                        <a:pt x="785" y="223"/>
                      </a:lnTo>
                      <a:lnTo>
                        <a:pt x="781" y="227"/>
                      </a:lnTo>
                      <a:lnTo>
                        <a:pt x="778" y="230"/>
                      </a:lnTo>
                      <a:lnTo>
                        <a:pt x="773" y="230"/>
                      </a:lnTo>
                      <a:lnTo>
                        <a:pt x="769" y="228"/>
                      </a:lnTo>
                      <a:lnTo>
                        <a:pt x="763" y="223"/>
                      </a:lnTo>
                      <a:lnTo>
                        <a:pt x="753" y="227"/>
                      </a:lnTo>
                      <a:lnTo>
                        <a:pt x="748" y="231"/>
                      </a:lnTo>
                      <a:lnTo>
                        <a:pt x="743" y="231"/>
                      </a:lnTo>
                      <a:lnTo>
                        <a:pt x="738" y="227"/>
                      </a:lnTo>
                      <a:lnTo>
                        <a:pt x="734" y="231"/>
                      </a:lnTo>
                      <a:lnTo>
                        <a:pt x="727" y="232"/>
                      </a:lnTo>
                      <a:lnTo>
                        <a:pt x="721" y="239"/>
                      </a:lnTo>
                      <a:lnTo>
                        <a:pt x="716" y="239"/>
                      </a:lnTo>
                      <a:lnTo>
                        <a:pt x="713" y="243"/>
                      </a:lnTo>
                      <a:lnTo>
                        <a:pt x="708" y="239"/>
                      </a:lnTo>
                      <a:lnTo>
                        <a:pt x="702" y="236"/>
                      </a:lnTo>
                      <a:lnTo>
                        <a:pt x="697" y="234"/>
                      </a:lnTo>
                      <a:lnTo>
                        <a:pt x="694" y="228"/>
                      </a:lnTo>
                      <a:lnTo>
                        <a:pt x="689" y="228"/>
                      </a:lnTo>
                      <a:lnTo>
                        <a:pt x="683" y="232"/>
                      </a:lnTo>
                      <a:lnTo>
                        <a:pt x="679" y="230"/>
                      </a:lnTo>
                      <a:lnTo>
                        <a:pt x="674" y="224"/>
                      </a:lnTo>
                      <a:lnTo>
                        <a:pt x="670" y="223"/>
                      </a:lnTo>
                      <a:lnTo>
                        <a:pt x="667" y="224"/>
                      </a:lnTo>
                      <a:lnTo>
                        <a:pt x="667" y="227"/>
                      </a:lnTo>
                      <a:lnTo>
                        <a:pt x="662" y="231"/>
                      </a:lnTo>
                      <a:lnTo>
                        <a:pt x="660" y="241"/>
                      </a:lnTo>
                      <a:lnTo>
                        <a:pt x="656" y="242"/>
                      </a:lnTo>
                      <a:lnTo>
                        <a:pt x="655" y="241"/>
                      </a:lnTo>
                      <a:lnTo>
                        <a:pt x="652" y="235"/>
                      </a:lnTo>
                      <a:lnTo>
                        <a:pt x="655" y="230"/>
                      </a:lnTo>
                      <a:lnTo>
                        <a:pt x="649" y="230"/>
                      </a:lnTo>
                      <a:lnTo>
                        <a:pt x="641" y="234"/>
                      </a:lnTo>
                      <a:lnTo>
                        <a:pt x="636" y="232"/>
                      </a:lnTo>
                      <a:lnTo>
                        <a:pt x="635" y="227"/>
                      </a:lnTo>
                      <a:lnTo>
                        <a:pt x="629" y="227"/>
                      </a:lnTo>
                      <a:lnTo>
                        <a:pt x="626" y="223"/>
                      </a:lnTo>
                      <a:lnTo>
                        <a:pt x="621" y="220"/>
                      </a:lnTo>
                      <a:lnTo>
                        <a:pt x="613" y="228"/>
                      </a:lnTo>
                      <a:lnTo>
                        <a:pt x="609" y="231"/>
                      </a:lnTo>
                      <a:lnTo>
                        <a:pt x="603" y="230"/>
                      </a:lnTo>
                      <a:lnTo>
                        <a:pt x="602" y="223"/>
                      </a:lnTo>
                      <a:lnTo>
                        <a:pt x="602" y="219"/>
                      </a:lnTo>
                      <a:lnTo>
                        <a:pt x="597" y="219"/>
                      </a:lnTo>
                      <a:lnTo>
                        <a:pt x="592" y="213"/>
                      </a:lnTo>
                      <a:lnTo>
                        <a:pt x="594" y="208"/>
                      </a:lnTo>
                      <a:lnTo>
                        <a:pt x="588" y="208"/>
                      </a:lnTo>
                      <a:lnTo>
                        <a:pt x="578" y="207"/>
                      </a:lnTo>
                      <a:lnTo>
                        <a:pt x="572" y="211"/>
                      </a:lnTo>
                      <a:lnTo>
                        <a:pt x="567" y="213"/>
                      </a:lnTo>
                      <a:lnTo>
                        <a:pt x="563" y="209"/>
                      </a:lnTo>
                      <a:lnTo>
                        <a:pt x="560" y="205"/>
                      </a:lnTo>
                      <a:lnTo>
                        <a:pt x="554" y="205"/>
                      </a:lnTo>
                      <a:lnTo>
                        <a:pt x="549" y="207"/>
                      </a:lnTo>
                      <a:lnTo>
                        <a:pt x="538" y="203"/>
                      </a:lnTo>
                      <a:lnTo>
                        <a:pt x="533" y="200"/>
                      </a:lnTo>
                      <a:lnTo>
                        <a:pt x="529" y="201"/>
                      </a:lnTo>
                      <a:lnTo>
                        <a:pt x="526" y="200"/>
                      </a:lnTo>
                      <a:lnTo>
                        <a:pt x="521" y="200"/>
                      </a:lnTo>
                      <a:lnTo>
                        <a:pt x="519" y="194"/>
                      </a:lnTo>
                      <a:lnTo>
                        <a:pt x="519" y="189"/>
                      </a:lnTo>
                      <a:lnTo>
                        <a:pt x="515" y="185"/>
                      </a:lnTo>
                      <a:lnTo>
                        <a:pt x="510" y="182"/>
                      </a:lnTo>
                      <a:lnTo>
                        <a:pt x="508" y="179"/>
                      </a:lnTo>
                      <a:lnTo>
                        <a:pt x="506" y="185"/>
                      </a:lnTo>
                      <a:lnTo>
                        <a:pt x="502" y="185"/>
                      </a:lnTo>
                      <a:lnTo>
                        <a:pt x="495" y="184"/>
                      </a:lnTo>
                      <a:lnTo>
                        <a:pt x="489" y="185"/>
                      </a:lnTo>
                      <a:lnTo>
                        <a:pt x="485" y="184"/>
                      </a:lnTo>
                      <a:lnTo>
                        <a:pt x="476" y="173"/>
                      </a:lnTo>
                      <a:lnTo>
                        <a:pt x="470" y="169"/>
                      </a:lnTo>
                      <a:lnTo>
                        <a:pt x="465" y="169"/>
                      </a:lnTo>
                      <a:lnTo>
                        <a:pt x="466" y="159"/>
                      </a:lnTo>
                      <a:lnTo>
                        <a:pt x="470" y="13"/>
                      </a:lnTo>
                      <a:lnTo>
                        <a:pt x="465" y="10"/>
                      </a:lnTo>
                      <a:lnTo>
                        <a:pt x="460" y="9"/>
                      </a:lnTo>
                      <a:lnTo>
                        <a:pt x="432" y="9"/>
                      </a:lnTo>
                      <a:lnTo>
                        <a:pt x="365" y="6"/>
                      </a:lnTo>
                      <a:lnTo>
                        <a:pt x="275" y="0"/>
                      </a:lnTo>
                      <a:lnTo>
                        <a:pt x="272" y="2"/>
                      </a:lnTo>
                      <a:lnTo>
                        <a:pt x="271" y="7"/>
                      </a:lnTo>
                      <a:lnTo>
                        <a:pt x="260" y="205"/>
                      </a:lnTo>
                      <a:lnTo>
                        <a:pt x="253" y="280"/>
                      </a:lnTo>
                      <a:lnTo>
                        <a:pt x="248" y="365"/>
                      </a:lnTo>
                      <a:lnTo>
                        <a:pt x="243" y="371"/>
                      </a:lnTo>
                      <a:lnTo>
                        <a:pt x="240" y="371"/>
                      </a:lnTo>
                      <a:lnTo>
                        <a:pt x="180" y="367"/>
                      </a:lnTo>
                      <a:lnTo>
                        <a:pt x="119" y="361"/>
                      </a:lnTo>
                      <a:lnTo>
                        <a:pt x="51" y="356"/>
                      </a:lnTo>
                      <a:lnTo>
                        <a:pt x="0" y="350"/>
                      </a:lnTo>
                      <a:lnTo>
                        <a:pt x="0" y="353"/>
                      </a:lnTo>
                      <a:lnTo>
                        <a:pt x="2" y="363"/>
                      </a:lnTo>
                      <a:lnTo>
                        <a:pt x="5" y="367"/>
                      </a:lnTo>
                      <a:lnTo>
                        <a:pt x="5" y="369"/>
                      </a:lnTo>
                      <a:lnTo>
                        <a:pt x="11" y="372"/>
                      </a:lnTo>
                      <a:lnTo>
                        <a:pt x="11" y="372"/>
                      </a:lnTo>
                      <a:lnTo>
                        <a:pt x="13" y="372"/>
                      </a:lnTo>
                      <a:lnTo>
                        <a:pt x="17" y="376"/>
                      </a:lnTo>
                      <a:lnTo>
                        <a:pt x="21" y="382"/>
                      </a:lnTo>
                      <a:lnTo>
                        <a:pt x="21" y="387"/>
                      </a:lnTo>
                      <a:lnTo>
                        <a:pt x="27" y="396"/>
                      </a:lnTo>
                      <a:lnTo>
                        <a:pt x="32" y="401"/>
                      </a:lnTo>
                      <a:lnTo>
                        <a:pt x="42" y="406"/>
                      </a:lnTo>
                      <a:lnTo>
                        <a:pt x="47" y="411"/>
                      </a:lnTo>
                      <a:lnTo>
                        <a:pt x="57" y="425"/>
                      </a:lnTo>
                      <a:lnTo>
                        <a:pt x="68" y="434"/>
                      </a:lnTo>
                      <a:lnTo>
                        <a:pt x="69" y="441"/>
                      </a:lnTo>
                      <a:lnTo>
                        <a:pt x="78" y="451"/>
                      </a:lnTo>
                      <a:lnTo>
                        <a:pt x="84" y="455"/>
                      </a:lnTo>
                      <a:lnTo>
                        <a:pt x="89" y="458"/>
                      </a:lnTo>
                      <a:lnTo>
                        <a:pt x="100" y="467"/>
                      </a:lnTo>
                      <a:lnTo>
                        <a:pt x="106" y="470"/>
                      </a:lnTo>
                      <a:lnTo>
                        <a:pt x="106" y="474"/>
                      </a:lnTo>
                      <a:lnTo>
                        <a:pt x="110" y="476"/>
                      </a:lnTo>
                      <a:lnTo>
                        <a:pt x="112" y="482"/>
                      </a:lnTo>
                      <a:lnTo>
                        <a:pt x="114" y="493"/>
                      </a:lnTo>
                      <a:lnTo>
                        <a:pt x="116" y="494"/>
                      </a:lnTo>
                      <a:lnTo>
                        <a:pt x="120" y="505"/>
                      </a:lnTo>
                      <a:lnTo>
                        <a:pt x="123" y="510"/>
                      </a:lnTo>
                      <a:lnTo>
                        <a:pt x="123" y="516"/>
                      </a:lnTo>
                      <a:lnTo>
                        <a:pt x="122" y="521"/>
                      </a:lnTo>
                      <a:lnTo>
                        <a:pt x="123" y="531"/>
                      </a:lnTo>
                      <a:lnTo>
                        <a:pt x="134" y="558"/>
                      </a:lnTo>
                      <a:lnTo>
                        <a:pt x="141" y="565"/>
                      </a:lnTo>
                      <a:lnTo>
                        <a:pt x="146" y="566"/>
                      </a:lnTo>
                      <a:lnTo>
                        <a:pt x="150" y="570"/>
                      </a:lnTo>
                      <a:lnTo>
                        <a:pt x="154" y="575"/>
                      </a:lnTo>
                      <a:lnTo>
                        <a:pt x="167" y="586"/>
                      </a:lnTo>
                      <a:lnTo>
                        <a:pt x="172" y="588"/>
                      </a:lnTo>
                      <a:lnTo>
                        <a:pt x="183" y="590"/>
                      </a:lnTo>
                      <a:lnTo>
                        <a:pt x="184" y="596"/>
                      </a:lnTo>
                      <a:lnTo>
                        <a:pt x="199" y="603"/>
                      </a:lnTo>
                      <a:lnTo>
                        <a:pt x="205" y="608"/>
                      </a:lnTo>
                      <a:lnTo>
                        <a:pt x="209" y="612"/>
                      </a:lnTo>
                      <a:lnTo>
                        <a:pt x="214" y="613"/>
                      </a:lnTo>
                      <a:lnTo>
                        <a:pt x="214" y="615"/>
                      </a:lnTo>
                      <a:lnTo>
                        <a:pt x="219" y="616"/>
                      </a:lnTo>
                      <a:lnTo>
                        <a:pt x="228" y="616"/>
                      </a:lnTo>
                      <a:lnTo>
                        <a:pt x="230" y="611"/>
                      </a:lnTo>
                      <a:lnTo>
                        <a:pt x="236" y="608"/>
                      </a:lnTo>
                      <a:lnTo>
                        <a:pt x="238" y="603"/>
                      </a:lnTo>
                      <a:lnTo>
                        <a:pt x="244" y="601"/>
                      </a:lnTo>
                      <a:lnTo>
                        <a:pt x="245" y="596"/>
                      </a:lnTo>
                      <a:lnTo>
                        <a:pt x="247" y="590"/>
                      </a:lnTo>
                      <a:lnTo>
                        <a:pt x="249" y="588"/>
                      </a:lnTo>
                      <a:lnTo>
                        <a:pt x="257" y="567"/>
                      </a:lnTo>
                      <a:lnTo>
                        <a:pt x="263" y="561"/>
                      </a:lnTo>
                      <a:lnTo>
                        <a:pt x="266" y="558"/>
                      </a:lnTo>
                      <a:lnTo>
                        <a:pt x="270" y="558"/>
                      </a:lnTo>
                      <a:lnTo>
                        <a:pt x="275" y="555"/>
                      </a:lnTo>
                      <a:lnTo>
                        <a:pt x="281" y="555"/>
                      </a:lnTo>
                      <a:lnTo>
                        <a:pt x="286" y="554"/>
                      </a:lnTo>
                      <a:lnTo>
                        <a:pt x="289" y="548"/>
                      </a:lnTo>
                      <a:lnTo>
                        <a:pt x="294" y="548"/>
                      </a:lnTo>
                      <a:lnTo>
                        <a:pt x="304" y="554"/>
                      </a:lnTo>
                      <a:lnTo>
                        <a:pt x="308" y="555"/>
                      </a:lnTo>
                      <a:lnTo>
                        <a:pt x="313" y="554"/>
                      </a:lnTo>
                      <a:lnTo>
                        <a:pt x="318" y="555"/>
                      </a:lnTo>
                      <a:lnTo>
                        <a:pt x="324" y="555"/>
                      </a:lnTo>
                      <a:lnTo>
                        <a:pt x="339" y="559"/>
                      </a:lnTo>
                      <a:lnTo>
                        <a:pt x="344" y="555"/>
                      </a:lnTo>
                      <a:lnTo>
                        <a:pt x="348" y="558"/>
                      </a:lnTo>
                      <a:lnTo>
                        <a:pt x="354" y="562"/>
                      </a:lnTo>
                      <a:lnTo>
                        <a:pt x="356" y="567"/>
                      </a:lnTo>
                      <a:lnTo>
                        <a:pt x="361" y="571"/>
                      </a:lnTo>
                      <a:lnTo>
                        <a:pt x="361" y="575"/>
                      </a:lnTo>
                      <a:lnTo>
                        <a:pt x="366" y="574"/>
                      </a:lnTo>
                      <a:lnTo>
                        <a:pt x="369" y="580"/>
                      </a:lnTo>
                      <a:lnTo>
                        <a:pt x="374" y="584"/>
                      </a:lnTo>
                      <a:lnTo>
                        <a:pt x="378" y="586"/>
                      </a:lnTo>
                      <a:lnTo>
                        <a:pt x="380" y="592"/>
                      </a:lnTo>
                      <a:lnTo>
                        <a:pt x="394" y="603"/>
                      </a:lnTo>
                      <a:lnTo>
                        <a:pt x="400" y="613"/>
                      </a:lnTo>
                      <a:lnTo>
                        <a:pt x="404" y="619"/>
                      </a:lnTo>
                      <a:lnTo>
                        <a:pt x="408" y="632"/>
                      </a:lnTo>
                      <a:lnTo>
                        <a:pt x="413" y="643"/>
                      </a:lnTo>
                      <a:lnTo>
                        <a:pt x="416" y="649"/>
                      </a:lnTo>
                      <a:lnTo>
                        <a:pt x="416" y="650"/>
                      </a:lnTo>
                      <a:lnTo>
                        <a:pt x="419" y="654"/>
                      </a:lnTo>
                      <a:lnTo>
                        <a:pt x="422" y="660"/>
                      </a:lnTo>
                      <a:lnTo>
                        <a:pt x="426" y="665"/>
                      </a:lnTo>
                      <a:lnTo>
                        <a:pt x="424" y="666"/>
                      </a:lnTo>
                      <a:lnTo>
                        <a:pt x="427" y="677"/>
                      </a:lnTo>
                      <a:lnTo>
                        <a:pt x="432" y="688"/>
                      </a:lnTo>
                      <a:lnTo>
                        <a:pt x="438" y="692"/>
                      </a:lnTo>
                      <a:lnTo>
                        <a:pt x="443" y="695"/>
                      </a:lnTo>
                      <a:lnTo>
                        <a:pt x="447" y="702"/>
                      </a:lnTo>
                      <a:lnTo>
                        <a:pt x="449" y="707"/>
                      </a:lnTo>
                      <a:lnTo>
                        <a:pt x="454" y="711"/>
                      </a:lnTo>
                      <a:lnTo>
                        <a:pt x="458" y="717"/>
                      </a:lnTo>
                      <a:lnTo>
                        <a:pt x="458" y="722"/>
                      </a:lnTo>
                      <a:lnTo>
                        <a:pt x="469" y="736"/>
                      </a:lnTo>
                      <a:lnTo>
                        <a:pt x="477" y="738"/>
                      </a:lnTo>
                      <a:lnTo>
                        <a:pt x="483" y="742"/>
                      </a:lnTo>
                      <a:lnTo>
                        <a:pt x="484" y="745"/>
                      </a:lnTo>
                      <a:lnTo>
                        <a:pt x="484" y="749"/>
                      </a:lnTo>
                      <a:lnTo>
                        <a:pt x="485" y="755"/>
                      </a:lnTo>
                      <a:lnTo>
                        <a:pt x="485" y="760"/>
                      </a:lnTo>
                      <a:lnTo>
                        <a:pt x="483" y="765"/>
                      </a:lnTo>
                      <a:lnTo>
                        <a:pt x="488" y="769"/>
                      </a:lnTo>
                      <a:lnTo>
                        <a:pt x="488" y="775"/>
                      </a:lnTo>
                      <a:lnTo>
                        <a:pt x="487" y="780"/>
                      </a:lnTo>
                      <a:lnTo>
                        <a:pt x="488" y="786"/>
                      </a:lnTo>
                      <a:lnTo>
                        <a:pt x="491" y="791"/>
                      </a:lnTo>
                      <a:lnTo>
                        <a:pt x="498" y="801"/>
                      </a:lnTo>
                      <a:lnTo>
                        <a:pt x="502" y="806"/>
                      </a:lnTo>
                      <a:lnTo>
                        <a:pt x="506" y="817"/>
                      </a:lnTo>
                      <a:lnTo>
                        <a:pt x="507" y="829"/>
                      </a:lnTo>
                      <a:lnTo>
                        <a:pt x="512" y="833"/>
                      </a:lnTo>
                      <a:lnTo>
                        <a:pt x="511" y="839"/>
                      </a:lnTo>
                      <a:lnTo>
                        <a:pt x="514" y="840"/>
                      </a:lnTo>
                      <a:lnTo>
                        <a:pt x="525" y="841"/>
                      </a:lnTo>
                      <a:lnTo>
                        <a:pt x="530" y="844"/>
                      </a:lnTo>
                      <a:lnTo>
                        <a:pt x="533" y="843"/>
                      </a:lnTo>
                      <a:lnTo>
                        <a:pt x="538" y="847"/>
                      </a:lnTo>
                      <a:lnTo>
                        <a:pt x="541" y="852"/>
                      </a:lnTo>
                      <a:lnTo>
                        <a:pt x="545" y="854"/>
                      </a:lnTo>
                      <a:lnTo>
                        <a:pt x="550" y="852"/>
                      </a:lnTo>
                      <a:lnTo>
                        <a:pt x="554" y="855"/>
                      </a:lnTo>
                      <a:lnTo>
                        <a:pt x="561" y="856"/>
                      </a:lnTo>
                      <a:lnTo>
                        <a:pt x="571" y="866"/>
                      </a:lnTo>
                      <a:lnTo>
                        <a:pt x="575" y="867"/>
                      </a:lnTo>
                      <a:lnTo>
                        <a:pt x="597" y="870"/>
                      </a:lnTo>
                      <a:lnTo>
                        <a:pt x="609" y="868"/>
                      </a:lnTo>
                      <a:lnTo>
                        <a:pt x="614" y="871"/>
                      </a:lnTo>
                      <a:lnTo>
                        <a:pt x="618" y="872"/>
                      </a:lnTo>
                      <a:lnTo>
                        <a:pt x="629" y="882"/>
                      </a:lnTo>
                      <a:lnTo>
                        <a:pt x="630" y="882"/>
                      </a:lnTo>
                      <a:lnTo>
                        <a:pt x="636" y="886"/>
                      </a:lnTo>
                      <a:lnTo>
                        <a:pt x="640" y="886"/>
                      </a:lnTo>
                      <a:lnTo>
                        <a:pt x="640" y="881"/>
                      </a:lnTo>
                      <a:lnTo>
                        <a:pt x="653" y="878"/>
                      </a:lnTo>
                      <a:lnTo>
                        <a:pt x="656" y="877"/>
                      </a:lnTo>
                      <a:lnTo>
                        <a:pt x="655" y="871"/>
                      </a:lnTo>
                      <a:lnTo>
                        <a:pt x="649" y="877"/>
                      </a:lnTo>
                      <a:lnTo>
                        <a:pt x="651" y="870"/>
                      </a:lnTo>
                      <a:lnTo>
                        <a:pt x="647" y="877"/>
                      </a:lnTo>
                      <a:lnTo>
                        <a:pt x="643" y="868"/>
                      </a:lnTo>
                      <a:lnTo>
                        <a:pt x="648" y="868"/>
                      </a:lnTo>
                      <a:lnTo>
                        <a:pt x="644" y="864"/>
                      </a:lnTo>
                      <a:lnTo>
                        <a:pt x="643" y="854"/>
                      </a:lnTo>
                      <a:lnTo>
                        <a:pt x="635" y="836"/>
                      </a:lnTo>
                      <a:lnTo>
                        <a:pt x="635" y="830"/>
                      </a:lnTo>
                      <a:lnTo>
                        <a:pt x="630" y="811"/>
                      </a:lnTo>
                      <a:lnTo>
                        <a:pt x="626" y="807"/>
                      </a:lnTo>
                      <a:lnTo>
                        <a:pt x="626" y="802"/>
                      </a:lnTo>
                      <a:lnTo>
                        <a:pt x="630" y="803"/>
                      </a:lnTo>
                      <a:lnTo>
                        <a:pt x="625" y="797"/>
                      </a:lnTo>
                      <a:lnTo>
                        <a:pt x="626" y="792"/>
                      </a:lnTo>
                      <a:lnTo>
                        <a:pt x="630" y="792"/>
                      </a:lnTo>
                      <a:lnTo>
                        <a:pt x="632" y="787"/>
                      </a:lnTo>
                      <a:lnTo>
                        <a:pt x="635" y="782"/>
                      </a:lnTo>
                      <a:lnTo>
                        <a:pt x="635" y="776"/>
                      </a:lnTo>
                      <a:lnTo>
                        <a:pt x="636" y="771"/>
                      </a:lnTo>
                      <a:lnTo>
                        <a:pt x="625" y="773"/>
                      </a:lnTo>
                      <a:lnTo>
                        <a:pt x="614" y="771"/>
                      </a:lnTo>
                      <a:lnTo>
                        <a:pt x="616" y="765"/>
                      </a:lnTo>
                      <a:lnTo>
                        <a:pt x="613" y="761"/>
                      </a:lnTo>
                      <a:lnTo>
                        <a:pt x="610" y="756"/>
                      </a:lnTo>
                      <a:lnTo>
                        <a:pt x="616" y="760"/>
                      </a:lnTo>
                      <a:lnTo>
                        <a:pt x="620" y="765"/>
                      </a:lnTo>
                      <a:lnTo>
                        <a:pt x="624" y="765"/>
                      </a:lnTo>
                      <a:lnTo>
                        <a:pt x="628" y="764"/>
                      </a:lnTo>
                      <a:lnTo>
                        <a:pt x="633" y="765"/>
                      </a:lnTo>
                      <a:lnTo>
                        <a:pt x="628" y="769"/>
                      </a:lnTo>
                      <a:lnTo>
                        <a:pt x="636" y="767"/>
                      </a:lnTo>
                      <a:lnTo>
                        <a:pt x="645" y="740"/>
                      </a:lnTo>
                      <a:lnTo>
                        <a:pt x="644" y="736"/>
                      </a:lnTo>
                      <a:lnTo>
                        <a:pt x="641" y="734"/>
                      </a:lnTo>
                      <a:lnTo>
                        <a:pt x="637" y="729"/>
                      </a:lnTo>
                      <a:lnTo>
                        <a:pt x="637" y="725"/>
                      </a:lnTo>
                      <a:lnTo>
                        <a:pt x="633" y="726"/>
                      </a:lnTo>
                      <a:lnTo>
                        <a:pt x="630" y="723"/>
                      </a:lnTo>
                      <a:lnTo>
                        <a:pt x="636" y="722"/>
                      </a:lnTo>
                      <a:lnTo>
                        <a:pt x="647" y="722"/>
                      </a:lnTo>
                      <a:lnTo>
                        <a:pt x="652" y="726"/>
                      </a:lnTo>
                      <a:lnTo>
                        <a:pt x="662" y="712"/>
                      </a:lnTo>
                      <a:lnTo>
                        <a:pt x="664" y="707"/>
                      </a:lnTo>
                      <a:lnTo>
                        <a:pt x="664" y="702"/>
                      </a:lnTo>
                      <a:lnTo>
                        <a:pt x="660" y="706"/>
                      </a:lnTo>
                      <a:lnTo>
                        <a:pt x="658" y="711"/>
                      </a:lnTo>
                      <a:lnTo>
                        <a:pt x="652" y="706"/>
                      </a:lnTo>
                      <a:lnTo>
                        <a:pt x="655" y="702"/>
                      </a:lnTo>
                      <a:lnTo>
                        <a:pt x="653" y="699"/>
                      </a:lnTo>
                      <a:lnTo>
                        <a:pt x="659" y="699"/>
                      </a:lnTo>
                      <a:lnTo>
                        <a:pt x="664" y="696"/>
                      </a:lnTo>
                      <a:lnTo>
                        <a:pt x="666" y="700"/>
                      </a:lnTo>
                      <a:lnTo>
                        <a:pt x="671" y="696"/>
                      </a:lnTo>
                      <a:lnTo>
                        <a:pt x="672" y="691"/>
                      </a:lnTo>
                      <a:lnTo>
                        <a:pt x="672" y="696"/>
                      </a:lnTo>
                      <a:lnTo>
                        <a:pt x="671" y="700"/>
                      </a:lnTo>
                      <a:lnTo>
                        <a:pt x="675" y="698"/>
                      </a:lnTo>
                      <a:lnTo>
                        <a:pt x="682" y="691"/>
                      </a:lnTo>
                      <a:lnTo>
                        <a:pt x="682" y="685"/>
                      </a:lnTo>
                      <a:lnTo>
                        <a:pt x="679" y="680"/>
                      </a:lnTo>
                      <a:lnTo>
                        <a:pt x="682" y="674"/>
                      </a:lnTo>
                      <a:lnTo>
                        <a:pt x="681" y="673"/>
                      </a:lnTo>
                      <a:lnTo>
                        <a:pt x="687" y="683"/>
                      </a:lnTo>
                      <a:lnTo>
                        <a:pt x="693" y="685"/>
                      </a:lnTo>
                      <a:lnTo>
                        <a:pt x="709" y="676"/>
                      </a:lnTo>
                      <a:lnTo>
                        <a:pt x="709" y="674"/>
                      </a:lnTo>
                      <a:lnTo>
                        <a:pt x="705" y="672"/>
                      </a:lnTo>
                      <a:lnTo>
                        <a:pt x="700" y="673"/>
                      </a:lnTo>
                      <a:lnTo>
                        <a:pt x="702" y="668"/>
                      </a:lnTo>
                      <a:lnTo>
                        <a:pt x="697" y="665"/>
                      </a:lnTo>
                      <a:lnTo>
                        <a:pt x="691" y="654"/>
                      </a:lnTo>
                      <a:lnTo>
                        <a:pt x="697" y="653"/>
                      </a:lnTo>
                      <a:lnTo>
                        <a:pt x="698" y="657"/>
                      </a:lnTo>
                      <a:lnTo>
                        <a:pt x="706" y="664"/>
                      </a:lnTo>
                      <a:lnTo>
                        <a:pt x="710" y="661"/>
                      </a:lnTo>
                      <a:lnTo>
                        <a:pt x="706" y="651"/>
                      </a:lnTo>
                      <a:lnTo>
                        <a:pt x="708" y="650"/>
                      </a:lnTo>
                      <a:lnTo>
                        <a:pt x="710" y="657"/>
                      </a:lnTo>
                      <a:lnTo>
                        <a:pt x="716" y="658"/>
                      </a:lnTo>
                      <a:lnTo>
                        <a:pt x="721" y="656"/>
                      </a:lnTo>
                      <a:lnTo>
                        <a:pt x="723" y="661"/>
                      </a:lnTo>
                      <a:lnTo>
                        <a:pt x="728" y="660"/>
                      </a:lnTo>
                      <a:lnTo>
                        <a:pt x="725" y="664"/>
                      </a:lnTo>
                      <a:lnTo>
                        <a:pt x="736" y="658"/>
                      </a:lnTo>
                      <a:lnTo>
                        <a:pt x="735" y="664"/>
                      </a:lnTo>
                      <a:lnTo>
                        <a:pt x="724" y="670"/>
                      </a:lnTo>
                      <a:lnTo>
                        <a:pt x="723" y="672"/>
                      </a:lnTo>
                      <a:lnTo>
                        <a:pt x="739" y="662"/>
                      </a:lnTo>
                      <a:lnTo>
                        <a:pt x="750" y="658"/>
                      </a:lnTo>
                      <a:lnTo>
                        <a:pt x="755" y="654"/>
                      </a:lnTo>
                      <a:lnTo>
                        <a:pt x="750" y="656"/>
                      </a:lnTo>
                      <a:lnTo>
                        <a:pt x="744" y="660"/>
                      </a:lnTo>
                      <a:lnTo>
                        <a:pt x="744" y="654"/>
                      </a:lnTo>
                      <a:lnTo>
                        <a:pt x="755" y="650"/>
                      </a:lnTo>
                      <a:lnTo>
                        <a:pt x="765" y="650"/>
                      </a:lnTo>
                      <a:lnTo>
                        <a:pt x="774" y="643"/>
                      </a:lnTo>
                      <a:lnTo>
                        <a:pt x="782" y="639"/>
                      </a:lnTo>
                      <a:lnTo>
                        <a:pt x="788" y="635"/>
                      </a:lnTo>
                      <a:lnTo>
                        <a:pt x="797" y="626"/>
                      </a:lnTo>
                      <a:lnTo>
                        <a:pt x="799" y="616"/>
                      </a:lnTo>
                      <a:lnTo>
                        <a:pt x="807" y="611"/>
                      </a:lnTo>
                      <a:lnTo>
                        <a:pt x="811" y="605"/>
                      </a:lnTo>
                      <a:lnTo>
                        <a:pt x="816" y="603"/>
                      </a:lnTo>
                      <a:lnTo>
                        <a:pt x="818" y="596"/>
                      </a:lnTo>
                      <a:lnTo>
                        <a:pt x="812" y="594"/>
                      </a:lnTo>
                      <a:lnTo>
                        <a:pt x="812" y="586"/>
                      </a:lnTo>
                      <a:lnTo>
                        <a:pt x="808" y="582"/>
                      </a:lnTo>
                      <a:lnTo>
                        <a:pt x="808" y="577"/>
                      </a:lnTo>
                      <a:lnTo>
                        <a:pt x="805" y="571"/>
                      </a:lnTo>
                      <a:lnTo>
                        <a:pt x="808" y="570"/>
                      </a:lnTo>
                      <a:lnTo>
                        <a:pt x="816" y="574"/>
                      </a:lnTo>
                      <a:lnTo>
                        <a:pt x="819" y="569"/>
                      </a:lnTo>
                      <a:lnTo>
                        <a:pt x="824" y="565"/>
                      </a:lnTo>
                      <a:lnTo>
                        <a:pt x="828" y="566"/>
                      </a:lnTo>
                      <a:lnTo>
                        <a:pt x="828" y="574"/>
                      </a:lnTo>
                      <a:lnTo>
                        <a:pt x="824" y="585"/>
                      </a:lnTo>
                      <a:lnTo>
                        <a:pt x="835" y="582"/>
                      </a:lnTo>
                      <a:lnTo>
                        <a:pt x="846" y="582"/>
                      </a:lnTo>
                      <a:lnTo>
                        <a:pt x="845" y="584"/>
                      </a:lnTo>
                      <a:lnTo>
                        <a:pt x="839" y="585"/>
                      </a:lnTo>
                      <a:lnTo>
                        <a:pt x="828" y="593"/>
                      </a:lnTo>
                      <a:lnTo>
                        <a:pt x="824" y="599"/>
                      </a:lnTo>
                      <a:lnTo>
                        <a:pt x="826" y="599"/>
                      </a:lnTo>
                      <a:lnTo>
                        <a:pt x="833" y="593"/>
                      </a:lnTo>
                      <a:lnTo>
                        <a:pt x="837" y="589"/>
                      </a:lnTo>
                      <a:lnTo>
                        <a:pt x="842" y="588"/>
                      </a:lnTo>
                      <a:lnTo>
                        <a:pt x="858" y="580"/>
                      </a:lnTo>
                      <a:lnTo>
                        <a:pt x="875" y="571"/>
                      </a:lnTo>
                      <a:lnTo>
                        <a:pt x="889" y="570"/>
                      </a:lnTo>
                      <a:lnTo>
                        <a:pt x="883" y="559"/>
                      </a:lnTo>
                      <a:lnTo>
                        <a:pt x="888" y="548"/>
                      </a:lnTo>
                      <a:lnTo>
                        <a:pt x="894" y="544"/>
                      </a:lnTo>
                      <a:lnTo>
                        <a:pt x="894" y="544"/>
                      </a:lnTo>
                      <a:lnTo>
                        <a:pt x="899" y="539"/>
                      </a:lnTo>
                      <a:lnTo>
                        <a:pt x="900" y="532"/>
                      </a:lnTo>
                      <a:lnTo>
                        <a:pt x="898" y="520"/>
                      </a:lnTo>
                      <a:lnTo>
                        <a:pt x="895" y="513"/>
                      </a:lnTo>
                      <a:lnTo>
                        <a:pt x="899" y="508"/>
                      </a:lnTo>
                      <a:lnTo>
                        <a:pt x="898" y="498"/>
                      </a:lnTo>
                      <a:lnTo>
                        <a:pt x="899" y="493"/>
                      </a:lnTo>
                      <a:lnTo>
                        <a:pt x="903" y="487"/>
                      </a:lnTo>
                      <a:lnTo>
                        <a:pt x="904" y="482"/>
                      </a:lnTo>
                      <a:lnTo>
                        <a:pt x="907" y="476"/>
                      </a:lnTo>
                      <a:lnTo>
                        <a:pt x="907" y="471"/>
                      </a:lnTo>
                      <a:lnTo>
                        <a:pt x="908" y="466"/>
                      </a:lnTo>
                      <a:lnTo>
                        <a:pt x="907" y="460"/>
                      </a:lnTo>
                      <a:close/>
                      <a:moveTo>
                        <a:pt x="649" y="742"/>
                      </a:moveTo>
                      <a:lnTo>
                        <a:pt x="643" y="755"/>
                      </a:lnTo>
                      <a:lnTo>
                        <a:pt x="639" y="765"/>
                      </a:lnTo>
                      <a:lnTo>
                        <a:pt x="639" y="775"/>
                      </a:lnTo>
                      <a:lnTo>
                        <a:pt x="644" y="759"/>
                      </a:lnTo>
                      <a:lnTo>
                        <a:pt x="648" y="749"/>
                      </a:lnTo>
                      <a:lnTo>
                        <a:pt x="658" y="731"/>
                      </a:lnTo>
                      <a:lnTo>
                        <a:pt x="658" y="726"/>
                      </a:lnTo>
                      <a:lnTo>
                        <a:pt x="653" y="737"/>
                      </a:lnTo>
                      <a:lnTo>
                        <a:pt x="649" y="742"/>
                      </a:lnTo>
                      <a:close/>
                      <a:moveTo>
                        <a:pt x="671" y="707"/>
                      </a:moveTo>
                      <a:lnTo>
                        <a:pt x="670" y="712"/>
                      </a:lnTo>
                      <a:lnTo>
                        <a:pt x="667" y="717"/>
                      </a:lnTo>
                      <a:lnTo>
                        <a:pt x="667" y="718"/>
                      </a:lnTo>
                      <a:lnTo>
                        <a:pt x="675" y="708"/>
                      </a:lnTo>
                      <a:lnTo>
                        <a:pt x="678" y="703"/>
                      </a:lnTo>
                      <a:lnTo>
                        <a:pt x="675" y="702"/>
                      </a:lnTo>
                      <a:lnTo>
                        <a:pt x="671" y="707"/>
                      </a:lnTo>
                      <a:close/>
                      <a:moveTo>
                        <a:pt x="704" y="684"/>
                      </a:moveTo>
                      <a:lnTo>
                        <a:pt x="693" y="689"/>
                      </a:lnTo>
                      <a:lnTo>
                        <a:pt x="687" y="695"/>
                      </a:lnTo>
                      <a:lnTo>
                        <a:pt x="683" y="696"/>
                      </a:lnTo>
                      <a:lnTo>
                        <a:pt x="681" y="696"/>
                      </a:lnTo>
                      <a:lnTo>
                        <a:pt x="682" y="702"/>
                      </a:lnTo>
                      <a:lnTo>
                        <a:pt x="698" y="691"/>
                      </a:lnTo>
                      <a:lnTo>
                        <a:pt x="709" y="685"/>
                      </a:lnTo>
                      <a:lnTo>
                        <a:pt x="709" y="680"/>
                      </a:lnTo>
                      <a:lnTo>
                        <a:pt x="708" y="679"/>
                      </a:lnTo>
                      <a:lnTo>
                        <a:pt x="704" y="684"/>
                      </a:lnTo>
                      <a:close/>
                      <a:moveTo>
                        <a:pt x="812" y="611"/>
                      </a:moveTo>
                      <a:lnTo>
                        <a:pt x="807" y="615"/>
                      </a:lnTo>
                      <a:lnTo>
                        <a:pt x="805" y="618"/>
                      </a:lnTo>
                      <a:lnTo>
                        <a:pt x="820" y="607"/>
                      </a:lnTo>
                      <a:lnTo>
                        <a:pt x="824" y="600"/>
                      </a:lnTo>
                      <a:lnTo>
                        <a:pt x="819" y="604"/>
                      </a:lnTo>
                      <a:lnTo>
                        <a:pt x="812" y="611"/>
                      </a:lnTo>
                      <a:close/>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3" name="Freeform 173"/>
                <p:cNvSpPr>
                  <a:spLocks noEditPoints="1"/>
                </p:cNvSpPr>
                <p:nvPr/>
              </p:nvSpPr>
              <p:spPr bwMode="auto">
                <a:xfrm>
                  <a:off x="5481991" y="4957496"/>
                  <a:ext cx="935847" cy="853079"/>
                </a:xfrm>
                <a:custGeom>
                  <a:avLst/>
                  <a:gdLst/>
                  <a:ahLst/>
                  <a:cxnLst>
                    <a:cxn ang="0">
                      <a:pos x="347" y="228"/>
                    </a:cxn>
                    <a:cxn ang="0">
                      <a:pos x="357" y="293"/>
                    </a:cxn>
                    <a:cxn ang="0">
                      <a:pos x="325" y="281"/>
                    </a:cxn>
                    <a:cxn ang="0">
                      <a:pos x="327" y="267"/>
                    </a:cxn>
                    <a:cxn ang="0">
                      <a:pos x="336" y="256"/>
                    </a:cxn>
                    <a:cxn ang="0">
                      <a:pos x="335" y="239"/>
                    </a:cxn>
                    <a:cxn ang="0">
                      <a:pos x="317" y="250"/>
                    </a:cxn>
                    <a:cxn ang="0">
                      <a:pos x="316" y="235"/>
                    </a:cxn>
                    <a:cxn ang="0">
                      <a:pos x="308" y="232"/>
                    </a:cxn>
                    <a:cxn ang="0">
                      <a:pos x="270" y="237"/>
                    </a:cxn>
                    <a:cxn ang="0">
                      <a:pos x="279" y="212"/>
                    </a:cxn>
                    <a:cxn ang="0">
                      <a:pos x="306" y="222"/>
                    </a:cxn>
                    <a:cxn ang="0">
                      <a:pos x="320" y="226"/>
                    </a:cxn>
                    <a:cxn ang="0">
                      <a:pos x="319" y="213"/>
                    </a:cxn>
                    <a:cxn ang="0">
                      <a:pos x="301" y="184"/>
                    </a:cxn>
                    <a:cxn ang="0">
                      <a:pos x="241" y="164"/>
                    </a:cxn>
                    <a:cxn ang="0">
                      <a:pos x="172" y="146"/>
                    </a:cxn>
                    <a:cxn ang="0">
                      <a:pos x="180" y="125"/>
                    </a:cxn>
                    <a:cxn ang="0">
                      <a:pos x="187" y="110"/>
                    </a:cxn>
                    <a:cxn ang="0">
                      <a:pos x="207" y="81"/>
                    </a:cxn>
                    <a:cxn ang="0">
                      <a:pos x="211" y="69"/>
                    </a:cxn>
                    <a:cxn ang="0">
                      <a:pos x="214" y="58"/>
                    </a:cxn>
                    <a:cxn ang="0">
                      <a:pos x="210" y="50"/>
                    </a:cxn>
                    <a:cxn ang="0">
                      <a:pos x="205" y="38"/>
                    </a:cxn>
                    <a:cxn ang="0">
                      <a:pos x="198" y="20"/>
                    </a:cxn>
                    <a:cxn ang="0">
                      <a:pos x="192" y="8"/>
                    </a:cxn>
                    <a:cxn ang="0">
                      <a:pos x="3" y="94"/>
                    </a:cxn>
                    <a:cxn ang="0">
                      <a:pos x="23" y="130"/>
                    </a:cxn>
                    <a:cxn ang="0">
                      <a:pos x="38" y="157"/>
                    </a:cxn>
                    <a:cxn ang="0">
                      <a:pos x="40" y="178"/>
                    </a:cxn>
                    <a:cxn ang="0">
                      <a:pos x="31" y="205"/>
                    </a:cxn>
                    <a:cxn ang="0">
                      <a:pos x="32" y="244"/>
                    </a:cxn>
                    <a:cxn ang="0">
                      <a:pos x="27" y="262"/>
                    </a:cxn>
                    <a:cxn ang="0">
                      <a:pos x="30" y="277"/>
                    </a:cxn>
                    <a:cxn ang="0">
                      <a:pos x="58" y="250"/>
                    </a:cxn>
                    <a:cxn ang="0">
                      <a:pos x="58" y="270"/>
                    </a:cxn>
                    <a:cxn ang="0">
                      <a:pos x="95" y="282"/>
                    </a:cxn>
                    <a:cxn ang="0">
                      <a:pos x="148" y="285"/>
                    </a:cxn>
                    <a:cxn ang="0">
                      <a:pos x="153" y="267"/>
                    </a:cxn>
                    <a:cxn ang="0">
                      <a:pos x="179" y="270"/>
                    </a:cxn>
                    <a:cxn ang="0">
                      <a:pos x="203" y="289"/>
                    </a:cxn>
                    <a:cxn ang="0">
                      <a:pos x="207" y="285"/>
                    </a:cxn>
                    <a:cxn ang="0">
                      <a:pos x="217" y="311"/>
                    </a:cxn>
                    <a:cxn ang="0">
                      <a:pos x="244" y="315"/>
                    </a:cxn>
                    <a:cxn ang="0">
                      <a:pos x="260" y="302"/>
                    </a:cxn>
                    <a:cxn ang="0">
                      <a:pos x="281" y="304"/>
                    </a:cxn>
                    <a:cxn ang="0">
                      <a:pos x="294" y="306"/>
                    </a:cxn>
                    <a:cxn ang="0">
                      <a:pos x="283" y="278"/>
                    </a:cxn>
                    <a:cxn ang="0">
                      <a:pos x="314" y="292"/>
                    </a:cxn>
                    <a:cxn ang="0">
                      <a:pos x="332" y="301"/>
                    </a:cxn>
                    <a:cxn ang="0">
                      <a:pos x="347" y="305"/>
                    </a:cxn>
                    <a:cxn ang="0">
                      <a:pos x="350" y="316"/>
                    </a:cxn>
                    <a:cxn ang="0">
                      <a:pos x="363" y="305"/>
                    </a:cxn>
                    <a:cxn ang="0">
                      <a:pos x="160" y="289"/>
                    </a:cxn>
                    <a:cxn ang="0">
                      <a:pos x="173" y="285"/>
                    </a:cxn>
                    <a:cxn ang="0">
                      <a:pos x="210" y="311"/>
                    </a:cxn>
                  </a:cxnLst>
                  <a:rect l="0" t="0" r="r" b="b"/>
                  <a:pathLst>
                    <a:path w="369" h="327">
                      <a:moveTo>
                        <a:pt x="347" y="228"/>
                      </a:moveTo>
                      <a:lnTo>
                        <a:pt x="342" y="232"/>
                      </a:lnTo>
                      <a:lnTo>
                        <a:pt x="340" y="235"/>
                      </a:lnTo>
                      <a:lnTo>
                        <a:pt x="346" y="232"/>
                      </a:lnTo>
                      <a:lnTo>
                        <a:pt x="347" y="228"/>
                      </a:lnTo>
                      <a:close/>
                      <a:moveTo>
                        <a:pt x="369" y="304"/>
                      </a:moveTo>
                      <a:lnTo>
                        <a:pt x="367" y="302"/>
                      </a:lnTo>
                      <a:lnTo>
                        <a:pt x="363" y="301"/>
                      </a:lnTo>
                      <a:lnTo>
                        <a:pt x="361" y="296"/>
                      </a:lnTo>
                      <a:lnTo>
                        <a:pt x="357" y="293"/>
                      </a:lnTo>
                      <a:lnTo>
                        <a:pt x="346" y="292"/>
                      </a:lnTo>
                      <a:lnTo>
                        <a:pt x="340" y="289"/>
                      </a:lnTo>
                      <a:lnTo>
                        <a:pt x="333" y="289"/>
                      </a:lnTo>
                      <a:lnTo>
                        <a:pt x="331" y="283"/>
                      </a:lnTo>
                      <a:lnTo>
                        <a:pt x="325" y="281"/>
                      </a:lnTo>
                      <a:lnTo>
                        <a:pt x="320" y="279"/>
                      </a:lnTo>
                      <a:lnTo>
                        <a:pt x="317" y="274"/>
                      </a:lnTo>
                      <a:lnTo>
                        <a:pt x="323" y="271"/>
                      </a:lnTo>
                      <a:lnTo>
                        <a:pt x="321" y="269"/>
                      </a:lnTo>
                      <a:lnTo>
                        <a:pt x="327" y="267"/>
                      </a:lnTo>
                      <a:lnTo>
                        <a:pt x="332" y="270"/>
                      </a:lnTo>
                      <a:lnTo>
                        <a:pt x="328" y="266"/>
                      </a:lnTo>
                      <a:lnTo>
                        <a:pt x="325" y="260"/>
                      </a:lnTo>
                      <a:lnTo>
                        <a:pt x="331" y="256"/>
                      </a:lnTo>
                      <a:lnTo>
                        <a:pt x="336" y="256"/>
                      </a:lnTo>
                      <a:lnTo>
                        <a:pt x="338" y="258"/>
                      </a:lnTo>
                      <a:lnTo>
                        <a:pt x="339" y="252"/>
                      </a:lnTo>
                      <a:lnTo>
                        <a:pt x="339" y="248"/>
                      </a:lnTo>
                      <a:lnTo>
                        <a:pt x="335" y="245"/>
                      </a:lnTo>
                      <a:lnTo>
                        <a:pt x="335" y="239"/>
                      </a:lnTo>
                      <a:lnTo>
                        <a:pt x="332" y="235"/>
                      </a:lnTo>
                      <a:lnTo>
                        <a:pt x="324" y="240"/>
                      </a:lnTo>
                      <a:lnTo>
                        <a:pt x="324" y="245"/>
                      </a:lnTo>
                      <a:lnTo>
                        <a:pt x="323" y="250"/>
                      </a:lnTo>
                      <a:lnTo>
                        <a:pt x="317" y="250"/>
                      </a:lnTo>
                      <a:lnTo>
                        <a:pt x="314" y="245"/>
                      </a:lnTo>
                      <a:lnTo>
                        <a:pt x="309" y="245"/>
                      </a:lnTo>
                      <a:lnTo>
                        <a:pt x="305" y="243"/>
                      </a:lnTo>
                      <a:lnTo>
                        <a:pt x="305" y="241"/>
                      </a:lnTo>
                      <a:lnTo>
                        <a:pt x="316" y="235"/>
                      </a:lnTo>
                      <a:lnTo>
                        <a:pt x="319" y="229"/>
                      </a:lnTo>
                      <a:lnTo>
                        <a:pt x="317" y="228"/>
                      </a:lnTo>
                      <a:lnTo>
                        <a:pt x="312" y="232"/>
                      </a:lnTo>
                      <a:lnTo>
                        <a:pt x="312" y="226"/>
                      </a:lnTo>
                      <a:lnTo>
                        <a:pt x="308" y="232"/>
                      </a:lnTo>
                      <a:lnTo>
                        <a:pt x="302" y="229"/>
                      </a:lnTo>
                      <a:lnTo>
                        <a:pt x="298" y="235"/>
                      </a:lnTo>
                      <a:lnTo>
                        <a:pt x="293" y="236"/>
                      </a:lnTo>
                      <a:lnTo>
                        <a:pt x="278" y="237"/>
                      </a:lnTo>
                      <a:lnTo>
                        <a:pt x="270" y="237"/>
                      </a:lnTo>
                      <a:lnTo>
                        <a:pt x="263" y="235"/>
                      </a:lnTo>
                      <a:lnTo>
                        <a:pt x="263" y="229"/>
                      </a:lnTo>
                      <a:lnTo>
                        <a:pt x="267" y="224"/>
                      </a:lnTo>
                      <a:lnTo>
                        <a:pt x="275" y="213"/>
                      </a:lnTo>
                      <a:lnTo>
                        <a:pt x="279" y="212"/>
                      </a:lnTo>
                      <a:lnTo>
                        <a:pt x="287" y="213"/>
                      </a:lnTo>
                      <a:lnTo>
                        <a:pt x="293" y="216"/>
                      </a:lnTo>
                      <a:lnTo>
                        <a:pt x="297" y="221"/>
                      </a:lnTo>
                      <a:lnTo>
                        <a:pt x="302" y="221"/>
                      </a:lnTo>
                      <a:lnTo>
                        <a:pt x="306" y="222"/>
                      </a:lnTo>
                      <a:lnTo>
                        <a:pt x="308" y="221"/>
                      </a:lnTo>
                      <a:lnTo>
                        <a:pt x="313" y="226"/>
                      </a:lnTo>
                      <a:lnTo>
                        <a:pt x="319" y="226"/>
                      </a:lnTo>
                      <a:lnTo>
                        <a:pt x="320" y="225"/>
                      </a:lnTo>
                      <a:lnTo>
                        <a:pt x="320" y="226"/>
                      </a:lnTo>
                      <a:lnTo>
                        <a:pt x="327" y="224"/>
                      </a:lnTo>
                      <a:lnTo>
                        <a:pt x="324" y="222"/>
                      </a:lnTo>
                      <a:lnTo>
                        <a:pt x="320" y="220"/>
                      </a:lnTo>
                      <a:lnTo>
                        <a:pt x="317" y="216"/>
                      </a:lnTo>
                      <a:lnTo>
                        <a:pt x="319" y="213"/>
                      </a:lnTo>
                      <a:lnTo>
                        <a:pt x="314" y="207"/>
                      </a:lnTo>
                      <a:lnTo>
                        <a:pt x="313" y="202"/>
                      </a:lnTo>
                      <a:lnTo>
                        <a:pt x="306" y="195"/>
                      </a:lnTo>
                      <a:lnTo>
                        <a:pt x="302" y="190"/>
                      </a:lnTo>
                      <a:lnTo>
                        <a:pt x="301" y="184"/>
                      </a:lnTo>
                      <a:lnTo>
                        <a:pt x="302" y="176"/>
                      </a:lnTo>
                      <a:lnTo>
                        <a:pt x="306" y="165"/>
                      </a:lnTo>
                      <a:lnTo>
                        <a:pt x="308" y="160"/>
                      </a:lnTo>
                      <a:lnTo>
                        <a:pt x="306" y="159"/>
                      </a:lnTo>
                      <a:lnTo>
                        <a:pt x="241" y="164"/>
                      </a:lnTo>
                      <a:lnTo>
                        <a:pt x="172" y="168"/>
                      </a:lnTo>
                      <a:lnTo>
                        <a:pt x="177" y="163"/>
                      </a:lnTo>
                      <a:lnTo>
                        <a:pt x="173" y="157"/>
                      </a:lnTo>
                      <a:lnTo>
                        <a:pt x="175" y="152"/>
                      </a:lnTo>
                      <a:lnTo>
                        <a:pt x="172" y="146"/>
                      </a:lnTo>
                      <a:lnTo>
                        <a:pt x="179" y="145"/>
                      </a:lnTo>
                      <a:lnTo>
                        <a:pt x="180" y="141"/>
                      </a:lnTo>
                      <a:lnTo>
                        <a:pt x="176" y="136"/>
                      </a:lnTo>
                      <a:lnTo>
                        <a:pt x="182" y="136"/>
                      </a:lnTo>
                      <a:lnTo>
                        <a:pt x="180" y="125"/>
                      </a:lnTo>
                      <a:lnTo>
                        <a:pt x="184" y="121"/>
                      </a:lnTo>
                      <a:lnTo>
                        <a:pt x="186" y="118"/>
                      </a:lnTo>
                      <a:lnTo>
                        <a:pt x="180" y="118"/>
                      </a:lnTo>
                      <a:lnTo>
                        <a:pt x="186" y="114"/>
                      </a:lnTo>
                      <a:lnTo>
                        <a:pt x="187" y="110"/>
                      </a:lnTo>
                      <a:lnTo>
                        <a:pt x="192" y="104"/>
                      </a:lnTo>
                      <a:lnTo>
                        <a:pt x="188" y="102"/>
                      </a:lnTo>
                      <a:lnTo>
                        <a:pt x="191" y="96"/>
                      </a:lnTo>
                      <a:lnTo>
                        <a:pt x="195" y="95"/>
                      </a:lnTo>
                      <a:lnTo>
                        <a:pt x="207" y="81"/>
                      </a:lnTo>
                      <a:lnTo>
                        <a:pt x="207" y="80"/>
                      </a:lnTo>
                      <a:lnTo>
                        <a:pt x="202" y="79"/>
                      </a:lnTo>
                      <a:lnTo>
                        <a:pt x="207" y="77"/>
                      </a:lnTo>
                      <a:lnTo>
                        <a:pt x="207" y="76"/>
                      </a:lnTo>
                      <a:lnTo>
                        <a:pt x="211" y="69"/>
                      </a:lnTo>
                      <a:lnTo>
                        <a:pt x="206" y="71"/>
                      </a:lnTo>
                      <a:lnTo>
                        <a:pt x="201" y="69"/>
                      </a:lnTo>
                      <a:lnTo>
                        <a:pt x="203" y="65"/>
                      </a:lnTo>
                      <a:lnTo>
                        <a:pt x="210" y="62"/>
                      </a:lnTo>
                      <a:lnTo>
                        <a:pt x="214" y="58"/>
                      </a:lnTo>
                      <a:lnTo>
                        <a:pt x="217" y="58"/>
                      </a:lnTo>
                      <a:lnTo>
                        <a:pt x="218" y="56"/>
                      </a:lnTo>
                      <a:lnTo>
                        <a:pt x="217" y="56"/>
                      </a:lnTo>
                      <a:lnTo>
                        <a:pt x="211" y="54"/>
                      </a:lnTo>
                      <a:lnTo>
                        <a:pt x="210" y="50"/>
                      </a:lnTo>
                      <a:lnTo>
                        <a:pt x="206" y="47"/>
                      </a:lnTo>
                      <a:lnTo>
                        <a:pt x="203" y="42"/>
                      </a:lnTo>
                      <a:lnTo>
                        <a:pt x="203" y="41"/>
                      </a:lnTo>
                      <a:lnTo>
                        <a:pt x="209" y="42"/>
                      </a:lnTo>
                      <a:lnTo>
                        <a:pt x="205" y="38"/>
                      </a:lnTo>
                      <a:lnTo>
                        <a:pt x="209" y="33"/>
                      </a:lnTo>
                      <a:lnTo>
                        <a:pt x="199" y="34"/>
                      </a:lnTo>
                      <a:lnTo>
                        <a:pt x="198" y="30"/>
                      </a:lnTo>
                      <a:lnTo>
                        <a:pt x="205" y="24"/>
                      </a:lnTo>
                      <a:lnTo>
                        <a:pt x="198" y="20"/>
                      </a:lnTo>
                      <a:lnTo>
                        <a:pt x="198" y="15"/>
                      </a:lnTo>
                      <a:lnTo>
                        <a:pt x="202" y="11"/>
                      </a:lnTo>
                      <a:lnTo>
                        <a:pt x="202" y="5"/>
                      </a:lnTo>
                      <a:lnTo>
                        <a:pt x="198" y="4"/>
                      </a:lnTo>
                      <a:lnTo>
                        <a:pt x="192" y="8"/>
                      </a:lnTo>
                      <a:lnTo>
                        <a:pt x="194" y="3"/>
                      </a:lnTo>
                      <a:lnTo>
                        <a:pt x="195" y="0"/>
                      </a:lnTo>
                      <a:lnTo>
                        <a:pt x="85" y="7"/>
                      </a:lnTo>
                      <a:lnTo>
                        <a:pt x="0" y="9"/>
                      </a:lnTo>
                      <a:lnTo>
                        <a:pt x="3" y="94"/>
                      </a:lnTo>
                      <a:lnTo>
                        <a:pt x="12" y="102"/>
                      </a:lnTo>
                      <a:lnTo>
                        <a:pt x="15" y="106"/>
                      </a:lnTo>
                      <a:lnTo>
                        <a:pt x="19" y="117"/>
                      </a:lnTo>
                      <a:lnTo>
                        <a:pt x="19" y="125"/>
                      </a:lnTo>
                      <a:lnTo>
                        <a:pt x="23" y="130"/>
                      </a:lnTo>
                      <a:lnTo>
                        <a:pt x="26" y="136"/>
                      </a:lnTo>
                      <a:lnTo>
                        <a:pt x="27" y="137"/>
                      </a:lnTo>
                      <a:lnTo>
                        <a:pt x="30" y="141"/>
                      </a:lnTo>
                      <a:lnTo>
                        <a:pt x="30" y="146"/>
                      </a:lnTo>
                      <a:lnTo>
                        <a:pt x="38" y="157"/>
                      </a:lnTo>
                      <a:lnTo>
                        <a:pt x="40" y="159"/>
                      </a:lnTo>
                      <a:lnTo>
                        <a:pt x="39" y="163"/>
                      </a:lnTo>
                      <a:lnTo>
                        <a:pt x="40" y="168"/>
                      </a:lnTo>
                      <a:lnTo>
                        <a:pt x="39" y="172"/>
                      </a:lnTo>
                      <a:lnTo>
                        <a:pt x="40" y="178"/>
                      </a:lnTo>
                      <a:lnTo>
                        <a:pt x="39" y="183"/>
                      </a:lnTo>
                      <a:lnTo>
                        <a:pt x="39" y="188"/>
                      </a:lnTo>
                      <a:lnTo>
                        <a:pt x="36" y="194"/>
                      </a:lnTo>
                      <a:lnTo>
                        <a:pt x="35" y="199"/>
                      </a:lnTo>
                      <a:lnTo>
                        <a:pt x="31" y="205"/>
                      </a:lnTo>
                      <a:lnTo>
                        <a:pt x="30" y="210"/>
                      </a:lnTo>
                      <a:lnTo>
                        <a:pt x="31" y="220"/>
                      </a:lnTo>
                      <a:lnTo>
                        <a:pt x="27" y="225"/>
                      </a:lnTo>
                      <a:lnTo>
                        <a:pt x="30" y="232"/>
                      </a:lnTo>
                      <a:lnTo>
                        <a:pt x="32" y="244"/>
                      </a:lnTo>
                      <a:lnTo>
                        <a:pt x="31" y="251"/>
                      </a:lnTo>
                      <a:lnTo>
                        <a:pt x="26" y="256"/>
                      </a:lnTo>
                      <a:lnTo>
                        <a:pt x="26" y="256"/>
                      </a:lnTo>
                      <a:lnTo>
                        <a:pt x="26" y="256"/>
                      </a:lnTo>
                      <a:lnTo>
                        <a:pt x="27" y="262"/>
                      </a:lnTo>
                      <a:lnTo>
                        <a:pt x="26" y="267"/>
                      </a:lnTo>
                      <a:lnTo>
                        <a:pt x="20" y="270"/>
                      </a:lnTo>
                      <a:lnTo>
                        <a:pt x="19" y="275"/>
                      </a:lnTo>
                      <a:lnTo>
                        <a:pt x="26" y="279"/>
                      </a:lnTo>
                      <a:lnTo>
                        <a:pt x="30" y="277"/>
                      </a:lnTo>
                      <a:lnTo>
                        <a:pt x="55" y="274"/>
                      </a:lnTo>
                      <a:lnTo>
                        <a:pt x="57" y="271"/>
                      </a:lnTo>
                      <a:lnTo>
                        <a:pt x="51" y="267"/>
                      </a:lnTo>
                      <a:lnTo>
                        <a:pt x="57" y="263"/>
                      </a:lnTo>
                      <a:lnTo>
                        <a:pt x="58" y="250"/>
                      </a:lnTo>
                      <a:lnTo>
                        <a:pt x="62" y="255"/>
                      </a:lnTo>
                      <a:lnTo>
                        <a:pt x="65" y="260"/>
                      </a:lnTo>
                      <a:lnTo>
                        <a:pt x="65" y="266"/>
                      </a:lnTo>
                      <a:lnTo>
                        <a:pt x="59" y="267"/>
                      </a:lnTo>
                      <a:lnTo>
                        <a:pt x="58" y="270"/>
                      </a:lnTo>
                      <a:lnTo>
                        <a:pt x="64" y="273"/>
                      </a:lnTo>
                      <a:lnTo>
                        <a:pt x="69" y="273"/>
                      </a:lnTo>
                      <a:lnTo>
                        <a:pt x="78" y="275"/>
                      </a:lnTo>
                      <a:lnTo>
                        <a:pt x="89" y="279"/>
                      </a:lnTo>
                      <a:lnTo>
                        <a:pt x="95" y="282"/>
                      </a:lnTo>
                      <a:lnTo>
                        <a:pt x="104" y="285"/>
                      </a:lnTo>
                      <a:lnTo>
                        <a:pt x="130" y="289"/>
                      </a:lnTo>
                      <a:lnTo>
                        <a:pt x="135" y="289"/>
                      </a:lnTo>
                      <a:lnTo>
                        <a:pt x="144" y="285"/>
                      </a:lnTo>
                      <a:lnTo>
                        <a:pt x="148" y="285"/>
                      </a:lnTo>
                      <a:lnTo>
                        <a:pt x="145" y="277"/>
                      </a:lnTo>
                      <a:lnTo>
                        <a:pt x="139" y="273"/>
                      </a:lnTo>
                      <a:lnTo>
                        <a:pt x="145" y="273"/>
                      </a:lnTo>
                      <a:lnTo>
                        <a:pt x="148" y="270"/>
                      </a:lnTo>
                      <a:lnTo>
                        <a:pt x="153" y="267"/>
                      </a:lnTo>
                      <a:lnTo>
                        <a:pt x="164" y="264"/>
                      </a:lnTo>
                      <a:lnTo>
                        <a:pt x="163" y="270"/>
                      </a:lnTo>
                      <a:lnTo>
                        <a:pt x="163" y="273"/>
                      </a:lnTo>
                      <a:lnTo>
                        <a:pt x="168" y="271"/>
                      </a:lnTo>
                      <a:lnTo>
                        <a:pt x="179" y="270"/>
                      </a:lnTo>
                      <a:lnTo>
                        <a:pt x="180" y="275"/>
                      </a:lnTo>
                      <a:lnTo>
                        <a:pt x="186" y="278"/>
                      </a:lnTo>
                      <a:lnTo>
                        <a:pt x="187" y="286"/>
                      </a:lnTo>
                      <a:lnTo>
                        <a:pt x="192" y="286"/>
                      </a:lnTo>
                      <a:lnTo>
                        <a:pt x="203" y="289"/>
                      </a:lnTo>
                      <a:lnTo>
                        <a:pt x="206" y="285"/>
                      </a:lnTo>
                      <a:lnTo>
                        <a:pt x="207" y="283"/>
                      </a:lnTo>
                      <a:lnTo>
                        <a:pt x="207" y="279"/>
                      </a:lnTo>
                      <a:lnTo>
                        <a:pt x="209" y="285"/>
                      </a:lnTo>
                      <a:lnTo>
                        <a:pt x="207" y="285"/>
                      </a:lnTo>
                      <a:lnTo>
                        <a:pt x="207" y="292"/>
                      </a:lnTo>
                      <a:lnTo>
                        <a:pt x="210" y="296"/>
                      </a:lnTo>
                      <a:lnTo>
                        <a:pt x="215" y="300"/>
                      </a:lnTo>
                      <a:lnTo>
                        <a:pt x="218" y="305"/>
                      </a:lnTo>
                      <a:lnTo>
                        <a:pt x="217" y="311"/>
                      </a:lnTo>
                      <a:lnTo>
                        <a:pt x="221" y="313"/>
                      </a:lnTo>
                      <a:lnTo>
                        <a:pt x="226" y="311"/>
                      </a:lnTo>
                      <a:lnTo>
                        <a:pt x="237" y="317"/>
                      </a:lnTo>
                      <a:lnTo>
                        <a:pt x="243" y="315"/>
                      </a:lnTo>
                      <a:lnTo>
                        <a:pt x="244" y="315"/>
                      </a:lnTo>
                      <a:lnTo>
                        <a:pt x="249" y="317"/>
                      </a:lnTo>
                      <a:lnTo>
                        <a:pt x="253" y="315"/>
                      </a:lnTo>
                      <a:lnTo>
                        <a:pt x="253" y="308"/>
                      </a:lnTo>
                      <a:lnTo>
                        <a:pt x="255" y="302"/>
                      </a:lnTo>
                      <a:lnTo>
                        <a:pt x="260" y="302"/>
                      </a:lnTo>
                      <a:lnTo>
                        <a:pt x="266" y="300"/>
                      </a:lnTo>
                      <a:lnTo>
                        <a:pt x="268" y="300"/>
                      </a:lnTo>
                      <a:lnTo>
                        <a:pt x="270" y="305"/>
                      </a:lnTo>
                      <a:lnTo>
                        <a:pt x="275" y="302"/>
                      </a:lnTo>
                      <a:lnTo>
                        <a:pt x="281" y="304"/>
                      </a:lnTo>
                      <a:lnTo>
                        <a:pt x="281" y="312"/>
                      </a:lnTo>
                      <a:lnTo>
                        <a:pt x="283" y="317"/>
                      </a:lnTo>
                      <a:lnTo>
                        <a:pt x="287" y="315"/>
                      </a:lnTo>
                      <a:lnTo>
                        <a:pt x="293" y="311"/>
                      </a:lnTo>
                      <a:lnTo>
                        <a:pt x="294" y="306"/>
                      </a:lnTo>
                      <a:lnTo>
                        <a:pt x="291" y="301"/>
                      </a:lnTo>
                      <a:lnTo>
                        <a:pt x="297" y="300"/>
                      </a:lnTo>
                      <a:lnTo>
                        <a:pt x="294" y="289"/>
                      </a:lnTo>
                      <a:lnTo>
                        <a:pt x="285" y="283"/>
                      </a:lnTo>
                      <a:lnTo>
                        <a:pt x="283" y="278"/>
                      </a:lnTo>
                      <a:lnTo>
                        <a:pt x="283" y="278"/>
                      </a:lnTo>
                      <a:lnTo>
                        <a:pt x="302" y="285"/>
                      </a:lnTo>
                      <a:lnTo>
                        <a:pt x="308" y="286"/>
                      </a:lnTo>
                      <a:lnTo>
                        <a:pt x="313" y="289"/>
                      </a:lnTo>
                      <a:lnTo>
                        <a:pt x="314" y="292"/>
                      </a:lnTo>
                      <a:lnTo>
                        <a:pt x="312" y="297"/>
                      </a:lnTo>
                      <a:lnTo>
                        <a:pt x="317" y="297"/>
                      </a:lnTo>
                      <a:lnTo>
                        <a:pt x="323" y="296"/>
                      </a:lnTo>
                      <a:lnTo>
                        <a:pt x="325" y="301"/>
                      </a:lnTo>
                      <a:lnTo>
                        <a:pt x="332" y="301"/>
                      </a:lnTo>
                      <a:lnTo>
                        <a:pt x="336" y="300"/>
                      </a:lnTo>
                      <a:lnTo>
                        <a:pt x="338" y="305"/>
                      </a:lnTo>
                      <a:lnTo>
                        <a:pt x="342" y="311"/>
                      </a:lnTo>
                      <a:lnTo>
                        <a:pt x="347" y="312"/>
                      </a:lnTo>
                      <a:lnTo>
                        <a:pt x="347" y="305"/>
                      </a:lnTo>
                      <a:lnTo>
                        <a:pt x="350" y="311"/>
                      </a:lnTo>
                      <a:lnTo>
                        <a:pt x="346" y="316"/>
                      </a:lnTo>
                      <a:lnTo>
                        <a:pt x="342" y="327"/>
                      </a:lnTo>
                      <a:lnTo>
                        <a:pt x="347" y="321"/>
                      </a:lnTo>
                      <a:lnTo>
                        <a:pt x="350" y="316"/>
                      </a:lnTo>
                      <a:lnTo>
                        <a:pt x="354" y="311"/>
                      </a:lnTo>
                      <a:lnTo>
                        <a:pt x="361" y="319"/>
                      </a:lnTo>
                      <a:lnTo>
                        <a:pt x="362" y="315"/>
                      </a:lnTo>
                      <a:lnTo>
                        <a:pt x="363" y="309"/>
                      </a:lnTo>
                      <a:lnTo>
                        <a:pt x="363" y="305"/>
                      </a:lnTo>
                      <a:lnTo>
                        <a:pt x="369" y="304"/>
                      </a:lnTo>
                      <a:close/>
                      <a:moveTo>
                        <a:pt x="163" y="279"/>
                      </a:moveTo>
                      <a:lnTo>
                        <a:pt x="152" y="283"/>
                      </a:lnTo>
                      <a:lnTo>
                        <a:pt x="154" y="287"/>
                      </a:lnTo>
                      <a:lnTo>
                        <a:pt x="160" y="289"/>
                      </a:lnTo>
                      <a:lnTo>
                        <a:pt x="165" y="293"/>
                      </a:lnTo>
                      <a:lnTo>
                        <a:pt x="171" y="292"/>
                      </a:lnTo>
                      <a:lnTo>
                        <a:pt x="173" y="286"/>
                      </a:lnTo>
                      <a:lnTo>
                        <a:pt x="175" y="285"/>
                      </a:lnTo>
                      <a:lnTo>
                        <a:pt x="173" y="285"/>
                      </a:lnTo>
                      <a:lnTo>
                        <a:pt x="163" y="279"/>
                      </a:lnTo>
                      <a:close/>
                      <a:moveTo>
                        <a:pt x="210" y="300"/>
                      </a:moveTo>
                      <a:lnTo>
                        <a:pt x="206" y="304"/>
                      </a:lnTo>
                      <a:lnTo>
                        <a:pt x="205" y="306"/>
                      </a:lnTo>
                      <a:lnTo>
                        <a:pt x="210" y="311"/>
                      </a:lnTo>
                      <a:lnTo>
                        <a:pt x="215" y="311"/>
                      </a:lnTo>
                      <a:lnTo>
                        <a:pt x="217" y="309"/>
                      </a:lnTo>
                      <a:lnTo>
                        <a:pt x="215" y="305"/>
                      </a:lnTo>
                      <a:lnTo>
                        <a:pt x="210" y="300"/>
                      </a:lnTo>
                      <a:close/>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4" name="Freeform 174"/>
                <p:cNvSpPr>
                  <a:spLocks noEditPoints="1"/>
                </p:cNvSpPr>
                <p:nvPr/>
              </p:nvSpPr>
              <p:spPr bwMode="auto">
                <a:xfrm>
                  <a:off x="5568221" y="1680837"/>
                  <a:ext cx="864835" cy="1231356"/>
                </a:xfrm>
                <a:custGeom>
                  <a:avLst/>
                  <a:gdLst/>
                  <a:ahLst/>
                  <a:cxnLst>
                    <a:cxn ang="0">
                      <a:pos x="223" y="15"/>
                    </a:cxn>
                    <a:cxn ang="0">
                      <a:pos x="233" y="0"/>
                    </a:cxn>
                    <a:cxn ang="0">
                      <a:pos x="198" y="23"/>
                    </a:cxn>
                    <a:cxn ang="0">
                      <a:pos x="134" y="99"/>
                    </a:cxn>
                    <a:cxn ang="0">
                      <a:pos x="129" y="107"/>
                    </a:cxn>
                    <a:cxn ang="0">
                      <a:pos x="318" y="262"/>
                    </a:cxn>
                    <a:cxn ang="0">
                      <a:pos x="304" y="278"/>
                    </a:cxn>
                    <a:cxn ang="0">
                      <a:pos x="289" y="292"/>
                    </a:cxn>
                    <a:cxn ang="0">
                      <a:pos x="295" y="265"/>
                    </a:cxn>
                    <a:cxn ang="0">
                      <a:pos x="306" y="250"/>
                    </a:cxn>
                    <a:cxn ang="0">
                      <a:pos x="301" y="239"/>
                    </a:cxn>
                    <a:cxn ang="0">
                      <a:pos x="293" y="225"/>
                    </a:cxn>
                    <a:cxn ang="0">
                      <a:pos x="290" y="201"/>
                    </a:cxn>
                    <a:cxn ang="0">
                      <a:pos x="274" y="191"/>
                    </a:cxn>
                    <a:cxn ang="0">
                      <a:pos x="248" y="175"/>
                    </a:cxn>
                    <a:cxn ang="0">
                      <a:pos x="213" y="167"/>
                    </a:cxn>
                    <a:cxn ang="0">
                      <a:pos x="139" y="140"/>
                    </a:cxn>
                    <a:cxn ang="0">
                      <a:pos x="118" y="133"/>
                    </a:cxn>
                    <a:cxn ang="0">
                      <a:pos x="111" y="128"/>
                    </a:cxn>
                    <a:cxn ang="0">
                      <a:pos x="110" y="107"/>
                    </a:cxn>
                    <a:cxn ang="0">
                      <a:pos x="87" y="120"/>
                    </a:cxn>
                    <a:cxn ang="0">
                      <a:pos x="46" y="133"/>
                    </a:cxn>
                    <a:cxn ang="0">
                      <a:pos x="35" y="137"/>
                    </a:cxn>
                    <a:cxn ang="0">
                      <a:pos x="30" y="190"/>
                    </a:cxn>
                    <a:cxn ang="0">
                      <a:pos x="4" y="213"/>
                    </a:cxn>
                    <a:cxn ang="0">
                      <a:pos x="9" y="229"/>
                    </a:cxn>
                    <a:cxn ang="0">
                      <a:pos x="8" y="269"/>
                    </a:cxn>
                    <a:cxn ang="0">
                      <a:pos x="16" y="301"/>
                    </a:cxn>
                    <a:cxn ang="0">
                      <a:pos x="39" y="316"/>
                    </a:cxn>
                    <a:cxn ang="0">
                      <a:pos x="66" y="338"/>
                    </a:cxn>
                    <a:cxn ang="0">
                      <a:pos x="92" y="354"/>
                    </a:cxn>
                    <a:cxn ang="0">
                      <a:pos x="105" y="385"/>
                    </a:cxn>
                    <a:cxn ang="0">
                      <a:pos x="108" y="399"/>
                    </a:cxn>
                    <a:cxn ang="0">
                      <a:pos x="111" y="422"/>
                    </a:cxn>
                    <a:cxn ang="0">
                      <a:pos x="119" y="450"/>
                    </a:cxn>
                    <a:cxn ang="0">
                      <a:pos x="146" y="472"/>
                    </a:cxn>
                    <a:cxn ang="0">
                      <a:pos x="316" y="448"/>
                    </a:cxn>
                    <a:cxn ang="0">
                      <a:pos x="312" y="427"/>
                    </a:cxn>
                    <a:cxn ang="0">
                      <a:pos x="305" y="400"/>
                    </a:cxn>
                    <a:cxn ang="0">
                      <a:pos x="310" y="369"/>
                    </a:cxn>
                    <a:cxn ang="0">
                      <a:pos x="310" y="342"/>
                    </a:cxn>
                    <a:cxn ang="0">
                      <a:pos x="321" y="319"/>
                    </a:cxn>
                    <a:cxn ang="0">
                      <a:pos x="325" y="277"/>
                    </a:cxn>
                    <a:cxn ang="0">
                      <a:pos x="126" y="115"/>
                    </a:cxn>
                    <a:cxn ang="0">
                      <a:pos x="126" y="115"/>
                    </a:cxn>
                    <a:cxn ang="0">
                      <a:pos x="332" y="236"/>
                    </a:cxn>
                    <a:cxn ang="0">
                      <a:pos x="320" y="261"/>
                    </a:cxn>
                    <a:cxn ang="0">
                      <a:pos x="333" y="257"/>
                    </a:cxn>
                    <a:cxn ang="0">
                      <a:pos x="341" y="228"/>
                    </a:cxn>
                  </a:cxnLst>
                  <a:rect l="0" t="0" r="r" b="b"/>
                  <a:pathLst>
                    <a:path w="341" h="472">
                      <a:moveTo>
                        <a:pt x="205" y="29"/>
                      </a:moveTo>
                      <a:lnTo>
                        <a:pt x="209" y="23"/>
                      </a:lnTo>
                      <a:lnTo>
                        <a:pt x="213" y="21"/>
                      </a:lnTo>
                      <a:lnTo>
                        <a:pt x="223" y="15"/>
                      </a:lnTo>
                      <a:lnTo>
                        <a:pt x="229" y="11"/>
                      </a:lnTo>
                      <a:lnTo>
                        <a:pt x="230" y="6"/>
                      </a:lnTo>
                      <a:lnTo>
                        <a:pt x="236" y="2"/>
                      </a:lnTo>
                      <a:lnTo>
                        <a:pt x="233" y="0"/>
                      </a:lnTo>
                      <a:lnTo>
                        <a:pt x="228" y="3"/>
                      </a:lnTo>
                      <a:lnTo>
                        <a:pt x="219" y="10"/>
                      </a:lnTo>
                      <a:lnTo>
                        <a:pt x="209" y="15"/>
                      </a:lnTo>
                      <a:lnTo>
                        <a:pt x="198" y="23"/>
                      </a:lnTo>
                      <a:lnTo>
                        <a:pt x="198" y="26"/>
                      </a:lnTo>
                      <a:lnTo>
                        <a:pt x="199" y="31"/>
                      </a:lnTo>
                      <a:lnTo>
                        <a:pt x="205" y="29"/>
                      </a:lnTo>
                      <a:close/>
                      <a:moveTo>
                        <a:pt x="134" y="99"/>
                      </a:moveTo>
                      <a:lnTo>
                        <a:pt x="131" y="98"/>
                      </a:lnTo>
                      <a:lnTo>
                        <a:pt x="133" y="103"/>
                      </a:lnTo>
                      <a:lnTo>
                        <a:pt x="134" y="99"/>
                      </a:lnTo>
                      <a:close/>
                      <a:moveTo>
                        <a:pt x="129" y="107"/>
                      </a:moveTo>
                      <a:lnTo>
                        <a:pt x="123" y="111"/>
                      </a:lnTo>
                      <a:lnTo>
                        <a:pt x="129" y="109"/>
                      </a:lnTo>
                      <a:lnTo>
                        <a:pt x="129" y="107"/>
                      </a:lnTo>
                      <a:close/>
                      <a:moveTo>
                        <a:pt x="318" y="262"/>
                      </a:moveTo>
                      <a:lnTo>
                        <a:pt x="313" y="266"/>
                      </a:lnTo>
                      <a:lnTo>
                        <a:pt x="308" y="267"/>
                      </a:lnTo>
                      <a:lnTo>
                        <a:pt x="305" y="273"/>
                      </a:lnTo>
                      <a:lnTo>
                        <a:pt x="304" y="278"/>
                      </a:lnTo>
                      <a:lnTo>
                        <a:pt x="301" y="284"/>
                      </a:lnTo>
                      <a:lnTo>
                        <a:pt x="295" y="288"/>
                      </a:lnTo>
                      <a:lnTo>
                        <a:pt x="293" y="292"/>
                      </a:lnTo>
                      <a:lnTo>
                        <a:pt x="289" y="292"/>
                      </a:lnTo>
                      <a:lnTo>
                        <a:pt x="287" y="286"/>
                      </a:lnTo>
                      <a:lnTo>
                        <a:pt x="289" y="280"/>
                      </a:lnTo>
                      <a:lnTo>
                        <a:pt x="293" y="270"/>
                      </a:lnTo>
                      <a:lnTo>
                        <a:pt x="295" y="265"/>
                      </a:lnTo>
                      <a:lnTo>
                        <a:pt x="297" y="259"/>
                      </a:lnTo>
                      <a:lnTo>
                        <a:pt x="302" y="257"/>
                      </a:lnTo>
                      <a:lnTo>
                        <a:pt x="306" y="254"/>
                      </a:lnTo>
                      <a:lnTo>
                        <a:pt x="306" y="250"/>
                      </a:lnTo>
                      <a:lnTo>
                        <a:pt x="308" y="244"/>
                      </a:lnTo>
                      <a:lnTo>
                        <a:pt x="306" y="244"/>
                      </a:lnTo>
                      <a:lnTo>
                        <a:pt x="305" y="244"/>
                      </a:lnTo>
                      <a:lnTo>
                        <a:pt x="301" y="239"/>
                      </a:lnTo>
                      <a:lnTo>
                        <a:pt x="299" y="235"/>
                      </a:lnTo>
                      <a:lnTo>
                        <a:pt x="302" y="224"/>
                      </a:lnTo>
                      <a:lnTo>
                        <a:pt x="297" y="224"/>
                      </a:lnTo>
                      <a:lnTo>
                        <a:pt x="293" y="225"/>
                      </a:lnTo>
                      <a:lnTo>
                        <a:pt x="290" y="221"/>
                      </a:lnTo>
                      <a:lnTo>
                        <a:pt x="293" y="216"/>
                      </a:lnTo>
                      <a:lnTo>
                        <a:pt x="293" y="205"/>
                      </a:lnTo>
                      <a:lnTo>
                        <a:pt x="290" y="201"/>
                      </a:lnTo>
                      <a:lnTo>
                        <a:pt x="293" y="200"/>
                      </a:lnTo>
                      <a:lnTo>
                        <a:pt x="286" y="194"/>
                      </a:lnTo>
                      <a:lnTo>
                        <a:pt x="279" y="191"/>
                      </a:lnTo>
                      <a:lnTo>
                        <a:pt x="274" y="191"/>
                      </a:lnTo>
                      <a:lnTo>
                        <a:pt x="272" y="181"/>
                      </a:lnTo>
                      <a:lnTo>
                        <a:pt x="267" y="178"/>
                      </a:lnTo>
                      <a:lnTo>
                        <a:pt x="253" y="176"/>
                      </a:lnTo>
                      <a:lnTo>
                        <a:pt x="248" y="175"/>
                      </a:lnTo>
                      <a:lnTo>
                        <a:pt x="242" y="176"/>
                      </a:lnTo>
                      <a:lnTo>
                        <a:pt x="233" y="175"/>
                      </a:lnTo>
                      <a:lnTo>
                        <a:pt x="230" y="175"/>
                      </a:lnTo>
                      <a:lnTo>
                        <a:pt x="213" y="167"/>
                      </a:lnTo>
                      <a:lnTo>
                        <a:pt x="157" y="156"/>
                      </a:lnTo>
                      <a:lnTo>
                        <a:pt x="150" y="147"/>
                      </a:lnTo>
                      <a:lnTo>
                        <a:pt x="146" y="143"/>
                      </a:lnTo>
                      <a:lnTo>
                        <a:pt x="139" y="140"/>
                      </a:lnTo>
                      <a:lnTo>
                        <a:pt x="138" y="137"/>
                      </a:lnTo>
                      <a:lnTo>
                        <a:pt x="129" y="137"/>
                      </a:lnTo>
                      <a:lnTo>
                        <a:pt x="123" y="134"/>
                      </a:lnTo>
                      <a:lnTo>
                        <a:pt x="118" y="133"/>
                      </a:lnTo>
                      <a:lnTo>
                        <a:pt x="112" y="136"/>
                      </a:lnTo>
                      <a:lnTo>
                        <a:pt x="107" y="136"/>
                      </a:lnTo>
                      <a:lnTo>
                        <a:pt x="110" y="133"/>
                      </a:lnTo>
                      <a:lnTo>
                        <a:pt x="111" y="128"/>
                      </a:lnTo>
                      <a:lnTo>
                        <a:pt x="111" y="122"/>
                      </a:lnTo>
                      <a:lnTo>
                        <a:pt x="114" y="118"/>
                      </a:lnTo>
                      <a:lnTo>
                        <a:pt x="115" y="111"/>
                      </a:lnTo>
                      <a:lnTo>
                        <a:pt x="110" y="107"/>
                      </a:lnTo>
                      <a:lnTo>
                        <a:pt x="103" y="111"/>
                      </a:lnTo>
                      <a:lnTo>
                        <a:pt x="99" y="115"/>
                      </a:lnTo>
                      <a:lnTo>
                        <a:pt x="92" y="118"/>
                      </a:lnTo>
                      <a:lnTo>
                        <a:pt x="87" y="120"/>
                      </a:lnTo>
                      <a:lnTo>
                        <a:pt x="77" y="125"/>
                      </a:lnTo>
                      <a:lnTo>
                        <a:pt x="57" y="133"/>
                      </a:lnTo>
                      <a:lnTo>
                        <a:pt x="51" y="134"/>
                      </a:lnTo>
                      <a:lnTo>
                        <a:pt x="46" y="133"/>
                      </a:lnTo>
                      <a:lnTo>
                        <a:pt x="40" y="128"/>
                      </a:lnTo>
                      <a:lnTo>
                        <a:pt x="39" y="130"/>
                      </a:lnTo>
                      <a:lnTo>
                        <a:pt x="38" y="132"/>
                      </a:lnTo>
                      <a:lnTo>
                        <a:pt x="35" y="137"/>
                      </a:lnTo>
                      <a:lnTo>
                        <a:pt x="31" y="137"/>
                      </a:lnTo>
                      <a:lnTo>
                        <a:pt x="32" y="179"/>
                      </a:lnTo>
                      <a:lnTo>
                        <a:pt x="32" y="185"/>
                      </a:lnTo>
                      <a:lnTo>
                        <a:pt x="30" y="190"/>
                      </a:lnTo>
                      <a:lnTo>
                        <a:pt x="19" y="195"/>
                      </a:lnTo>
                      <a:lnTo>
                        <a:pt x="8" y="202"/>
                      </a:lnTo>
                      <a:lnTo>
                        <a:pt x="6" y="208"/>
                      </a:lnTo>
                      <a:lnTo>
                        <a:pt x="4" y="213"/>
                      </a:lnTo>
                      <a:lnTo>
                        <a:pt x="0" y="217"/>
                      </a:lnTo>
                      <a:lnTo>
                        <a:pt x="0" y="223"/>
                      </a:lnTo>
                      <a:lnTo>
                        <a:pt x="4" y="228"/>
                      </a:lnTo>
                      <a:lnTo>
                        <a:pt x="9" y="229"/>
                      </a:lnTo>
                      <a:lnTo>
                        <a:pt x="15" y="240"/>
                      </a:lnTo>
                      <a:lnTo>
                        <a:pt x="9" y="254"/>
                      </a:lnTo>
                      <a:lnTo>
                        <a:pt x="11" y="263"/>
                      </a:lnTo>
                      <a:lnTo>
                        <a:pt x="8" y="269"/>
                      </a:lnTo>
                      <a:lnTo>
                        <a:pt x="11" y="280"/>
                      </a:lnTo>
                      <a:lnTo>
                        <a:pt x="11" y="289"/>
                      </a:lnTo>
                      <a:lnTo>
                        <a:pt x="8" y="294"/>
                      </a:lnTo>
                      <a:lnTo>
                        <a:pt x="16" y="301"/>
                      </a:lnTo>
                      <a:lnTo>
                        <a:pt x="21" y="305"/>
                      </a:lnTo>
                      <a:lnTo>
                        <a:pt x="27" y="308"/>
                      </a:lnTo>
                      <a:lnTo>
                        <a:pt x="36" y="309"/>
                      </a:lnTo>
                      <a:lnTo>
                        <a:pt x="39" y="316"/>
                      </a:lnTo>
                      <a:lnTo>
                        <a:pt x="44" y="319"/>
                      </a:lnTo>
                      <a:lnTo>
                        <a:pt x="51" y="322"/>
                      </a:lnTo>
                      <a:lnTo>
                        <a:pt x="59" y="326"/>
                      </a:lnTo>
                      <a:lnTo>
                        <a:pt x="66" y="338"/>
                      </a:lnTo>
                      <a:lnTo>
                        <a:pt x="77" y="346"/>
                      </a:lnTo>
                      <a:lnTo>
                        <a:pt x="82" y="349"/>
                      </a:lnTo>
                      <a:lnTo>
                        <a:pt x="87" y="350"/>
                      </a:lnTo>
                      <a:lnTo>
                        <a:pt x="92" y="354"/>
                      </a:lnTo>
                      <a:lnTo>
                        <a:pt x="97" y="360"/>
                      </a:lnTo>
                      <a:lnTo>
                        <a:pt x="101" y="365"/>
                      </a:lnTo>
                      <a:lnTo>
                        <a:pt x="104" y="380"/>
                      </a:lnTo>
                      <a:lnTo>
                        <a:pt x="105" y="385"/>
                      </a:lnTo>
                      <a:lnTo>
                        <a:pt x="104" y="387"/>
                      </a:lnTo>
                      <a:lnTo>
                        <a:pt x="107" y="393"/>
                      </a:lnTo>
                      <a:lnTo>
                        <a:pt x="107" y="398"/>
                      </a:lnTo>
                      <a:lnTo>
                        <a:pt x="108" y="399"/>
                      </a:lnTo>
                      <a:lnTo>
                        <a:pt x="110" y="404"/>
                      </a:lnTo>
                      <a:lnTo>
                        <a:pt x="114" y="406"/>
                      </a:lnTo>
                      <a:lnTo>
                        <a:pt x="116" y="411"/>
                      </a:lnTo>
                      <a:lnTo>
                        <a:pt x="111" y="422"/>
                      </a:lnTo>
                      <a:lnTo>
                        <a:pt x="114" y="430"/>
                      </a:lnTo>
                      <a:lnTo>
                        <a:pt x="114" y="438"/>
                      </a:lnTo>
                      <a:lnTo>
                        <a:pt x="118" y="444"/>
                      </a:lnTo>
                      <a:lnTo>
                        <a:pt x="119" y="450"/>
                      </a:lnTo>
                      <a:lnTo>
                        <a:pt x="122" y="456"/>
                      </a:lnTo>
                      <a:lnTo>
                        <a:pt x="127" y="459"/>
                      </a:lnTo>
                      <a:lnTo>
                        <a:pt x="142" y="461"/>
                      </a:lnTo>
                      <a:lnTo>
                        <a:pt x="146" y="472"/>
                      </a:lnTo>
                      <a:lnTo>
                        <a:pt x="242" y="467"/>
                      </a:lnTo>
                      <a:lnTo>
                        <a:pt x="314" y="460"/>
                      </a:lnTo>
                      <a:lnTo>
                        <a:pt x="317" y="460"/>
                      </a:lnTo>
                      <a:lnTo>
                        <a:pt x="316" y="448"/>
                      </a:lnTo>
                      <a:lnTo>
                        <a:pt x="316" y="444"/>
                      </a:lnTo>
                      <a:lnTo>
                        <a:pt x="316" y="438"/>
                      </a:lnTo>
                      <a:lnTo>
                        <a:pt x="314" y="433"/>
                      </a:lnTo>
                      <a:lnTo>
                        <a:pt x="312" y="427"/>
                      </a:lnTo>
                      <a:lnTo>
                        <a:pt x="312" y="423"/>
                      </a:lnTo>
                      <a:lnTo>
                        <a:pt x="306" y="417"/>
                      </a:lnTo>
                      <a:lnTo>
                        <a:pt x="308" y="412"/>
                      </a:lnTo>
                      <a:lnTo>
                        <a:pt x="305" y="400"/>
                      </a:lnTo>
                      <a:lnTo>
                        <a:pt x="306" y="391"/>
                      </a:lnTo>
                      <a:lnTo>
                        <a:pt x="309" y="379"/>
                      </a:lnTo>
                      <a:lnTo>
                        <a:pt x="309" y="374"/>
                      </a:lnTo>
                      <a:lnTo>
                        <a:pt x="310" y="369"/>
                      </a:lnTo>
                      <a:lnTo>
                        <a:pt x="313" y="364"/>
                      </a:lnTo>
                      <a:lnTo>
                        <a:pt x="313" y="357"/>
                      </a:lnTo>
                      <a:lnTo>
                        <a:pt x="310" y="346"/>
                      </a:lnTo>
                      <a:lnTo>
                        <a:pt x="310" y="342"/>
                      </a:lnTo>
                      <a:lnTo>
                        <a:pt x="313" y="331"/>
                      </a:lnTo>
                      <a:lnTo>
                        <a:pt x="316" y="326"/>
                      </a:lnTo>
                      <a:lnTo>
                        <a:pt x="320" y="322"/>
                      </a:lnTo>
                      <a:lnTo>
                        <a:pt x="321" y="319"/>
                      </a:lnTo>
                      <a:lnTo>
                        <a:pt x="317" y="308"/>
                      </a:lnTo>
                      <a:lnTo>
                        <a:pt x="318" y="303"/>
                      </a:lnTo>
                      <a:lnTo>
                        <a:pt x="320" y="292"/>
                      </a:lnTo>
                      <a:lnTo>
                        <a:pt x="325" y="277"/>
                      </a:lnTo>
                      <a:lnTo>
                        <a:pt x="327" y="273"/>
                      </a:lnTo>
                      <a:lnTo>
                        <a:pt x="324" y="266"/>
                      </a:lnTo>
                      <a:lnTo>
                        <a:pt x="318" y="262"/>
                      </a:lnTo>
                      <a:close/>
                      <a:moveTo>
                        <a:pt x="126" y="115"/>
                      </a:moveTo>
                      <a:lnTo>
                        <a:pt x="123" y="115"/>
                      </a:lnTo>
                      <a:lnTo>
                        <a:pt x="118" y="120"/>
                      </a:lnTo>
                      <a:lnTo>
                        <a:pt x="115" y="125"/>
                      </a:lnTo>
                      <a:lnTo>
                        <a:pt x="126" y="115"/>
                      </a:lnTo>
                      <a:close/>
                      <a:moveTo>
                        <a:pt x="341" y="228"/>
                      </a:moveTo>
                      <a:lnTo>
                        <a:pt x="340" y="227"/>
                      </a:lnTo>
                      <a:lnTo>
                        <a:pt x="335" y="231"/>
                      </a:lnTo>
                      <a:lnTo>
                        <a:pt x="332" y="236"/>
                      </a:lnTo>
                      <a:lnTo>
                        <a:pt x="327" y="242"/>
                      </a:lnTo>
                      <a:lnTo>
                        <a:pt x="327" y="247"/>
                      </a:lnTo>
                      <a:lnTo>
                        <a:pt x="323" y="252"/>
                      </a:lnTo>
                      <a:lnTo>
                        <a:pt x="320" y="261"/>
                      </a:lnTo>
                      <a:lnTo>
                        <a:pt x="323" y="265"/>
                      </a:lnTo>
                      <a:lnTo>
                        <a:pt x="328" y="266"/>
                      </a:lnTo>
                      <a:lnTo>
                        <a:pt x="332" y="261"/>
                      </a:lnTo>
                      <a:lnTo>
                        <a:pt x="333" y="257"/>
                      </a:lnTo>
                      <a:lnTo>
                        <a:pt x="333" y="251"/>
                      </a:lnTo>
                      <a:lnTo>
                        <a:pt x="337" y="244"/>
                      </a:lnTo>
                      <a:lnTo>
                        <a:pt x="337" y="239"/>
                      </a:lnTo>
                      <a:lnTo>
                        <a:pt x="341" y="228"/>
                      </a:lnTo>
                      <a:close/>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5" name="Freeform 175"/>
                <p:cNvSpPr>
                  <a:spLocks noEditPoints="1"/>
                </p:cNvSpPr>
                <p:nvPr/>
              </p:nvSpPr>
              <p:spPr bwMode="auto">
                <a:xfrm>
                  <a:off x="5918212" y="4493128"/>
                  <a:ext cx="588392" cy="1048740"/>
                </a:xfrm>
                <a:custGeom>
                  <a:avLst/>
                  <a:gdLst/>
                  <a:ahLst/>
                  <a:cxnLst>
                    <a:cxn ang="0">
                      <a:pos x="220" y="7"/>
                    </a:cxn>
                    <a:cxn ang="0">
                      <a:pos x="212" y="0"/>
                    </a:cxn>
                    <a:cxn ang="0">
                      <a:pos x="73" y="13"/>
                    </a:cxn>
                    <a:cxn ang="0">
                      <a:pos x="64" y="26"/>
                    </a:cxn>
                    <a:cxn ang="0">
                      <a:pos x="58" y="34"/>
                    </a:cxn>
                    <a:cxn ang="0">
                      <a:pos x="62" y="40"/>
                    </a:cxn>
                    <a:cxn ang="0">
                      <a:pos x="56" y="45"/>
                    </a:cxn>
                    <a:cxn ang="0">
                      <a:pos x="57" y="57"/>
                    </a:cxn>
                    <a:cxn ang="0">
                      <a:pos x="45" y="65"/>
                    </a:cxn>
                    <a:cxn ang="0">
                      <a:pos x="39" y="78"/>
                    </a:cxn>
                    <a:cxn ang="0">
                      <a:pos x="35" y="82"/>
                    </a:cxn>
                    <a:cxn ang="0">
                      <a:pos x="24" y="98"/>
                    </a:cxn>
                    <a:cxn ang="0">
                      <a:pos x="29" y="112"/>
                    </a:cxn>
                    <a:cxn ang="0">
                      <a:pos x="22" y="118"/>
                    </a:cxn>
                    <a:cxn ang="0">
                      <a:pos x="20" y="121"/>
                    </a:cxn>
                    <a:cxn ang="0">
                      <a:pos x="16" y="132"/>
                    </a:cxn>
                    <a:cxn ang="0">
                      <a:pos x="22" y="137"/>
                    </a:cxn>
                    <a:cxn ang="0">
                      <a:pos x="24" y="147"/>
                    </a:cxn>
                    <a:cxn ang="0">
                      <a:pos x="26" y="156"/>
                    </a:cxn>
                    <a:cxn ang="0">
                      <a:pos x="29" y="167"/>
                    </a:cxn>
                    <a:cxn ang="0">
                      <a:pos x="23" y="178"/>
                    </a:cxn>
                    <a:cxn ang="0">
                      <a:pos x="26" y="182"/>
                    </a:cxn>
                    <a:cxn ang="0">
                      <a:pos x="26" y="193"/>
                    </a:cxn>
                    <a:cxn ang="0">
                      <a:pos x="26" y="208"/>
                    </a:cxn>
                    <a:cxn ang="0">
                      <a:pos x="33" y="216"/>
                    </a:cxn>
                    <a:cxn ang="0">
                      <a:pos x="31" y="220"/>
                    </a:cxn>
                    <a:cxn ang="0">
                      <a:pos x="39" y="232"/>
                    </a:cxn>
                    <a:cxn ang="0">
                      <a:pos x="45" y="236"/>
                    </a:cxn>
                    <a:cxn ang="0">
                      <a:pos x="31" y="243"/>
                    </a:cxn>
                    <a:cxn ang="0">
                      <a:pos x="39" y="247"/>
                    </a:cxn>
                    <a:cxn ang="0">
                      <a:pos x="30" y="257"/>
                    </a:cxn>
                    <a:cxn ang="0">
                      <a:pos x="23" y="273"/>
                    </a:cxn>
                    <a:cxn ang="0">
                      <a:pos x="20" y="282"/>
                    </a:cxn>
                    <a:cxn ang="0">
                      <a:pos x="8" y="296"/>
                    </a:cxn>
                    <a:cxn ang="0">
                      <a:pos x="8" y="303"/>
                    </a:cxn>
                    <a:cxn ang="0">
                      <a:pos x="8" y="319"/>
                    </a:cxn>
                    <a:cxn ang="0">
                      <a:pos x="3" y="330"/>
                    </a:cxn>
                    <a:cxn ang="0">
                      <a:pos x="0" y="346"/>
                    </a:cxn>
                    <a:cxn ang="0">
                      <a:pos x="136" y="338"/>
                    </a:cxn>
                    <a:cxn ang="0">
                      <a:pos x="129" y="362"/>
                    </a:cxn>
                    <a:cxn ang="0">
                      <a:pos x="141" y="380"/>
                    </a:cxn>
                    <a:cxn ang="0">
                      <a:pos x="145" y="394"/>
                    </a:cxn>
                    <a:cxn ang="0">
                      <a:pos x="155" y="402"/>
                    </a:cxn>
                    <a:cxn ang="0">
                      <a:pos x="167" y="392"/>
                    </a:cxn>
                    <a:cxn ang="0">
                      <a:pos x="172" y="388"/>
                    </a:cxn>
                    <a:cxn ang="0">
                      <a:pos x="187" y="384"/>
                    </a:cxn>
                    <a:cxn ang="0">
                      <a:pos x="193" y="380"/>
                    </a:cxn>
                    <a:cxn ang="0">
                      <a:pos x="212" y="384"/>
                    </a:cxn>
                    <a:cxn ang="0">
                      <a:pos x="229" y="384"/>
                    </a:cxn>
                    <a:cxn ang="0">
                      <a:pos x="212" y="394"/>
                    </a:cxn>
                    <a:cxn ang="0">
                      <a:pos x="212" y="392"/>
                    </a:cxn>
                  </a:cxnLst>
                  <a:rect l="0" t="0" r="r" b="b"/>
                  <a:pathLst>
                    <a:path w="232" h="402">
                      <a:moveTo>
                        <a:pt x="232" y="376"/>
                      </a:moveTo>
                      <a:lnTo>
                        <a:pt x="216" y="255"/>
                      </a:lnTo>
                      <a:lnTo>
                        <a:pt x="220" y="7"/>
                      </a:lnTo>
                      <a:lnTo>
                        <a:pt x="214" y="4"/>
                      </a:lnTo>
                      <a:lnTo>
                        <a:pt x="212" y="0"/>
                      </a:lnTo>
                      <a:lnTo>
                        <a:pt x="212" y="0"/>
                      </a:lnTo>
                      <a:lnTo>
                        <a:pt x="163" y="4"/>
                      </a:lnTo>
                      <a:lnTo>
                        <a:pt x="71" y="11"/>
                      </a:lnTo>
                      <a:lnTo>
                        <a:pt x="73" y="13"/>
                      </a:lnTo>
                      <a:lnTo>
                        <a:pt x="75" y="18"/>
                      </a:lnTo>
                      <a:lnTo>
                        <a:pt x="69" y="23"/>
                      </a:lnTo>
                      <a:lnTo>
                        <a:pt x="64" y="26"/>
                      </a:lnTo>
                      <a:lnTo>
                        <a:pt x="61" y="22"/>
                      </a:lnTo>
                      <a:lnTo>
                        <a:pt x="62" y="34"/>
                      </a:lnTo>
                      <a:lnTo>
                        <a:pt x="58" y="34"/>
                      </a:lnTo>
                      <a:lnTo>
                        <a:pt x="57" y="29"/>
                      </a:lnTo>
                      <a:lnTo>
                        <a:pt x="57" y="36"/>
                      </a:lnTo>
                      <a:lnTo>
                        <a:pt x="62" y="40"/>
                      </a:lnTo>
                      <a:lnTo>
                        <a:pt x="57" y="41"/>
                      </a:lnTo>
                      <a:lnTo>
                        <a:pt x="56" y="37"/>
                      </a:lnTo>
                      <a:lnTo>
                        <a:pt x="56" y="45"/>
                      </a:lnTo>
                      <a:lnTo>
                        <a:pt x="58" y="48"/>
                      </a:lnTo>
                      <a:lnTo>
                        <a:pt x="56" y="53"/>
                      </a:lnTo>
                      <a:lnTo>
                        <a:pt x="57" y="57"/>
                      </a:lnTo>
                      <a:lnTo>
                        <a:pt x="53" y="64"/>
                      </a:lnTo>
                      <a:lnTo>
                        <a:pt x="49" y="65"/>
                      </a:lnTo>
                      <a:lnTo>
                        <a:pt x="45" y="65"/>
                      </a:lnTo>
                      <a:lnTo>
                        <a:pt x="45" y="69"/>
                      </a:lnTo>
                      <a:lnTo>
                        <a:pt x="41" y="75"/>
                      </a:lnTo>
                      <a:lnTo>
                        <a:pt x="39" y="78"/>
                      </a:lnTo>
                      <a:lnTo>
                        <a:pt x="34" y="76"/>
                      </a:lnTo>
                      <a:lnTo>
                        <a:pt x="38" y="80"/>
                      </a:lnTo>
                      <a:lnTo>
                        <a:pt x="35" y="82"/>
                      </a:lnTo>
                      <a:lnTo>
                        <a:pt x="35" y="87"/>
                      </a:lnTo>
                      <a:lnTo>
                        <a:pt x="38" y="93"/>
                      </a:lnTo>
                      <a:lnTo>
                        <a:pt x="24" y="98"/>
                      </a:lnTo>
                      <a:lnTo>
                        <a:pt x="29" y="101"/>
                      </a:lnTo>
                      <a:lnTo>
                        <a:pt x="27" y="106"/>
                      </a:lnTo>
                      <a:lnTo>
                        <a:pt x="29" y="112"/>
                      </a:lnTo>
                      <a:lnTo>
                        <a:pt x="27" y="114"/>
                      </a:lnTo>
                      <a:lnTo>
                        <a:pt x="22" y="114"/>
                      </a:lnTo>
                      <a:lnTo>
                        <a:pt x="22" y="118"/>
                      </a:lnTo>
                      <a:lnTo>
                        <a:pt x="27" y="120"/>
                      </a:lnTo>
                      <a:lnTo>
                        <a:pt x="22" y="122"/>
                      </a:lnTo>
                      <a:lnTo>
                        <a:pt x="20" y="121"/>
                      </a:lnTo>
                      <a:lnTo>
                        <a:pt x="18" y="122"/>
                      </a:lnTo>
                      <a:lnTo>
                        <a:pt x="22" y="128"/>
                      </a:lnTo>
                      <a:lnTo>
                        <a:pt x="16" y="132"/>
                      </a:lnTo>
                      <a:lnTo>
                        <a:pt x="19" y="137"/>
                      </a:lnTo>
                      <a:lnTo>
                        <a:pt x="16" y="143"/>
                      </a:lnTo>
                      <a:lnTo>
                        <a:pt x="22" y="137"/>
                      </a:lnTo>
                      <a:lnTo>
                        <a:pt x="24" y="141"/>
                      </a:lnTo>
                      <a:lnTo>
                        <a:pt x="19" y="144"/>
                      </a:lnTo>
                      <a:lnTo>
                        <a:pt x="24" y="147"/>
                      </a:lnTo>
                      <a:lnTo>
                        <a:pt x="26" y="145"/>
                      </a:lnTo>
                      <a:lnTo>
                        <a:pt x="23" y="151"/>
                      </a:lnTo>
                      <a:lnTo>
                        <a:pt x="26" y="156"/>
                      </a:lnTo>
                      <a:lnTo>
                        <a:pt x="27" y="158"/>
                      </a:lnTo>
                      <a:lnTo>
                        <a:pt x="29" y="166"/>
                      </a:lnTo>
                      <a:lnTo>
                        <a:pt x="29" y="167"/>
                      </a:lnTo>
                      <a:lnTo>
                        <a:pt x="23" y="167"/>
                      </a:lnTo>
                      <a:lnTo>
                        <a:pt x="24" y="171"/>
                      </a:lnTo>
                      <a:lnTo>
                        <a:pt x="23" y="178"/>
                      </a:lnTo>
                      <a:lnTo>
                        <a:pt x="22" y="181"/>
                      </a:lnTo>
                      <a:lnTo>
                        <a:pt x="20" y="186"/>
                      </a:lnTo>
                      <a:lnTo>
                        <a:pt x="26" y="182"/>
                      </a:lnTo>
                      <a:lnTo>
                        <a:pt x="30" y="183"/>
                      </a:lnTo>
                      <a:lnTo>
                        <a:pt x="30" y="189"/>
                      </a:lnTo>
                      <a:lnTo>
                        <a:pt x="26" y="193"/>
                      </a:lnTo>
                      <a:lnTo>
                        <a:pt x="26" y="198"/>
                      </a:lnTo>
                      <a:lnTo>
                        <a:pt x="33" y="202"/>
                      </a:lnTo>
                      <a:lnTo>
                        <a:pt x="26" y="208"/>
                      </a:lnTo>
                      <a:lnTo>
                        <a:pt x="27" y="212"/>
                      </a:lnTo>
                      <a:lnTo>
                        <a:pt x="37" y="211"/>
                      </a:lnTo>
                      <a:lnTo>
                        <a:pt x="33" y="216"/>
                      </a:lnTo>
                      <a:lnTo>
                        <a:pt x="37" y="220"/>
                      </a:lnTo>
                      <a:lnTo>
                        <a:pt x="31" y="219"/>
                      </a:lnTo>
                      <a:lnTo>
                        <a:pt x="31" y="220"/>
                      </a:lnTo>
                      <a:lnTo>
                        <a:pt x="34" y="225"/>
                      </a:lnTo>
                      <a:lnTo>
                        <a:pt x="38" y="228"/>
                      </a:lnTo>
                      <a:lnTo>
                        <a:pt x="39" y="232"/>
                      </a:lnTo>
                      <a:lnTo>
                        <a:pt x="45" y="234"/>
                      </a:lnTo>
                      <a:lnTo>
                        <a:pt x="46" y="234"/>
                      </a:lnTo>
                      <a:lnTo>
                        <a:pt x="45" y="236"/>
                      </a:lnTo>
                      <a:lnTo>
                        <a:pt x="42" y="236"/>
                      </a:lnTo>
                      <a:lnTo>
                        <a:pt x="38" y="240"/>
                      </a:lnTo>
                      <a:lnTo>
                        <a:pt x="31" y="243"/>
                      </a:lnTo>
                      <a:lnTo>
                        <a:pt x="29" y="247"/>
                      </a:lnTo>
                      <a:lnTo>
                        <a:pt x="34" y="249"/>
                      </a:lnTo>
                      <a:lnTo>
                        <a:pt x="39" y="247"/>
                      </a:lnTo>
                      <a:lnTo>
                        <a:pt x="35" y="254"/>
                      </a:lnTo>
                      <a:lnTo>
                        <a:pt x="35" y="255"/>
                      </a:lnTo>
                      <a:lnTo>
                        <a:pt x="30" y="257"/>
                      </a:lnTo>
                      <a:lnTo>
                        <a:pt x="35" y="258"/>
                      </a:lnTo>
                      <a:lnTo>
                        <a:pt x="35" y="259"/>
                      </a:lnTo>
                      <a:lnTo>
                        <a:pt x="23" y="273"/>
                      </a:lnTo>
                      <a:lnTo>
                        <a:pt x="19" y="274"/>
                      </a:lnTo>
                      <a:lnTo>
                        <a:pt x="16" y="280"/>
                      </a:lnTo>
                      <a:lnTo>
                        <a:pt x="20" y="282"/>
                      </a:lnTo>
                      <a:lnTo>
                        <a:pt x="15" y="288"/>
                      </a:lnTo>
                      <a:lnTo>
                        <a:pt x="14" y="292"/>
                      </a:lnTo>
                      <a:lnTo>
                        <a:pt x="8" y="296"/>
                      </a:lnTo>
                      <a:lnTo>
                        <a:pt x="14" y="296"/>
                      </a:lnTo>
                      <a:lnTo>
                        <a:pt x="12" y="299"/>
                      </a:lnTo>
                      <a:lnTo>
                        <a:pt x="8" y="303"/>
                      </a:lnTo>
                      <a:lnTo>
                        <a:pt x="10" y="314"/>
                      </a:lnTo>
                      <a:lnTo>
                        <a:pt x="4" y="314"/>
                      </a:lnTo>
                      <a:lnTo>
                        <a:pt x="8" y="319"/>
                      </a:lnTo>
                      <a:lnTo>
                        <a:pt x="7" y="323"/>
                      </a:lnTo>
                      <a:lnTo>
                        <a:pt x="0" y="324"/>
                      </a:lnTo>
                      <a:lnTo>
                        <a:pt x="3" y="330"/>
                      </a:lnTo>
                      <a:lnTo>
                        <a:pt x="1" y="335"/>
                      </a:lnTo>
                      <a:lnTo>
                        <a:pt x="5" y="341"/>
                      </a:lnTo>
                      <a:lnTo>
                        <a:pt x="0" y="346"/>
                      </a:lnTo>
                      <a:lnTo>
                        <a:pt x="69" y="342"/>
                      </a:lnTo>
                      <a:lnTo>
                        <a:pt x="134" y="337"/>
                      </a:lnTo>
                      <a:lnTo>
                        <a:pt x="136" y="338"/>
                      </a:lnTo>
                      <a:lnTo>
                        <a:pt x="134" y="343"/>
                      </a:lnTo>
                      <a:lnTo>
                        <a:pt x="130" y="354"/>
                      </a:lnTo>
                      <a:lnTo>
                        <a:pt x="129" y="362"/>
                      </a:lnTo>
                      <a:lnTo>
                        <a:pt x="130" y="368"/>
                      </a:lnTo>
                      <a:lnTo>
                        <a:pt x="134" y="373"/>
                      </a:lnTo>
                      <a:lnTo>
                        <a:pt x="141" y="380"/>
                      </a:lnTo>
                      <a:lnTo>
                        <a:pt x="142" y="385"/>
                      </a:lnTo>
                      <a:lnTo>
                        <a:pt x="147" y="391"/>
                      </a:lnTo>
                      <a:lnTo>
                        <a:pt x="145" y="394"/>
                      </a:lnTo>
                      <a:lnTo>
                        <a:pt x="148" y="398"/>
                      </a:lnTo>
                      <a:lnTo>
                        <a:pt x="152" y="400"/>
                      </a:lnTo>
                      <a:lnTo>
                        <a:pt x="155" y="402"/>
                      </a:lnTo>
                      <a:lnTo>
                        <a:pt x="160" y="402"/>
                      </a:lnTo>
                      <a:lnTo>
                        <a:pt x="161" y="396"/>
                      </a:lnTo>
                      <a:lnTo>
                        <a:pt x="167" y="392"/>
                      </a:lnTo>
                      <a:lnTo>
                        <a:pt x="168" y="390"/>
                      </a:lnTo>
                      <a:lnTo>
                        <a:pt x="168" y="390"/>
                      </a:lnTo>
                      <a:lnTo>
                        <a:pt x="172" y="388"/>
                      </a:lnTo>
                      <a:lnTo>
                        <a:pt x="171" y="390"/>
                      </a:lnTo>
                      <a:lnTo>
                        <a:pt x="176" y="388"/>
                      </a:lnTo>
                      <a:lnTo>
                        <a:pt x="187" y="384"/>
                      </a:lnTo>
                      <a:lnTo>
                        <a:pt x="198" y="383"/>
                      </a:lnTo>
                      <a:lnTo>
                        <a:pt x="199" y="380"/>
                      </a:lnTo>
                      <a:lnTo>
                        <a:pt x="193" y="380"/>
                      </a:lnTo>
                      <a:lnTo>
                        <a:pt x="201" y="379"/>
                      </a:lnTo>
                      <a:lnTo>
                        <a:pt x="206" y="383"/>
                      </a:lnTo>
                      <a:lnTo>
                        <a:pt x="212" y="384"/>
                      </a:lnTo>
                      <a:lnTo>
                        <a:pt x="217" y="383"/>
                      </a:lnTo>
                      <a:lnTo>
                        <a:pt x="218" y="380"/>
                      </a:lnTo>
                      <a:lnTo>
                        <a:pt x="229" y="384"/>
                      </a:lnTo>
                      <a:lnTo>
                        <a:pt x="232" y="379"/>
                      </a:lnTo>
                      <a:lnTo>
                        <a:pt x="232" y="376"/>
                      </a:lnTo>
                      <a:close/>
                      <a:moveTo>
                        <a:pt x="212" y="394"/>
                      </a:moveTo>
                      <a:lnTo>
                        <a:pt x="216" y="394"/>
                      </a:lnTo>
                      <a:lnTo>
                        <a:pt x="221" y="394"/>
                      </a:lnTo>
                      <a:lnTo>
                        <a:pt x="212" y="392"/>
                      </a:lnTo>
                      <a:lnTo>
                        <a:pt x="212" y="394"/>
                      </a:lnTo>
                      <a:close/>
                    </a:path>
                  </a:pathLst>
                </a:custGeom>
                <a:solidFill>
                  <a:schemeClr val="accent4">
                    <a:lumMod val="50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grpSp>
              <p:nvGrpSpPr>
                <p:cNvPr id="156" name="Group 155"/>
                <p:cNvGrpSpPr/>
                <p:nvPr/>
              </p:nvGrpSpPr>
              <p:grpSpPr>
                <a:xfrm>
                  <a:off x="5918212" y="1819103"/>
                  <a:ext cx="1255406" cy="1202659"/>
                  <a:chOff x="5918212" y="1819103"/>
                  <a:chExt cx="1255406" cy="1202659"/>
                </a:xfrm>
              </p:grpSpPr>
              <p:sp>
                <p:nvSpPr>
                  <p:cNvPr id="164" name="Freeform 176"/>
                  <p:cNvSpPr>
                    <a:spLocks noEditPoints="1"/>
                  </p:cNvSpPr>
                  <p:nvPr/>
                </p:nvSpPr>
                <p:spPr bwMode="auto">
                  <a:xfrm>
                    <a:off x="6529430" y="2124333"/>
                    <a:ext cx="644188" cy="897429"/>
                  </a:xfrm>
                  <a:custGeom>
                    <a:avLst/>
                    <a:gdLst/>
                    <a:ahLst/>
                    <a:cxnLst>
                      <a:cxn ang="0">
                        <a:pos x="253" y="207"/>
                      </a:cxn>
                      <a:cxn ang="0">
                        <a:pos x="245" y="192"/>
                      </a:cxn>
                      <a:cxn ang="0">
                        <a:pos x="236" y="165"/>
                      </a:cxn>
                      <a:cxn ang="0">
                        <a:pos x="219" y="130"/>
                      </a:cxn>
                      <a:cxn ang="0">
                        <a:pos x="200" y="133"/>
                      </a:cxn>
                      <a:cxn ang="0">
                        <a:pos x="185" y="142"/>
                      </a:cxn>
                      <a:cxn ang="0">
                        <a:pos x="178" y="160"/>
                      </a:cxn>
                      <a:cxn ang="0">
                        <a:pos x="167" y="168"/>
                      </a:cxn>
                      <a:cxn ang="0">
                        <a:pos x="154" y="154"/>
                      </a:cxn>
                      <a:cxn ang="0">
                        <a:pos x="166" y="138"/>
                      </a:cxn>
                      <a:cxn ang="0">
                        <a:pos x="173" y="114"/>
                      </a:cxn>
                      <a:cxn ang="0">
                        <a:pos x="181" y="89"/>
                      </a:cxn>
                      <a:cxn ang="0">
                        <a:pos x="177" y="63"/>
                      </a:cxn>
                      <a:cxn ang="0">
                        <a:pos x="170" y="49"/>
                      </a:cxn>
                      <a:cxn ang="0">
                        <a:pos x="173" y="40"/>
                      </a:cxn>
                      <a:cxn ang="0">
                        <a:pos x="161" y="27"/>
                      </a:cxn>
                      <a:cxn ang="0">
                        <a:pos x="139" y="21"/>
                      </a:cxn>
                      <a:cxn ang="0">
                        <a:pos x="124" y="17"/>
                      </a:cxn>
                      <a:cxn ang="0">
                        <a:pos x="110" y="6"/>
                      </a:cxn>
                      <a:cxn ang="0">
                        <a:pos x="95" y="4"/>
                      </a:cxn>
                      <a:cxn ang="0">
                        <a:pos x="80" y="4"/>
                      </a:cxn>
                      <a:cxn ang="0">
                        <a:pos x="68" y="17"/>
                      </a:cxn>
                      <a:cxn ang="0">
                        <a:pos x="75" y="31"/>
                      </a:cxn>
                      <a:cxn ang="0">
                        <a:pos x="63" y="39"/>
                      </a:cxn>
                      <a:cxn ang="0">
                        <a:pos x="57" y="65"/>
                      </a:cxn>
                      <a:cxn ang="0">
                        <a:pos x="55" y="81"/>
                      </a:cxn>
                      <a:cxn ang="0">
                        <a:pos x="52" y="70"/>
                      </a:cxn>
                      <a:cxn ang="0">
                        <a:pos x="44" y="87"/>
                      </a:cxn>
                      <a:cxn ang="0">
                        <a:pos x="43" y="70"/>
                      </a:cxn>
                      <a:cxn ang="0">
                        <a:pos x="41" y="57"/>
                      </a:cxn>
                      <a:cxn ang="0">
                        <a:pos x="34" y="72"/>
                      </a:cxn>
                      <a:cxn ang="0">
                        <a:pos x="18" y="85"/>
                      </a:cxn>
                      <a:cxn ang="0">
                        <a:pos x="10" y="99"/>
                      </a:cxn>
                      <a:cxn ang="0">
                        <a:pos x="13" y="123"/>
                      </a:cxn>
                      <a:cxn ang="0">
                        <a:pos x="2" y="150"/>
                      </a:cxn>
                      <a:cxn ang="0">
                        <a:pos x="9" y="176"/>
                      </a:cxn>
                      <a:cxn ang="0">
                        <a:pos x="3" y="191"/>
                      </a:cxn>
                      <a:cxn ang="0">
                        <a:pos x="21" y="222"/>
                      </a:cxn>
                      <a:cxn ang="0">
                        <a:pos x="30" y="275"/>
                      </a:cxn>
                      <a:cxn ang="0">
                        <a:pos x="19" y="310"/>
                      </a:cxn>
                      <a:cxn ang="0">
                        <a:pos x="9" y="337"/>
                      </a:cxn>
                      <a:cxn ang="0">
                        <a:pos x="5" y="344"/>
                      </a:cxn>
                      <a:cxn ang="0">
                        <a:pos x="125" y="335"/>
                      </a:cxn>
                      <a:cxn ang="0">
                        <a:pos x="209" y="310"/>
                      </a:cxn>
                      <a:cxn ang="0">
                        <a:pos x="220" y="274"/>
                      </a:cxn>
                      <a:cxn ang="0">
                        <a:pos x="228" y="266"/>
                      </a:cxn>
                      <a:cxn ang="0">
                        <a:pos x="235" y="244"/>
                      </a:cxn>
                      <a:cxn ang="0">
                        <a:pos x="245" y="240"/>
                      </a:cxn>
                      <a:cxn ang="0">
                        <a:pos x="249" y="245"/>
                      </a:cxn>
                      <a:cxn ang="0">
                        <a:pos x="251" y="223"/>
                      </a:cxn>
                      <a:cxn ang="0">
                        <a:pos x="44" y="9"/>
                      </a:cxn>
                      <a:cxn ang="0">
                        <a:pos x="38" y="23"/>
                      </a:cxn>
                    </a:cxnLst>
                    <a:rect l="0" t="0" r="r" b="b"/>
                    <a:pathLst>
                      <a:path w="254" h="344">
                        <a:moveTo>
                          <a:pt x="251" y="213"/>
                        </a:moveTo>
                        <a:lnTo>
                          <a:pt x="254" y="211"/>
                        </a:lnTo>
                        <a:lnTo>
                          <a:pt x="253" y="207"/>
                        </a:lnTo>
                        <a:lnTo>
                          <a:pt x="253" y="207"/>
                        </a:lnTo>
                        <a:lnTo>
                          <a:pt x="247" y="199"/>
                        </a:lnTo>
                        <a:lnTo>
                          <a:pt x="245" y="192"/>
                        </a:lnTo>
                        <a:lnTo>
                          <a:pt x="242" y="181"/>
                        </a:lnTo>
                        <a:lnTo>
                          <a:pt x="239" y="171"/>
                        </a:lnTo>
                        <a:lnTo>
                          <a:pt x="236" y="165"/>
                        </a:lnTo>
                        <a:lnTo>
                          <a:pt x="230" y="145"/>
                        </a:lnTo>
                        <a:lnTo>
                          <a:pt x="224" y="134"/>
                        </a:lnTo>
                        <a:lnTo>
                          <a:pt x="219" y="130"/>
                        </a:lnTo>
                        <a:lnTo>
                          <a:pt x="215" y="127"/>
                        </a:lnTo>
                        <a:lnTo>
                          <a:pt x="208" y="126"/>
                        </a:lnTo>
                        <a:lnTo>
                          <a:pt x="200" y="133"/>
                        </a:lnTo>
                        <a:lnTo>
                          <a:pt x="196" y="134"/>
                        </a:lnTo>
                        <a:lnTo>
                          <a:pt x="190" y="139"/>
                        </a:lnTo>
                        <a:lnTo>
                          <a:pt x="185" y="142"/>
                        </a:lnTo>
                        <a:lnTo>
                          <a:pt x="186" y="146"/>
                        </a:lnTo>
                        <a:lnTo>
                          <a:pt x="184" y="156"/>
                        </a:lnTo>
                        <a:lnTo>
                          <a:pt x="178" y="160"/>
                        </a:lnTo>
                        <a:lnTo>
                          <a:pt x="175" y="165"/>
                        </a:lnTo>
                        <a:lnTo>
                          <a:pt x="171" y="171"/>
                        </a:lnTo>
                        <a:lnTo>
                          <a:pt x="167" y="168"/>
                        </a:lnTo>
                        <a:lnTo>
                          <a:pt x="161" y="168"/>
                        </a:lnTo>
                        <a:lnTo>
                          <a:pt x="155" y="161"/>
                        </a:lnTo>
                        <a:lnTo>
                          <a:pt x="154" y="154"/>
                        </a:lnTo>
                        <a:lnTo>
                          <a:pt x="155" y="143"/>
                        </a:lnTo>
                        <a:lnTo>
                          <a:pt x="161" y="139"/>
                        </a:lnTo>
                        <a:lnTo>
                          <a:pt x="166" y="138"/>
                        </a:lnTo>
                        <a:lnTo>
                          <a:pt x="171" y="130"/>
                        </a:lnTo>
                        <a:lnTo>
                          <a:pt x="171" y="119"/>
                        </a:lnTo>
                        <a:lnTo>
                          <a:pt x="173" y="114"/>
                        </a:lnTo>
                        <a:lnTo>
                          <a:pt x="178" y="111"/>
                        </a:lnTo>
                        <a:lnTo>
                          <a:pt x="184" y="105"/>
                        </a:lnTo>
                        <a:lnTo>
                          <a:pt x="181" y="89"/>
                        </a:lnTo>
                        <a:lnTo>
                          <a:pt x="182" y="78"/>
                        </a:lnTo>
                        <a:lnTo>
                          <a:pt x="180" y="69"/>
                        </a:lnTo>
                        <a:lnTo>
                          <a:pt x="177" y="63"/>
                        </a:lnTo>
                        <a:lnTo>
                          <a:pt x="171" y="59"/>
                        </a:lnTo>
                        <a:lnTo>
                          <a:pt x="169" y="55"/>
                        </a:lnTo>
                        <a:lnTo>
                          <a:pt x="170" y="49"/>
                        </a:lnTo>
                        <a:lnTo>
                          <a:pt x="175" y="47"/>
                        </a:lnTo>
                        <a:lnTo>
                          <a:pt x="175" y="42"/>
                        </a:lnTo>
                        <a:lnTo>
                          <a:pt x="173" y="40"/>
                        </a:lnTo>
                        <a:lnTo>
                          <a:pt x="169" y="35"/>
                        </a:lnTo>
                        <a:lnTo>
                          <a:pt x="167" y="30"/>
                        </a:lnTo>
                        <a:lnTo>
                          <a:pt x="161" y="27"/>
                        </a:lnTo>
                        <a:lnTo>
                          <a:pt x="156" y="27"/>
                        </a:lnTo>
                        <a:lnTo>
                          <a:pt x="151" y="24"/>
                        </a:lnTo>
                        <a:lnTo>
                          <a:pt x="139" y="21"/>
                        </a:lnTo>
                        <a:lnTo>
                          <a:pt x="135" y="19"/>
                        </a:lnTo>
                        <a:lnTo>
                          <a:pt x="129" y="19"/>
                        </a:lnTo>
                        <a:lnTo>
                          <a:pt x="124" y="17"/>
                        </a:lnTo>
                        <a:lnTo>
                          <a:pt x="121" y="12"/>
                        </a:lnTo>
                        <a:lnTo>
                          <a:pt x="116" y="9"/>
                        </a:lnTo>
                        <a:lnTo>
                          <a:pt x="110" y="6"/>
                        </a:lnTo>
                        <a:lnTo>
                          <a:pt x="106" y="8"/>
                        </a:lnTo>
                        <a:lnTo>
                          <a:pt x="101" y="8"/>
                        </a:lnTo>
                        <a:lnTo>
                          <a:pt x="95" y="4"/>
                        </a:lnTo>
                        <a:lnTo>
                          <a:pt x="91" y="2"/>
                        </a:lnTo>
                        <a:lnTo>
                          <a:pt x="86" y="0"/>
                        </a:lnTo>
                        <a:lnTo>
                          <a:pt x="80" y="4"/>
                        </a:lnTo>
                        <a:lnTo>
                          <a:pt x="75" y="6"/>
                        </a:lnTo>
                        <a:lnTo>
                          <a:pt x="72" y="12"/>
                        </a:lnTo>
                        <a:lnTo>
                          <a:pt x="68" y="17"/>
                        </a:lnTo>
                        <a:lnTo>
                          <a:pt x="68" y="23"/>
                        </a:lnTo>
                        <a:lnTo>
                          <a:pt x="70" y="28"/>
                        </a:lnTo>
                        <a:lnTo>
                          <a:pt x="75" y="31"/>
                        </a:lnTo>
                        <a:lnTo>
                          <a:pt x="75" y="36"/>
                        </a:lnTo>
                        <a:lnTo>
                          <a:pt x="68" y="36"/>
                        </a:lnTo>
                        <a:lnTo>
                          <a:pt x="63" y="39"/>
                        </a:lnTo>
                        <a:lnTo>
                          <a:pt x="57" y="43"/>
                        </a:lnTo>
                        <a:lnTo>
                          <a:pt x="55" y="49"/>
                        </a:lnTo>
                        <a:lnTo>
                          <a:pt x="57" y="65"/>
                        </a:lnTo>
                        <a:lnTo>
                          <a:pt x="57" y="70"/>
                        </a:lnTo>
                        <a:lnTo>
                          <a:pt x="56" y="76"/>
                        </a:lnTo>
                        <a:lnTo>
                          <a:pt x="55" y="81"/>
                        </a:lnTo>
                        <a:lnTo>
                          <a:pt x="51" y="87"/>
                        </a:lnTo>
                        <a:lnTo>
                          <a:pt x="52" y="81"/>
                        </a:lnTo>
                        <a:lnTo>
                          <a:pt x="52" y="70"/>
                        </a:lnTo>
                        <a:lnTo>
                          <a:pt x="49" y="70"/>
                        </a:lnTo>
                        <a:lnTo>
                          <a:pt x="48" y="81"/>
                        </a:lnTo>
                        <a:lnTo>
                          <a:pt x="44" y="87"/>
                        </a:lnTo>
                        <a:lnTo>
                          <a:pt x="44" y="81"/>
                        </a:lnTo>
                        <a:lnTo>
                          <a:pt x="45" y="77"/>
                        </a:lnTo>
                        <a:lnTo>
                          <a:pt x="43" y="70"/>
                        </a:lnTo>
                        <a:lnTo>
                          <a:pt x="44" y="68"/>
                        </a:lnTo>
                        <a:lnTo>
                          <a:pt x="47" y="53"/>
                        </a:lnTo>
                        <a:lnTo>
                          <a:pt x="41" y="57"/>
                        </a:lnTo>
                        <a:lnTo>
                          <a:pt x="38" y="62"/>
                        </a:lnTo>
                        <a:lnTo>
                          <a:pt x="36" y="66"/>
                        </a:lnTo>
                        <a:lnTo>
                          <a:pt x="34" y="72"/>
                        </a:lnTo>
                        <a:lnTo>
                          <a:pt x="30" y="77"/>
                        </a:lnTo>
                        <a:lnTo>
                          <a:pt x="25" y="76"/>
                        </a:lnTo>
                        <a:lnTo>
                          <a:pt x="18" y="85"/>
                        </a:lnTo>
                        <a:lnTo>
                          <a:pt x="19" y="91"/>
                        </a:lnTo>
                        <a:lnTo>
                          <a:pt x="14" y="95"/>
                        </a:lnTo>
                        <a:lnTo>
                          <a:pt x="10" y="99"/>
                        </a:lnTo>
                        <a:lnTo>
                          <a:pt x="13" y="110"/>
                        </a:lnTo>
                        <a:lnTo>
                          <a:pt x="11" y="118"/>
                        </a:lnTo>
                        <a:lnTo>
                          <a:pt x="13" y="123"/>
                        </a:lnTo>
                        <a:lnTo>
                          <a:pt x="13" y="129"/>
                        </a:lnTo>
                        <a:lnTo>
                          <a:pt x="6" y="145"/>
                        </a:lnTo>
                        <a:lnTo>
                          <a:pt x="2" y="150"/>
                        </a:lnTo>
                        <a:lnTo>
                          <a:pt x="0" y="156"/>
                        </a:lnTo>
                        <a:lnTo>
                          <a:pt x="5" y="160"/>
                        </a:lnTo>
                        <a:lnTo>
                          <a:pt x="9" y="176"/>
                        </a:lnTo>
                        <a:lnTo>
                          <a:pt x="5" y="181"/>
                        </a:lnTo>
                        <a:lnTo>
                          <a:pt x="2" y="187"/>
                        </a:lnTo>
                        <a:lnTo>
                          <a:pt x="3" y="191"/>
                        </a:lnTo>
                        <a:lnTo>
                          <a:pt x="18" y="219"/>
                        </a:lnTo>
                        <a:lnTo>
                          <a:pt x="24" y="217"/>
                        </a:lnTo>
                        <a:lnTo>
                          <a:pt x="21" y="222"/>
                        </a:lnTo>
                        <a:lnTo>
                          <a:pt x="28" y="238"/>
                        </a:lnTo>
                        <a:lnTo>
                          <a:pt x="30" y="260"/>
                        </a:lnTo>
                        <a:lnTo>
                          <a:pt x="30" y="275"/>
                        </a:lnTo>
                        <a:lnTo>
                          <a:pt x="28" y="294"/>
                        </a:lnTo>
                        <a:lnTo>
                          <a:pt x="25" y="301"/>
                        </a:lnTo>
                        <a:lnTo>
                          <a:pt x="19" y="310"/>
                        </a:lnTo>
                        <a:lnTo>
                          <a:pt x="15" y="327"/>
                        </a:lnTo>
                        <a:lnTo>
                          <a:pt x="13" y="332"/>
                        </a:lnTo>
                        <a:lnTo>
                          <a:pt x="9" y="337"/>
                        </a:lnTo>
                        <a:lnTo>
                          <a:pt x="5" y="341"/>
                        </a:lnTo>
                        <a:lnTo>
                          <a:pt x="2" y="344"/>
                        </a:lnTo>
                        <a:lnTo>
                          <a:pt x="5" y="344"/>
                        </a:lnTo>
                        <a:lnTo>
                          <a:pt x="34" y="340"/>
                        </a:lnTo>
                        <a:lnTo>
                          <a:pt x="120" y="329"/>
                        </a:lnTo>
                        <a:lnTo>
                          <a:pt x="125" y="335"/>
                        </a:lnTo>
                        <a:lnTo>
                          <a:pt x="181" y="325"/>
                        </a:lnTo>
                        <a:lnTo>
                          <a:pt x="205" y="320"/>
                        </a:lnTo>
                        <a:lnTo>
                          <a:pt x="209" y="310"/>
                        </a:lnTo>
                        <a:lnTo>
                          <a:pt x="219" y="294"/>
                        </a:lnTo>
                        <a:lnTo>
                          <a:pt x="219" y="278"/>
                        </a:lnTo>
                        <a:lnTo>
                          <a:pt x="220" y="274"/>
                        </a:lnTo>
                        <a:lnTo>
                          <a:pt x="222" y="271"/>
                        </a:lnTo>
                        <a:lnTo>
                          <a:pt x="223" y="270"/>
                        </a:lnTo>
                        <a:lnTo>
                          <a:pt x="228" y="266"/>
                        </a:lnTo>
                        <a:lnTo>
                          <a:pt x="232" y="260"/>
                        </a:lnTo>
                        <a:lnTo>
                          <a:pt x="232" y="249"/>
                        </a:lnTo>
                        <a:lnTo>
                          <a:pt x="235" y="244"/>
                        </a:lnTo>
                        <a:lnTo>
                          <a:pt x="236" y="240"/>
                        </a:lnTo>
                        <a:lnTo>
                          <a:pt x="242" y="237"/>
                        </a:lnTo>
                        <a:lnTo>
                          <a:pt x="245" y="240"/>
                        </a:lnTo>
                        <a:lnTo>
                          <a:pt x="246" y="245"/>
                        </a:lnTo>
                        <a:lnTo>
                          <a:pt x="245" y="247"/>
                        </a:lnTo>
                        <a:lnTo>
                          <a:pt x="249" y="245"/>
                        </a:lnTo>
                        <a:lnTo>
                          <a:pt x="251" y="240"/>
                        </a:lnTo>
                        <a:lnTo>
                          <a:pt x="253" y="229"/>
                        </a:lnTo>
                        <a:lnTo>
                          <a:pt x="251" y="223"/>
                        </a:lnTo>
                        <a:lnTo>
                          <a:pt x="251" y="213"/>
                        </a:lnTo>
                        <a:close/>
                        <a:moveTo>
                          <a:pt x="44" y="11"/>
                        </a:moveTo>
                        <a:lnTo>
                          <a:pt x="44" y="9"/>
                        </a:lnTo>
                        <a:lnTo>
                          <a:pt x="40" y="12"/>
                        </a:lnTo>
                        <a:lnTo>
                          <a:pt x="38" y="17"/>
                        </a:lnTo>
                        <a:lnTo>
                          <a:pt x="38" y="23"/>
                        </a:lnTo>
                        <a:lnTo>
                          <a:pt x="44" y="21"/>
                        </a:lnTo>
                        <a:lnTo>
                          <a:pt x="44" y="11"/>
                        </a:lnTo>
                        <a:close/>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5" name="Freeform 177"/>
                  <p:cNvSpPr>
                    <a:spLocks noEditPoints="1"/>
                  </p:cNvSpPr>
                  <p:nvPr/>
                </p:nvSpPr>
                <p:spPr bwMode="auto">
                  <a:xfrm>
                    <a:off x="5918212" y="1819103"/>
                    <a:ext cx="1004324" cy="498282"/>
                  </a:xfrm>
                  <a:custGeom>
                    <a:avLst/>
                    <a:gdLst/>
                    <a:ahLst/>
                    <a:cxnLst>
                      <a:cxn ang="0">
                        <a:pos x="358" y="81"/>
                      </a:cxn>
                      <a:cxn ang="0">
                        <a:pos x="351" y="72"/>
                      </a:cxn>
                      <a:cxn ang="0">
                        <a:pos x="342" y="57"/>
                      </a:cxn>
                      <a:cxn ang="0">
                        <a:pos x="335" y="62"/>
                      </a:cxn>
                      <a:cxn ang="0">
                        <a:pos x="316" y="64"/>
                      </a:cxn>
                      <a:cxn ang="0">
                        <a:pos x="303" y="39"/>
                      </a:cxn>
                      <a:cxn ang="0">
                        <a:pos x="277" y="49"/>
                      </a:cxn>
                      <a:cxn ang="0">
                        <a:pos x="246" y="54"/>
                      </a:cxn>
                      <a:cxn ang="0">
                        <a:pos x="221" y="68"/>
                      </a:cxn>
                      <a:cxn ang="0">
                        <a:pos x="203" y="76"/>
                      </a:cxn>
                      <a:cxn ang="0">
                        <a:pos x="180" y="76"/>
                      </a:cxn>
                      <a:cxn ang="0">
                        <a:pos x="167" y="68"/>
                      </a:cxn>
                      <a:cxn ang="0">
                        <a:pos x="149" y="52"/>
                      </a:cxn>
                      <a:cxn ang="0">
                        <a:pos x="129" y="46"/>
                      </a:cxn>
                      <a:cxn ang="0">
                        <a:pos x="117" y="54"/>
                      </a:cxn>
                      <a:cxn ang="0">
                        <a:pos x="111" y="52"/>
                      </a:cxn>
                      <a:cxn ang="0">
                        <a:pos x="107" y="54"/>
                      </a:cxn>
                      <a:cxn ang="0">
                        <a:pos x="95" y="31"/>
                      </a:cxn>
                      <a:cxn ang="0">
                        <a:pos x="77" y="43"/>
                      </a:cxn>
                      <a:cxn ang="0">
                        <a:pos x="57" y="57"/>
                      </a:cxn>
                      <a:cxn ang="0">
                        <a:pos x="41" y="61"/>
                      </a:cxn>
                      <a:cxn ang="0">
                        <a:pos x="20" y="75"/>
                      </a:cxn>
                      <a:cxn ang="0">
                        <a:pos x="1" y="87"/>
                      </a:cxn>
                      <a:cxn ang="0">
                        <a:pos x="19" y="103"/>
                      </a:cxn>
                      <a:cxn ang="0">
                        <a:pos x="95" y="122"/>
                      </a:cxn>
                      <a:cxn ang="0">
                        <a:pos x="115" y="123"/>
                      </a:cxn>
                      <a:cxn ang="0">
                        <a:pos x="136" y="138"/>
                      </a:cxn>
                      <a:cxn ang="0">
                        <a:pos x="155" y="147"/>
                      </a:cxn>
                      <a:cxn ang="0">
                        <a:pos x="155" y="163"/>
                      </a:cxn>
                      <a:cxn ang="0">
                        <a:pos x="159" y="171"/>
                      </a:cxn>
                      <a:cxn ang="0">
                        <a:pos x="163" y="186"/>
                      </a:cxn>
                      <a:cxn ang="0">
                        <a:pos x="170" y="191"/>
                      </a:cxn>
                      <a:cxn ang="0">
                        <a:pos x="183" y="163"/>
                      </a:cxn>
                      <a:cxn ang="0">
                        <a:pos x="194" y="141"/>
                      </a:cxn>
                      <a:cxn ang="0">
                        <a:pos x="198" y="128"/>
                      </a:cxn>
                      <a:cxn ang="0">
                        <a:pos x="208" y="134"/>
                      </a:cxn>
                      <a:cxn ang="0">
                        <a:pos x="220" y="123"/>
                      </a:cxn>
                      <a:cxn ang="0">
                        <a:pos x="218" y="134"/>
                      </a:cxn>
                      <a:cxn ang="0">
                        <a:pos x="225" y="136"/>
                      </a:cxn>
                      <a:cxn ang="0">
                        <a:pos x="236" y="121"/>
                      </a:cxn>
                      <a:cxn ang="0">
                        <a:pos x="248" y="113"/>
                      </a:cxn>
                      <a:cxn ang="0">
                        <a:pos x="269" y="110"/>
                      </a:cxn>
                      <a:cxn ang="0">
                        <a:pos x="289" y="96"/>
                      </a:cxn>
                      <a:cxn ang="0">
                        <a:pos x="311" y="102"/>
                      </a:cxn>
                      <a:cxn ang="0">
                        <a:pos x="327" y="103"/>
                      </a:cxn>
                      <a:cxn ang="0">
                        <a:pos x="338" y="99"/>
                      </a:cxn>
                      <a:cxn ang="0">
                        <a:pos x="373" y="96"/>
                      </a:cxn>
                      <a:cxn ang="0">
                        <a:pos x="109" y="31"/>
                      </a:cxn>
                      <a:cxn ang="0">
                        <a:pos x="104" y="37"/>
                      </a:cxn>
                      <a:cxn ang="0">
                        <a:pos x="126" y="18"/>
                      </a:cxn>
                      <a:cxn ang="0">
                        <a:pos x="140" y="7"/>
                      </a:cxn>
                      <a:cxn ang="0">
                        <a:pos x="129" y="0"/>
                      </a:cxn>
                      <a:cxn ang="0">
                        <a:pos x="99" y="22"/>
                      </a:cxn>
                      <a:cxn ang="0">
                        <a:pos x="109" y="31"/>
                      </a:cxn>
                      <a:cxn ang="0">
                        <a:pos x="383" y="84"/>
                      </a:cxn>
                      <a:cxn ang="0">
                        <a:pos x="374" y="95"/>
                      </a:cxn>
                      <a:cxn ang="0">
                        <a:pos x="389" y="98"/>
                      </a:cxn>
                    </a:cxnLst>
                    <a:rect l="0" t="0" r="r" b="b"/>
                    <a:pathLst>
                      <a:path w="396" h="191">
                        <a:moveTo>
                          <a:pt x="365" y="88"/>
                        </a:moveTo>
                        <a:lnTo>
                          <a:pt x="364" y="84"/>
                        </a:lnTo>
                        <a:lnTo>
                          <a:pt x="358" y="81"/>
                        </a:lnTo>
                        <a:lnTo>
                          <a:pt x="357" y="81"/>
                        </a:lnTo>
                        <a:lnTo>
                          <a:pt x="353" y="77"/>
                        </a:lnTo>
                        <a:lnTo>
                          <a:pt x="351" y="72"/>
                        </a:lnTo>
                        <a:lnTo>
                          <a:pt x="350" y="67"/>
                        </a:lnTo>
                        <a:lnTo>
                          <a:pt x="347" y="61"/>
                        </a:lnTo>
                        <a:lnTo>
                          <a:pt x="342" y="57"/>
                        </a:lnTo>
                        <a:lnTo>
                          <a:pt x="339" y="57"/>
                        </a:lnTo>
                        <a:lnTo>
                          <a:pt x="338" y="58"/>
                        </a:lnTo>
                        <a:lnTo>
                          <a:pt x="335" y="62"/>
                        </a:lnTo>
                        <a:lnTo>
                          <a:pt x="330" y="65"/>
                        </a:lnTo>
                        <a:lnTo>
                          <a:pt x="327" y="60"/>
                        </a:lnTo>
                        <a:lnTo>
                          <a:pt x="316" y="64"/>
                        </a:lnTo>
                        <a:lnTo>
                          <a:pt x="305" y="62"/>
                        </a:lnTo>
                        <a:lnTo>
                          <a:pt x="303" y="58"/>
                        </a:lnTo>
                        <a:lnTo>
                          <a:pt x="303" y="39"/>
                        </a:lnTo>
                        <a:lnTo>
                          <a:pt x="293" y="41"/>
                        </a:lnTo>
                        <a:lnTo>
                          <a:pt x="288" y="43"/>
                        </a:lnTo>
                        <a:lnTo>
                          <a:pt x="277" y="49"/>
                        </a:lnTo>
                        <a:lnTo>
                          <a:pt x="273" y="50"/>
                        </a:lnTo>
                        <a:lnTo>
                          <a:pt x="251" y="52"/>
                        </a:lnTo>
                        <a:lnTo>
                          <a:pt x="246" y="54"/>
                        </a:lnTo>
                        <a:lnTo>
                          <a:pt x="237" y="56"/>
                        </a:lnTo>
                        <a:lnTo>
                          <a:pt x="232" y="61"/>
                        </a:lnTo>
                        <a:lnTo>
                          <a:pt x="221" y="68"/>
                        </a:lnTo>
                        <a:lnTo>
                          <a:pt x="213" y="79"/>
                        </a:lnTo>
                        <a:lnTo>
                          <a:pt x="209" y="76"/>
                        </a:lnTo>
                        <a:lnTo>
                          <a:pt x="203" y="76"/>
                        </a:lnTo>
                        <a:lnTo>
                          <a:pt x="198" y="76"/>
                        </a:lnTo>
                        <a:lnTo>
                          <a:pt x="193" y="71"/>
                        </a:lnTo>
                        <a:lnTo>
                          <a:pt x="180" y="76"/>
                        </a:lnTo>
                        <a:lnTo>
                          <a:pt x="176" y="76"/>
                        </a:lnTo>
                        <a:lnTo>
                          <a:pt x="170" y="73"/>
                        </a:lnTo>
                        <a:lnTo>
                          <a:pt x="167" y="68"/>
                        </a:lnTo>
                        <a:lnTo>
                          <a:pt x="157" y="58"/>
                        </a:lnTo>
                        <a:lnTo>
                          <a:pt x="155" y="53"/>
                        </a:lnTo>
                        <a:lnTo>
                          <a:pt x="149" y="52"/>
                        </a:lnTo>
                        <a:lnTo>
                          <a:pt x="144" y="48"/>
                        </a:lnTo>
                        <a:lnTo>
                          <a:pt x="138" y="46"/>
                        </a:lnTo>
                        <a:lnTo>
                          <a:pt x="129" y="46"/>
                        </a:lnTo>
                        <a:lnTo>
                          <a:pt x="123" y="48"/>
                        </a:lnTo>
                        <a:lnTo>
                          <a:pt x="119" y="53"/>
                        </a:lnTo>
                        <a:lnTo>
                          <a:pt x="117" y="54"/>
                        </a:lnTo>
                        <a:lnTo>
                          <a:pt x="122" y="43"/>
                        </a:lnTo>
                        <a:lnTo>
                          <a:pt x="117" y="49"/>
                        </a:lnTo>
                        <a:lnTo>
                          <a:pt x="111" y="52"/>
                        </a:lnTo>
                        <a:lnTo>
                          <a:pt x="110" y="57"/>
                        </a:lnTo>
                        <a:lnTo>
                          <a:pt x="109" y="58"/>
                        </a:lnTo>
                        <a:lnTo>
                          <a:pt x="107" y="54"/>
                        </a:lnTo>
                        <a:lnTo>
                          <a:pt x="107" y="43"/>
                        </a:lnTo>
                        <a:lnTo>
                          <a:pt x="99" y="33"/>
                        </a:lnTo>
                        <a:lnTo>
                          <a:pt x="95" y="31"/>
                        </a:lnTo>
                        <a:lnTo>
                          <a:pt x="92" y="26"/>
                        </a:lnTo>
                        <a:lnTo>
                          <a:pt x="81" y="38"/>
                        </a:lnTo>
                        <a:lnTo>
                          <a:pt x="77" y="43"/>
                        </a:lnTo>
                        <a:lnTo>
                          <a:pt x="67" y="48"/>
                        </a:lnTo>
                        <a:lnTo>
                          <a:pt x="61" y="53"/>
                        </a:lnTo>
                        <a:lnTo>
                          <a:pt x="57" y="57"/>
                        </a:lnTo>
                        <a:lnTo>
                          <a:pt x="52" y="58"/>
                        </a:lnTo>
                        <a:lnTo>
                          <a:pt x="46" y="60"/>
                        </a:lnTo>
                        <a:lnTo>
                          <a:pt x="41" y="61"/>
                        </a:lnTo>
                        <a:lnTo>
                          <a:pt x="35" y="61"/>
                        </a:lnTo>
                        <a:lnTo>
                          <a:pt x="30" y="64"/>
                        </a:lnTo>
                        <a:lnTo>
                          <a:pt x="20" y="75"/>
                        </a:lnTo>
                        <a:lnTo>
                          <a:pt x="4" y="81"/>
                        </a:lnTo>
                        <a:lnTo>
                          <a:pt x="0" y="84"/>
                        </a:lnTo>
                        <a:lnTo>
                          <a:pt x="1" y="87"/>
                        </a:lnTo>
                        <a:lnTo>
                          <a:pt x="8" y="90"/>
                        </a:lnTo>
                        <a:lnTo>
                          <a:pt x="12" y="94"/>
                        </a:lnTo>
                        <a:lnTo>
                          <a:pt x="19" y="103"/>
                        </a:lnTo>
                        <a:lnTo>
                          <a:pt x="75" y="114"/>
                        </a:lnTo>
                        <a:lnTo>
                          <a:pt x="92" y="122"/>
                        </a:lnTo>
                        <a:lnTo>
                          <a:pt x="95" y="122"/>
                        </a:lnTo>
                        <a:lnTo>
                          <a:pt x="104" y="123"/>
                        </a:lnTo>
                        <a:lnTo>
                          <a:pt x="110" y="122"/>
                        </a:lnTo>
                        <a:lnTo>
                          <a:pt x="115" y="123"/>
                        </a:lnTo>
                        <a:lnTo>
                          <a:pt x="129" y="125"/>
                        </a:lnTo>
                        <a:lnTo>
                          <a:pt x="134" y="128"/>
                        </a:lnTo>
                        <a:lnTo>
                          <a:pt x="136" y="138"/>
                        </a:lnTo>
                        <a:lnTo>
                          <a:pt x="141" y="138"/>
                        </a:lnTo>
                        <a:lnTo>
                          <a:pt x="148" y="141"/>
                        </a:lnTo>
                        <a:lnTo>
                          <a:pt x="155" y="147"/>
                        </a:lnTo>
                        <a:lnTo>
                          <a:pt x="152" y="148"/>
                        </a:lnTo>
                        <a:lnTo>
                          <a:pt x="155" y="152"/>
                        </a:lnTo>
                        <a:lnTo>
                          <a:pt x="155" y="163"/>
                        </a:lnTo>
                        <a:lnTo>
                          <a:pt x="152" y="168"/>
                        </a:lnTo>
                        <a:lnTo>
                          <a:pt x="155" y="172"/>
                        </a:lnTo>
                        <a:lnTo>
                          <a:pt x="159" y="171"/>
                        </a:lnTo>
                        <a:lnTo>
                          <a:pt x="164" y="171"/>
                        </a:lnTo>
                        <a:lnTo>
                          <a:pt x="161" y="182"/>
                        </a:lnTo>
                        <a:lnTo>
                          <a:pt x="163" y="186"/>
                        </a:lnTo>
                        <a:lnTo>
                          <a:pt x="167" y="191"/>
                        </a:lnTo>
                        <a:lnTo>
                          <a:pt x="168" y="191"/>
                        </a:lnTo>
                        <a:lnTo>
                          <a:pt x="170" y="191"/>
                        </a:lnTo>
                        <a:lnTo>
                          <a:pt x="170" y="187"/>
                        </a:lnTo>
                        <a:lnTo>
                          <a:pt x="175" y="178"/>
                        </a:lnTo>
                        <a:lnTo>
                          <a:pt x="183" y="163"/>
                        </a:lnTo>
                        <a:lnTo>
                          <a:pt x="186" y="152"/>
                        </a:lnTo>
                        <a:lnTo>
                          <a:pt x="189" y="147"/>
                        </a:lnTo>
                        <a:lnTo>
                          <a:pt x="194" y="141"/>
                        </a:lnTo>
                        <a:lnTo>
                          <a:pt x="195" y="130"/>
                        </a:lnTo>
                        <a:lnTo>
                          <a:pt x="199" y="123"/>
                        </a:lnTo>
                        <a:lnTo>
                          <a:pt x="198" y="128"/>
                        </a:lnTo>
                        <a:lnTo>
                          <a:pt x="199" y="134"/>
                        </a:lnTo>
                        <a:lnTo>
                          <a:pt x="203" y="138"/>
                        </a:lnTo>
                        <a:lnTo>
                          <a:pt x="208" y="134"/>
                        </a:lnTo>
                        <a:lnTo>
                          <a:pt x="209" y="132"/>
                        </a:lnTo>
                        <a:lnTo>
                          <a:pt x="214" y="126"/>
                        </a:lnTo>
                        <a:lnTo>
                          <a:pt x="220" y="123"/>
                        </a:lnTo>
                        <a:lnTo>
                          <a:pt x="224" y="125"/>
                        </a:lnTo>
                        <a:lnTo>
                          <a:pt x="224" y="130"/>
                        </a:lnTo>
                        <a:lnTo>
                          <a:pt x="218" y="134"/>
                        </a:lnTo>
                        <a:lnTo>
                          <a:pt x="216" y="141"/>
                        </a:lnTo>
                        <a:lnTo>
                          <a:pt x="221" y="141"/>
                        </a:lnTo>
                        <a:lnTo>
                          <a:pt x="225" y="136"/>
                        </a:lnTo>
                        <a:lnTo>
                          <a:pt x="229" y="130"/>
                        </a:lnTo>
                        <a:lnTo>
                          <a:pt x="236" y="126"/>
                        </a:lnTo>
                        <a:lnTo>
                          <a:pt x="236" y="121"/>
                        </a:lnTo>
                        <a:lnTo>
                          <a:pt x="239" y="115"/>
                        </a:lnTo>
                        <a:lnTo>
                          <a:pt x="243" y="113"/>
                        </a:lnTo>
                        <a:lnTo>
                          <a:pt x="248" y="113"/>
                        </a:lnTo>
                        <a:lnTo>
                          <a:pt x="254" y="113"/>
                        </a:lnTo>
                        <a:lnTo>
                          <a:pt x="263" y="110"/>
                        </a:lnTo>
                        <a:lnTo>
                          <a:pt x="269" y="110"/>
                        </a:lnTo>
                        <a:lnTo>
                          <a:pt x="274" y="106"/>
                        </a:lnTo>
                        <a:lnTo>
                          <a:pt x="279" y="98"/>
                        </a:lnTo>
                        <a:lnTo>
                          <a:pt x="289" y="96"/>
                        </a:lnTo>
                        <a:lnTo>
                          <a:pt x="294" y="98"/>
                        </a:lnTo>
                        <a:lnTo>
                          <a:pt x="300" y="98"/>
                        </a:lnTo>
                        <a:lnTo>
                          <a:pt x="311" y="102"/>
                        </a:lnTo>
                        <a:lnTo>
                          <a:pt x="321" y="110"/>
                        </a:lnTo>
                        <a:lnTo>
                          <a:pt x="327" y="113"/>
                        </a:lnTo>
                        <a:lnTo>
                          <a:pt x="327" y="103"/>
                        </a:lnTo>
                        <a:lnTo>
                          <a:pt x="328" y="98"/>
                        </a:lnTo>
                        <a:lnTo>
                          <a:pt x="332" y="96"/>
                        </a:lnTo>
                        <a:lnTo>
                          <a:pt x="338" y="99"/>
                        </a:lnTo>
                        <a:lnTo>
                          <a:pt x="343" y="98"/>
                        </a:lnTo>
                        <a:lnTo>
                          <a:pt x="368" y="98"/>
                        </a:lnTo>
                        <a:lnTo>
                          <a:pt x="373" y="96"/>
                        </a:lnTo>
                        <a:lnTo>
                          <a:pt x="370" y="91"/>
                        </a:lnTo>
                        <a:lnTo>
                          <a:pt x="365" y="88"/>
                        </a:lnTo>
                        <a:close/>
                        <a:moveTo>
                          <a:pt x="109" y="31"/>
                        </a:moveTo>
                        <a:lnTo>
                          <a:pt x="109" y="26"/>
                        </a:lnTo>
                        <a:lnTo>
                          <a:pt x="109" y="31"/>
                        </a:lnTo>
                        <a:lnTo>
                          <a:pt x="104" y="37"/>
                        </a:lnTo>
                        <a:lnTo>
                          <a:pt x="110" y="42"/>
                        </a:lnTo>
                        <a:lnTo>
                          <a:pt x="117" y="27"/>
                        </a:lnTo>
                        <a:lnTo>
                          <a:pt x="126" y="18"/>
                        </a:lnTo>
                        <a:lnTo>
                          <a:pt x="132" y="12"/>
                        </a:lnTo>
                        <a:lnTo>
                          <a:pt x="133" y="7"/>
                        </a:lnTo>
                        <a:lnTo>
                          <a:pt x="140" y="7"/>
                        </a:lnTo>
                        <a:lnTo>
                          <a:pt x="144" y="3"/>
                        </a:lnTo>
                        <a:lnTo>
                          <a:pt x="140" y="0"/>
                        </a:lnTo>
                        <a:lnTo>
                          <a:pt x="129" y="0"/>
                        </a:lnTo>
                        <a:lnTo>
                          <a:pt x="117" y="4"/>
                        </a:lnTo>
                        <a:lnTo>
                          <a:pt x="107" y="11"/>
                        </a:lnTo>
                        <a:lnTo>
                          <a:pt x="99" y="22"/>
                        </a:lnTo>
                        <a:lnTo>
                          <a:pt x="96" y="26"/>
                        </a:lnTo>
                        <a:lnTo>
                          <a:pt x="99" y="31"/>
                        </a:lnTo>
                        <a:lnTo>
                          <a:pt x="109" y="31"/>
                        </a:lnTo>
                        <a:close/>
                        <a:moveTo>
                          <a:pt x="392" y="88"/>
                        </a:moveTo>
                        <a:lnTo>
                          <a:pt x="387" y="84"/>
                        </a:lnTo>
                        <a:lnTo>
                          <a:pt x="383" y="84"/>
                        </a:lnTo>
                        <a:lnTo>
                          <a:pt x="384" y="90"/>
                        </a:lnTo>
                        <a:lnTo>
                          <a:pt x="378" y="94"/>
                        </a:lnTo>
                        <a:lnTo>
                          <a:pt x="374" y="95"/>
                        </a:lnTo>
                        <a:lnTo>
                          <a:pt x="378" y="98"/>
                        </a:lnTo>
                        <a:lnTo>
                          <a:pt x="380" y="98"/>
                        </a:lnTo>
                        <a:lnTo>
                          <a:pt x="389" y="98"/>
                        </a:lnTo>
                        <a:lnTo>
                          <a:pt x="396" y="94"/>
                        </a:lnTo>
                        <a:lnTo>
                          <a:pt x="392" y="88"/>
                        </a:lnTo>
                        <a:close/>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grpSp>
            <p:sp>
              <p:nvSpPr>
                <p:cNvPr id="157" name="Freeform 178"/>
                <p:cNvSpPr>
                  <a:spLocks noEditPoints="1"/>
                </p:cNvSpPr>
                <p:nvPr/>
              </p:nvSpPr>
              <p:spPr bwMode="auto">
                <a:xfrm>
                  <a:off x="6633413" y="5244464"/>
                  <a:ext cx="1503950" cy="1314838"/>
                </a:xfrm>
                <a:custGeom>
                  <a:avLst/>
                  <a:gdLst/>
                  <a:ahLst/>
                  <a:cxnLst>
                    <a:cxn ang="0">
                      <a:pos x="518" y="489"/>
                    </a:cxn>
                    <a:cxn ang="0">
                      <a:pos x="549" y="474"/>
                    </a:cxn>
                    <a:cxn ang="0">
                      <a:pos x="502" y="496"/>
                    </a:cxn>
                    <a:cxn ang="0">
                      <a:pos x="593" y="375"/>
                    </a:cxn>
                    <a:cxn ang="0">
                      <a:pos x="582" y="294"/>
                    </a:cxn>
                    <a:cxn ang="0">
                      <a:pos x="564" y="271"/>
                    </a:cxn>
                    <a:cxn ang="0">
                      <a:pos x="510" y="179"/>
                    </a:cxn>
                    <a:cxn ang="0">
                      <a:pos x="511" y="165"/>
                    </a:cxn>
                    <a:cxn ang="0">
                      <a:pos x="536" y="215"/>
                    </a:cxn>
                    <a:cxn ang="0">
                      <a:pos x="528" y="175"/>
                    </a:cxn>
                    <a:cxn ang="0">
                      <a:pos x="457" y="74"/>
                    </a:cxn>
                    <a:cxn ang="0">
                      <a:pos x="433" y="19"/>
                    </a:cxn>
                    <a:cxn ang="0">
                      <a:pos x="423" y="5"/>
                    </a:cxn>
                    <a:cxn ang="0">
                      <a:pos x="391" y="9"/>
                    </a:cxn>
                    <a:cxn ang="0">
                      <a:pos x="384" y="39"/>
                    </a:cxn>
                    <a:cxn ang="0">
                      <a:pos x="182" y="16"/>
                    </a:cxn>
                    <a:cxn ang="0">
                      <a:pos x="14" y="60"/>
                    </a:cxn>
                    <a:cxn ang="0">
                      <a:pos x="23" y="81"/>
                    </a:cxn>
                    <a:cxn ang="0">
                      <a:pos x="34" y="80"/>
                    </a:cxn>
                    <a:cxn ang="0">
                      <a:pos x="44" y="70"/>
                    </a:cxn>
                    <a:cxn ang="0">
                      <a:pos x="38" y="83"/>
                    </a:cxn>
                    <a:cxn ang="0">
                      <a:pos x="88" y="72"/>
                    </a:cxn>
                    <a:cxn ang="0">
                      <a:pos x="101" y="73"/>
                    </a:cxn>
                    <a:cxn ang="0">
                      <a:pos x="115" y="83"/>
                    </a:cxn>
                    <a:cxn ang="0">
                      <a:pos x="136" y="80"/>
                    </a:cxn>
                    <a:cxn ang="0">
                      <a:pos x="149" y="92"/>
                    </a:cxn>
                    <a:cxn ang="0">
                      <a:pos x="144" y="92"/>
                    </a:cxn>
                    <a:cxn ang="0">
                      <a:pos x="164" y="106"/>
                    </a:cxn>
                    <a:cxn ang="0">
                      <a:pos x="166" y="112"/>
                    </a:cxn>
                    <a:cxn ang="0">
                      <a:pos x="191" y="121"/>
                    </a:cxn>
                    <a:cxn ang="0">
                      <a:pos x="224" y="102"/>
                    </a:cxn>
                    <a:cxn ang="0">
                      <a:pos x="238" y="95"/>
                    </a:cxn>
                    <a:cxn ang="0">
                      <a:pos x="262" y="80"/>
                    </a:cxn>
                    <a:cxn ang="0">
                      <a:pos x="309" y="115"/>
                    </a:cxn>
                    <a:cxn ang="0">
                      <a:pos x="343" y="145"/>
                    </a:cxn>
                    <a:cxn ang="0">
                      <a:pos x="372" y="169"/>
                    </a:cxn>
                    <a:cxn ang="0">
                      <a:pos x="372" y="230"/>
                    </a:cxn>
                    <a:cxn ang="0">
                      <a:pos x="383" y="259"/>
                    </a:cxn>
                    <a:cxn ang="0">
                      <a:pos x="383" y="239"/>
                    </a:cxn>
                    <a:cxn ang="0">
                      <a:pos x="402" y="245"/>
                    </a:cxn>
                    <a:cxn ang="0">
                      <a:pos x="381" y="275"/>
                    </a:cxn>
                    <a:cxn ang="0">
                      <a:pos x="412" y="316"/>
                    </a:cxn>
                    <a:cxn ang="0">
                      <a:pos x="427" y="317"/>
                    </a:cxn>
                    <a:cxn ang="0">
                      <a:pos x="436" y="317"/>
                    </a:cxn>
                    <a:cxn ang="0">
                      <a:pos x="446" y="346"/>
                    </a:cxn>
                    <a:cxn ang="0">
                      <a:pos x="449" y="348"/>
                    </a:cxn>
                    <a:cxn ang="0">
                      <a:pos x="479" y="388"/>
                    </a:cxn>
                    <a:cxn ang="0">
                      <a:pos x="502" y="396"/>
                    </a:cxn>
                    <a:cxn ang="0">
                      <a:pos x="532" y="431"/>
                    </a:cxn>
                    <a:cxn ang="0">
                      <a:pos x="524" y="439"/>
                    </a:cxn>
                    <a:cxn ang="0">
                      <a:pos x="559" y="443"/>
                    </a:cxn>
                    <a:cxn ang="0">
                      <a:pos x="582" y="435"/>
                    </a:cxn>
                    <a:cxn ang="0">
                      <a:pos x="582" y="401"/>
                    </a:cxn>
                    <a:cxn ang="0">
                      <a:pos x="593" y="381"/>
                    </a:cxn>
                    <a:cxn ang="0">
                      <a:pos x="493" y="500"/>
                    </a:cxn>
                    <a:cxn ang="0">
                      <a:pos x="41" y="87"/>
                    </a:cxn>
                    <a:cxn ang="0">
                      <a:pos x="64" y="78"/>
                    </a:cxn>
                    <a:cxn ang="0">
                      <a:pos x="210" y="121"/>
                    </a:cxn>
                    <a:cxn ang="0">
                      <a:pos x="200" y="127"/>
                    </a:cxn>
                    <a:cxn ang="0">
                      <a:pos x="433" y="350"/>
                    </a:cxn>
                    <a:cxn ang="0">
                      <a:pos x="433" y="350"/>
                    </a:cxn>
                    <a:cxn ang="0">
                      <a:pos x="582" y="441"/>
                    </a:cxn>
                    <a:cxn ang="0">
                      <a:pos x="593" y="409"/>
                    </a:cxn>
                  </a:cxnLst>
                  <a:rect l="0" t="0" r="r" b="b"/>
                  <a:pathLst>
                    <a:path w="593" h="504">
                      <a:moveTo>
                        <a:pt x="558" y="470"/>
                      </a:moveTo>
                      <a:lnTo>
                        <a:pt x="558" y="469"/>
                      </a:lnTo>
                      <a:lnTo>
                        <a:pt x="554" y="472"/>
                      </a:lnTo>
                      <a:lnTo>
                        <a:pt x="558" y="470"/>
                      </a:lnTo>
                      <a:close/>
                      <a:moveTo>
                        <a:pt x="513" y="483"/>
                      </a:moveTo>
                      <a:lnTo>
                        <a:pt x="518" y="489"/>
                      </a:lnTo>
                      <a:lnTo>
                        <a:pt x="520" y="489"/>
                      </a:lnTo>
                      <a:lnTo>
                        <a:pt x="518" y="487"/>
                      </a:lnTo>
                      <a:lnTo>
                        <a:pt x="513" y="483"/>
                      </a:lnTo>
                      <a:close/>
                      <a:moveTo>
                        <a:pt x="543" y="480"/>
                      </a:moveTo>
                      <a:lnTo>
                        <a:pt x="548" y="476"/>
                      </a:lnTo>
                      <a:lnTo>
                        <a:pt x="549" y="474"/>
                      </a:lnTo>
                      <a:lnTo>
                        <a:pt x="548" y="476"/>
                      </a:lnTo>
                      <a:lnTo>
                        <a:pt x="543" y="480"/>
                      </a:lnTo>
                      <a:close/>
                      <a:moveTo>
                        <a:pt x="498" y="498"/>
                      </a:moveTo>
                      <a:lnTo>
                        <a:pt x="502" y="498"/>
                      </a:lnTo>
                      <a:lnTo>
                        <a:pt x="507" y="492"/>
                      </a:lnTo>
                      <a:lnTo>
                        <a:pt x="502" y="496"/>
                      </a:lnTo>
                      <a:lnTo>
                        <a:pt x="498" y="498"/>
                      </a:lnTo>
                      <a:close/>
                      <a:moveTo>
                        <a:pt x="509" y="492"/>
                      </a:moveTo>
                      <a:lnTo>
                        <a:pt x="510" y="491"/>
                      </a:lnTo>
                      <a:lnTo>
                        <a:pt x="506" y="489"/>
                      </a:lnTo>
                      <a:lnTo>
                        <a:pt x="509" y="492"/>
                      </a:lnTo>
                      <a:close/>
                      <a:moveTo>
                        <a:pt x="593" y="375"/>
                      </a:moveTo>
                      <a:lnTo>
                        <a:pt x="592" y="370"/>
                      </a:lnTo>
                      <a:lnTo>
                        <a:pt x="590" y="359"/>
                      </a:lnTo>
                      <a:lnTo>
                        <a:pt x="590" y="343"/>
                      </a:lnTo>
                      <a:lnTo>
                        <a:pt x="589" y="338"/>
                      </a:lnTo>
                      <a:lnTo>
                        <a:pt x="589" y="313"/>
                      </a:lnTo>
                      <a:lnTo>
                        <a:pt x="582" y="294"/>
                      </a:lnTo>
                      <a:lnTo>
                        <a:pt x="579" y="293"/>
                      </a:lnTo>
                      <a:lnTo>
                        <a:pt x="579" y="286"/>
                      </a:lnTo>
                      <a:lnTo>
                        <a:pt x="570" y="275"/>
                      </a:lnTo>
                      <a:lnTo>
                        <a:pt x="566" y="272"/>
                      </a:lnTo>
                      <a:lnTo>
                        <a:pt x="563" y="274"/>
                      </a:lnTo>
                      <a:lnTo>
                        <a:pt x="564" y="271"/>
                      </a:lnTo>
                      <a:lnTo>
                        <a:pt x="564" y="267"/>
                      </a:lnTo>
                      <a:lnTo>
                        <a:pt x="558" y="256"/>
                      </a:lnTo>
                      <a:lnTo>
                        <a:pt x="549" y="239"/>
                      </a:lnTo>
                      <a:lnTo>
                        <a:pt x="529" y="209"/>
                      </a:lnTo>
                      <a:lnTo>
                        <a:pt x="514" y="184"/>
                      </a:lnTo>
                      <a:lnTo>
                        <a:pt x="510" y="179"/>
                      </a:lnTo>
                      <a:lnTo>
                        <a:pt x="505" y="164"/>
                      </a:lnTo>
                      <a:lnTo>
                        <a:pt x="501" y="153"/>
                      </a:lnTo>
                      <a:lnTo>
                        <a:pt x="502" y="153"/>
                      </a:lnTo>
                      <a:lnTo>
                        <a:pt x="507" y="156"/>
                      </a:lnTo>
                      <a:lnTo>
                        <a:pt x="506" y="161"/>
                      </a:lnTo>
                      <a:lnTo>
                        <a:pt x="511" y="165"/>
                      </a:lnTo>
                      <a:lnTo>
                        <a:pt x="517" y="164"/>
                      </a:lnTo>
                      <a:lnTo>
                        <a:pt x="522" y="168"/>
                      </a:lnTo>
                      <a:lnTo>
                        <a:pt x="522" y="173"/>
                      </a:lnTo>
                      <a:lnTo>
                        <a:pt x="522" y="183"/>
                      </a:lnTo>
                      <a:lnTo>
                        <a:pt x="525" y="199"/>
                      </a:lnTo>
                      <a:lnTo>
                        <a:pt x="536" y="215"/>
                      </a:lnTo>
                      <a:lnTo>
                        <a:pt x="541" y="221"/>
                      </a:lnTo>
                      <a:lnTo>
                        <a:pt x="530" y="206"/>
                      </a:lnTo>
                      <a:lnTo>
                        <a:pt x="528" y="201"/>
                      </a:lnTo>
                      <a:lnTo>
                        <a:pt x="525" y="191"/>
                      </a:lnTo>
                      <a:lnTo>
                        <a:pt x="524" y="180"/>
                      </a:lnTo>
                      <a:lnTo>
                        <a:pt x="528" y="175"/>
                      </a:lnTo>
                      <a:lnTo>
                        <a:pt x="525" y="169"/>
                      </a:lnTo>
                      <a:lnTo>
                        <a:pt x="521" y="165"/>
                      </a:lnTo>
                      <a:lnTo>
                        <a:pt x="511" y="154"/>
                      </a:lnTo>
                      <a:lnTo>
                        <a:pt x="482" y="118"/>
                      </a:lnTo>
                      <a:lnTo>
                        <a:pt x="465" y="89"/>
                      </a:lnTo>
                      <a:lnTo>
                        <a:pt x="457" y="74"/>
                      </a:lnTo>
                      <a:lnTo>
                        <a:pt x="449" y="54"/>
                      </a:lnTo>
                      <a:lnTo>
                        <a:pt x="448" y="49"/>
                      </a:lnTo>
                      <a:lnTo>
                        <a:pt x="442" y="39"/>
                      </a:lnTo>
                      <a:lnTo>
                        <a:pt x="441" y="28"/>
                      </a:lnTo>
                      <a:lnTo>
                        <a:pt x="438" y="24"/>
                      </a:lnTo>
                      <a:lnTo>
                        <a:pt x="433" y="19"/>
                      </a:lnTo>
                      <a:lnTo>
                        <a:pt x="430" y="13"/>
                      </a:lnTo>
                      <a:lnTo>
                        <a:pt x="433" y="17"/>
                      </a:lnTo>
                      <a:lnTo>
                        <a:pt x="434" y="7"/>
                      </a:lnTo>
                      <a:lnTo>
                        <a:pt x="427" y="4"/>
                      </a:lnTo>
                      <a:lnTo>
                        <a:pt x="425" y="5"/>
                      </a:lnTo>
                      <a:lnTo>
                        <a:pt x="423" y="5"/>
                      </a:lnTo>
                      <a:lnTo>
                        <a:pt x="418" y="5"/>
                      </a:lnTo>
                      <a:lnTo>
                        <a:pt x="404" y="1"/>
                      </a:lnTo>
                      <a:lnTo>
                        <a:pt x="399" y="0"/>
                      </a:lnTo>
                      <a:lnTo>
                        <a:pt x="395" y="4"/>
                      </a:lnTo>
                      <a:lnTo>
                        <a:pt x="392" y="4"/>
                      </a:lnTo>
                      <a:lnTo>
                        <a:pt x="391" y="9"/>
                      </a:lnTo>
                      <a:lnTo>
                        <a:pt x="391" y="15"/>
                      </a:lnTo>
                      <a:lnTo>
                        <a:pt x="393" y="19"/>
                      </a:lnTo>
                      <a:lnTo>
                        <a:pt x="395" y="24"/>
                      </a:lnTo>
                      <a:lnTo>
                        <a:pt x="395" y="35"/>
                      </a:lnTo>
                      <a:lnTo>
                        <a:pt x="389" y="39"/>
                      </a:lnTo>
                      <a:lnTo>
                        <a:pt x="384" y="39"/>
                      </a:lnTo>
                      <a:lnTo>
                        <a:pt x="380" y="28"/>
                      </a:lnTo>
                      <a:lnTo>
                        <a:pt x="375" y="24"/>
                      </a:lnTo>
                      <a:lnTo>
                        <a:pt x="194" y="38"/>
                      </a:lnTo>
                      <a:lnTo>
                        <a:pt x="190" y="32"/>
                      </a:lnTo>
                      <a:lnTo>
                        <a:pt x="189" y="27"/>
                      </a:lnTo>
                      <a:lnTo>
                        <a:pt x="182" y="16"/>
                      </a:lnTo>
                      <a:lnTo>
                        <a:pt x="72" y="28"/>
                      </a:lnTo>
                      <a:lnTo>
                        <a:pt x="7" y="35"/>
                      </a:lnTo>
                      <a:lnTo>
                        <a:pt x="2" y="39"/>
                      </a:lnTo>
                      <a:lnTo>
                        <a:pt x="0" y="46"/>
                      </a:lnTo>
                      <a:lnTo>
                        <a:pt x="8" y="57"/>
                      </a:lnTo>
                      <a:lnTo>
                        <a:pt x="14" y="60"/>
                      </a:lnTo>
                      <a:lnTo>
                        <a:pt x="19" y="65"/>
                      </a:lnTo>
                      <a:lnTo>
                        <a:pt x="16" y="72"/>
                      </a:lnTo>
                      <a:lnTo>
                        <a:pt x="16" y="74"/>
                      </a:lnTo>
                      <a:lnTo>
                        <a:pt x="18" y="77"/>
                      </a:lnTo>
                      <a:lnTo>
                        <a:pt x="23" y="78"/>
                      </a:lnTo>
                      <a:lnTo>
                        <a:pt x="23" y="81"/>
                      </a:lnTo>
                      <a:lnTo>
                        <a:pt x="19" y="87"/>
                      </a:lnTo>
                      <a:lnTo>
                        <a:pt x="16" y="92"/>
                      </a:lnTo>
                      <a:lnTo>
                        <a:pt x="19" y="92"/>
                      </a:lnTo>
                      <a:lnTo>
                        <a:pt x="25" y="91"/>
                      </a:lnTo>
                      <a:lnTo>
                        <a:pt x="30" y="87"/>
                      </a:lnTo>
                      <a:lnTo>
                        <a:pt x="34" y="80"/>
                      </a:lnTo>
                      <a:lnTo>
                        <a:pt x="37" y="74"/>
                      </a:lnTo>
                      <a:lnTo>
                        <a:pt x="35" y="73"/>
                      </a:lnTo>
                      <a:lnTo>
                        <a:pt x="35" y="72"/>
                      </a:lnTo>
                      <a:lnTo>
                        <a:pt x="38" y="69"/>
                      </a:lnTo>
                      <a:lnTo>
                        <a:pt x="41" y="76"/>
                      </a:lnTo>
                      <a:lnTo>
                        <a:pt x="44" y="70"/>
                      </a:lnTo>
                      <a:lnTo>
                        <a:pt x="46" y="65"/>
                      </a:lnTo>
                      <a:lnTo>
                        <a:pt x="46" y="70"/>
                      </a:lnTo>
                      <a:lnTo>
                        <a:pt x="53" y="74"/>
                      </a:lnTo>
                      <a:lnTo>
                        <a:pt x="49" y="80"/>
                      </a:lnTo>
                      <a:lnTo>
                        <a:pt x="41" y="83"/>
                      </a:lnTo>
                      <a:lnTo>
                        <a:pt x="38" y="83"/>
                      </a:lnTo>
                      <a:lnTo>
                        <a:pt x="45" y="83"/>
                      </a:lnTo>
                      <a:lnTo>
                        <a:pt x="60" y="78"/>
                      </a:lnTo>
                      <a:lnTo>
                        <a:pt x="75" y="77"/>
                      </a:lnTo>
                      <a:lnTo>
                        <a:pt x="76" y="76"/>
                      </a:lnTo>
                      <a:lnTo>
                        <a:pt x="87" y="66"/>
                      </a:lnTo>
                      <a:lnTo>
                        <a:pt x="88" y="72"/>
                      </a:lnTo>
                      <a:lnTo>
                        <a:pt x="94" y="69"/>
                      </a:lnTo>
                      <a:lnTo>
                        <a:pt x="99" y="68"/>
                      </a:lnTo>
                      <a:lnTo>
                        <a:pt x="109" y="72"/>
                      </a:lnTo>
                      <a:lnTo>
                        <a:pt x="111" y="76"/>
                      </a:lnTo>
                      <a:lnTo>
                        <a:pt x="106" y="74"/>
                      </a:lnTo>
                      <a:lnTo>
                        <a:pt x="101" y="73"/>
                      </a:lnTo>
                      <a:lnTo>
                        <a:pt x="96" y="73"/>
                      </a:lnTo>
                      <a:lnTo>
                        <a:pt x="95" y="76"/>
                      </a:lnTo>
                      <a:lnTo>
                        <a:pt x="84" y="76"/>
                      </a:lnTo>
                      <a:lnTo>
                        <a:pt x="90" y="77"/>
                      </a:lnTo>
                      <a:lnTo>
                        <a:pt x="94" y="77"/>
                      </a:lnTo>
                      <a:lnTo>
                        <a:pt x="115" y="83"/>
                      </a:lnTo>
                      <a:lnTo>
                        <a:pt x="129" y="87"/>
                      </a:lnTo>
                      <a:lnTo>
                        <a:pt x="140" y="92"/>
                      </a:lnTo>
                      <a:lnTo>
                        <a:pt x="139" y="88"/>
                      </a:lnTo>
                      <a:lnTo>
                        <a:pt x="133" y="84"/>
                      </a:lnTo>
                      <a:lnTo>
                        <a:pt x="130" y="80"/>
                      </a:lnTo>
                      <a:lnTo>
                        <a:pt x="136" y="80"/>
                      </a:lnTo>
                      <a:lnTo>
                        <a:pt x="141" y="83"/>
                      </a:lnTo>
                      <a:lnTo>
                        <a:pt x="149" y="76"/>
                      </a:lnTo>
                      <a:lnTo>
                        <a:pt x="148" y="81"/>
                      </a:lnTo>
                      <a:lnTo>
                        <a:pt x="144" y="83"/>
                      </a:lnTo>
                      <a:lnTo>
                        <a:pt x="141" y="87"/>
                      </a:lnTo>
                      <a:lnTo>
                        <a:pt x="149" y="92"/>
                      </a:lnTo>
                      <a:lnTo>
                        <a:pt x="155" y="91"/>
                      </a:lnTo>
                      <a:lnTo>
                        <a:pt x="157" y="96"/>
                      </a:lnTo>
                      <a:lnTo>
                        <a:pt x="163" y="96"/>
                      </a:lnTo>
                      <a:lnTo>
                        <a:pt x="160" y="100"/>
                      </a:lnTo>
                      <a:lnTo>
                        <a:pt x="155" y="96"/>
                      </a:lnTo>
                      <a:lnTo>
                        <a:pt x="144" y="92"/>
                      </a:lnTo>
                      <a:lnTo>
                        <a:pt x="149" y="97"/>
                      </a:lnTo>
                      <a:lnTo>
                        <a:pt x="153" y="100"/>
                      </a:lnTo>
                      <a:lnTo>
                        <a:pt x="156" y="102"/>
                      </a:lnTo>
                      <a:lnTo>
                        <a:pt x="153" y="102"/>
                      </a:lnTo>
                      <a:lnTo>
                        <a:pt x="159" y="104"/>
                      </a:lnTo>
                      <a:lnTo>
                        <a:pt x="164" y="106"/>
                      </a:lnTo>
                      <a:lnTo>
                        <a:pt x="170" y="111"/>
                      </a:lnTo>
                      <a:lnTo>
                        <a:pt x="172" y="116"/>
                      </a:lnTo>
                      <a:lnTo>
                        <a:pt x="174" y="122"/>
                      </a:lnTo>
                      <a:lnTo>
                        <a:pt x="168" y="123"/>
                      </a:lnTo>
                      <a:lnTo>
                        <a:pt x="167" y="118"/>
                      </a:lnTo>
                      <a:lnTo>
                        <a:pt x="166" y="112"/>
                      </a:lnTo>
                      <a:lnTo>
                        <a:pt x="166" y="118"/>
                      </a:lnTo>
                      <a:lnTo>
                        <a:pt x="167" y="123"/>
                      </a:lnTo>
                      <a:lnTo>
                        <a:pt x="172" y="126"/>
                      </a:lnTo>
                      <a:lnTo>
                        <a:pt x="178" y="125"/>
                      </a:lnTo>
                      <a:lnTo>
                        <a:pt x="181" y="123"/>
                      </a:lnTo>
                      <a:lnTo>
                        <a:pt x="191" y="121"/>
                      </a:lnTo>
                      <a:lnTo>
                        <a:pt x="195" y="121"/>
                      </a:lnTo>
                      <a:lnTo>
                        <a:pt x="197" y="118"/>
                      </a:lnTo>
                      <a:lnTo>
                        <a:pt x="202" y="112"/>
                      </a:lnTo>
                      <a:lnTo>
                        <a:pt x="204" y="115"/>
                      </a:lnTo>
                      <a:lnTo>
                        <a:pt x="209" y="115"/>
                      </a:lnTo>
                      <a:lnTo>
                        <a:pt x="224" y="102"/>
                      </a:lnTo>
                      <a:lnTo>
                        <a:pt x="229" y="100"/>
                      </a:lnTo>
                      <a:lnTo>
                        <a:pt x="233" y="99"/>
                      </a:lnTo>
                      <a:lnTo>
                        <a:pt x="239" y="100"/>
                      </a:lnTo>
                      <a:lnTo>
                        <a:pt x="236" y="95"/>
                      </a:lnTo>
                      <a:lnTo>
                        <a:pt x="231" y="92"/>
                      </a:lnTo>
                      <a:lnTo>
                        <a:pt x="238" y="95"/>
                      </a:lnTo>
                      <a:lnTo>
                        <a:pt x="235" y="92"/>
                      </a:lnTo>
                      <a:lnTo>
                        <a:pt x="238" y="87"/>
                      </a:lnTo>
                      <a:lnTo>
                        <a:pt x="243" y="83"/>
                      </a:lnTo>
                      <a:lnTo>
                        <a:pt x="252" y="81"/>
                      </a:lnTo>
                      <a:lnTo>
                        <a:pt x="258" y="80"/>
                      </a:lnTo>
                      <a:lnTo>
                        <a:pt x="262" y="80"/>
                      </a:lnTo>
                      <a:lnTo>
                        <a:pt x="273" y="87"/>
                      </a:lnTo>
                      <a:lnTo>
                        <a:pt x="278" y="87"/>
                      </a:lnTo>
                      <a:lnTo>
                        <a:pt x="289" y="93"/>
                      </a:lnTo>
                      <a:lnTo>
                        <a:pt x="296" y="104"/>
                      </a:lnTo>
                      <a:lnTo>
                        <a:pt x="308" y="110"/>
                      </a:lnTo>
                      <a:lnTo>
                        <a:pt x="309" y="115"/>
                      </a:lnTo>
                      <a:lnTo>
                        <a:pt x="311" y="121"/>
                      </a:lnTo>
                      <a:lnTo>
                        <a:pt x="326" y="130"/>
                      </a:lnTo>
                      <a:lnTo>
                        <a:pt x="330" y="135"/>
                      </a:lnTo>
                      <a:lnTo>
                        <a:pt x="335" y="138"/>
                      </a:lnTo>
                      <a:lnTo>
                        <a:pt x="338" y="144"/>
                      </a:lnTo>
                      <a:lnTo>
                        <a:pt x="343" y="145"/>
                      </a:lnTo>
                      <a:lnTo>
                        <a:pt x="354" y="144"/>
                      </a:lnTo>
                      <a:lnTo>
                        <a:pt x="362" y="152"/>
                      </a:lnTo>
                      <a:lnTo>
                        <a:pt x="362" y="156"/>
                      </a:lnTo>
                      <a:lnTo>
                        <a:pt x="366" y="161"/>
                      </a:lnTo>
                      <a:lnTo>
                        <a:pt x="372" y="164"/>
                      </a:lnTo>
                      <a:lnTo>
                        <a:pt x="372" y="169"/>
                      </a:lnTo>
                      <a:lnTo>
                        <a:pt x="373" y="172"/>
                      </a:lnTo>
                      <a:lnTo>
                        <a:pt x="375" y="187"/>
                      </a:lnTo>
                      <a:lnTo>
                        <a:pt x="376" y="192"/>
                      </a:lnTo>
                      <a:lnTo>
                        <a:pt x="376" y="199"/>
                      </a:lnTo>
                      <a:lnTo>
                        <a:pt x="369" y="225"/>
                      </a:lnTo>
                      <a:lnTo>
                        <a:pt x="372" y="230"/>
                      </a:lnTo>
                      <a:lnTo>
                        <a:pt x="372" y="241"/>
                      </a:lnTo>
                      <a:lnTo>
                        <a:pt x="369" y="249"/>
                      </a:lnTo>
                      <a:lnTo>
                        <a:pt x="372" y="255"/>
                      </a:lnTo>
                      <a:lnTo>
                        <a:pt x="377" y="260"/>
                      </a:lnTo>
                      <a:lnTo>
                        <a:pt x="372" y="252"/>
                      </a:lnTo>
                      <a:lnTo>
                        <a:pt x="383" y="259"/>
                      </a:lnTo>
                      <a:lnTo>
                        <a:pt x="383" y="260"/>
                      </a:lnTo>
                      <a:lnTo>
                        <a:pt x="387" y="256"/>
                      </a:lnTo>
                      <a:lnTo>
                        <a:pt x="389" y="245"/>
                      </a:lnTo>
                      <a:lnTo>
                        <a:pt x="384" y="245"/>
                      </a:lnTo>
                      <a:lnTo>
                        <a:pt x="383" y="244"/>
                      </a:lnTo>
                      <a:lnTo>
                        <a:pt x="383" y="239"/>
                      </a:lnTo>
                      <a:lnTo>
                        <a:pt x="379" y="234"/>
                      </a:lnTo>
                      <a:lnTo>
                        <a:pt x="379" y="234"/>
                      </a:lnTo>
                      <a:lnTo>
                        <a:pt x="389" y="240"/>
                      </a:lnTo>
                      <a:lnTo>
                        <a:pt x="391" y="245"/>
                      </a:lnTo>
                      <a:lnTo>
                        <a:pt x="396" y="240"/>
                      </a:lnTo>
                      <a:lnTo>
                        <a:pt x="402" y="245"/>
                      </a:lnTo>
                      <a:lnTo>
                        <a:pt x="402" y="249"/>
                      </a:lnTo>
                      <a:lnTo>
                        <a:pt x="393" y="264"/>
                      </a:lnTo>
                      <a:lnTo>
                        <a:pt x="391" y="274"/>
                      </a:lnTo>
                      <a:lnTo>
                        <a:pt x="387" y="275"/>
                      </a:lnTo>
                      <a:lnTo>
                        <a:pt x="387" y="279"/>
                      </a:lnTo>
                      <a:lnTo>
                        <a:pt x="381" y="275"/>
                      </a:lnTo>
                      <a:lnTo>
                        <a:pt x="385" y="281"/>
                      </a:lnTo>
                      <a:lnTo>
                        <a:pt x="395" y="285"/>
                      </a:lnTo>
                      <a:lnTo>
                        <a:pt x="398" y="290"/>
                      </a:lnTo>
                      <a:lnTo>
                        <a:pt x="398" y="293"/>
                      </a:lnTo>
                      <a:lnTo>
                        <a:pt x="408" y="312"/>
                      </a:lnTo>
                      <a:lnTo>
                        <a:pt x="412" y="316"/>
                      </a:lnTo>
                      <a:lnTo>
                        <a:pt x="421" y="325"/>
                      </a:lnTo>
                      <a:lnTo>
                        <a:pt x="425" y="327"/>
                      </a:lnTo>
                      <a:lnTo>
                        <a:pt x="430" y="325"/>
                      </a:lnTo>
                      <a:lnTo>
                        <a:pt x="433" y="327"/>
                      </a:lnTo>
                      <a:lnTo>
                        <a:pt x="430" y="323"/>
                      </a:lnTo>
                      <a:lnTo>
                        <a:pt x="427" y="317"/>
                      </a:lnTo>
                      <a:lnTo>
                        <a:pt x="423" y="313"/>
                      </a:lnTo>
                      <a:lnTo>
                        <a:pt x="429" y="314"/>
                      </a:lnTo>
                      <a:lnTo>
                        <a:pt x="430" y="317"/>
                      </a:lnTo>
                      <a:lnTo>
                        <a:pt x="441" y="312"/>
                      </a:lnTo>
                      <a:lnTo>
                        <a:pt x="441" y="313"/>
                      </a:lnTo>
                      <a:lnTo>
                        <a:pt x="436" y="317"/>
                      </a:lnTo>
                      <a:lnTo>
                        <a:pt x="440" y="323"/>
                      </a:lnTo>
                      <a:lnTo>
                        <a:pt x="438" y="332"/>
                      </a:lnTo>
                      <a:lnTo>
                        <a:pt x="440" y="338"/>
                      </a:lnTo>
                      <a:lnTo>
                        <a:pt x="442" y="343"/>
                      </a:lnTo>
                      <a:lnTo>
                        <a:pt x="442" y="347"/>
                      </a:lnTo>
                      <a:lnTo>
                        <a:pt x="446" y="346"/>
                      </a:lnTo>
                      <a:lnTo>
                        <a:pt x="452" y="340"/>
                      </a:lnTo>
                      <a:lnTo>
                        <a:pt x="453" y="336"/>
                      </a:lnTo>
                      <a:lnTo>
                        <a:pt x="460" y="329"/>
                      </a:lnTo>
                      <a:lnTo>
                        <a:pt x="455" y="338"/>
                      </a:lnTo>
                      <a:lnTo>
                        <a:pt x="453" y="343"/>
                      </a:lnTo>
                      <a:lnTo>
                        <a:pt x="449" y="348"/>
                      </a:lnTo>
                      <a:lnTo>
                        <a:pt x="450" y="351"/>
                      </a:lnTo>
                      <a:lnTo>
                        <a:pt x="455" y="352"/>
                      </a:lnTo>
                      <a:lnTo>
                        <a:pt x="460" y="358"/>
                      </a:lnTo>
                      <a:lnTo>
                        <a:pt x="465" y="377"/>
                      </a:lnTo>
                      <a:lnTo>
                        <a:pt x="475" y="388"/>
                      </a:lnTo>
                      <a:lnTo>
                        <a:pt x="479" y="388"/>
                      </a:lnTo>
                      <a:lnTo>
                        <a:pt x="474" y="389"/>
                      </a:lnTo>
                      <a:lnTo>
                        <a:pt x="479" y="393"/>
                      </a:lnTo>
                      <a:lnTo>
                        <a:pt x="484" y="392"/>
                      </a:lnTo>
                      <a:lnTo>
                        <a:pt x="490" y="392"/>
                      </a:lnTo>
                      <a:lnTo>
                        <a:pt x="493" y="392"/>
                      </a:lnTo>
                      <a:lnTo>
                        <a:pt x="502" y="396"/>
                      </a:lnTo>
                      <a:lnTo>
                        <a:pt x="505" y="401"/>
                      </a:lnTo>
                      <a:lnTo>
                        <a:pt x="509" y="405"/>
                      </a:lnTo>
                      <a:lnTo>
                        <a:pt x="516" y="415"/>
                      </a:lnTo>
                      <a:lnTo>
                        <a:pt x="518" y="420"/>
                      </a:lnTo>
                      <a:lnTo>
                        <a:pt x="528" y="430"/>
                      </a:lnTo>
                      <a:lnTo>
                        <a:pt x="532" y="431"/>
                      </a:lnTo>
                      <a:lnTo>
                        <a:pt x="537" y="431"/>
                      </a:lnTo>
                      <a:lnTo>
                        <a:pt x="543" y="435"/>
                      </a:lnTo>
                      <a:lnTo>
                        <a:pt x="540" y="441"/>
                      </a:lnTo>
                      <a:lnTo>
                        <a:pt x="533" y="438"/>
                      </a:lnTo>
                      <a:lnTo>
                        <a:pt x="528" y="434"/>
                      </a:lnTo>
                      <a:lnTo>
                        <a:pt x="524" y="439"/>
                      </a:lnTo>
                      <a:lnTo>
                        <a:pt x="526" y="443"/>
                      </a:lnTo>
                      <a:lnTo>
                        <a:pt x="530" y="449"/>
                      </a:lnTo>
                      <a:lnTo>
                        <a:pt x="541" y="446"/>
                      </a:lnTo>
                      <a:lnTo>
                        <a:pt x="548" y="442"/>
                      </a:lnTo>
                      <a:lnTo>
                        <a:pt x="554" y="443"/>
                      </a:lnTo>
                      <a:lnTo>
                        <a:pt x="559" y="443"/>
                      </a:lnTo>
                      <a:lnTo>
                        <a:pt x="563" y="441"/>
                      </a:lnTo>
                      <a:lnTo>
                        <a:pt x="567" y="435"/>
                      </a:lnTo>
                      <a:lnTo>
                        <a:pt x="573" y="432"/>
                      </a:lnTo>
                      <a:lnTo>
                        <a:pt x="578" y="435"/>
                      </a:lnTo>
                      <a:lnTo>
                        <a:pt x="575" y="432"/>
                      </a:lnTo>
                      <a:lnTo>
                        <a:pt x="582" y="435"/>
                      </a:lnTo>
                      <a:lnTo>
                        <a:pt x="579" y="430"/>
                      </a:lnTo>
                      <a:lnTo>
                        <a:pt x="582" y="424"/>
                      </a:lnTo>
                      <a:lnTo>
                        <a:pt x="585" y="419"/>
                      </a:lnTo>
                      <a:lnTo>
                        <a:pt x="582" y="409"/>
                      </a:lnTo>
                      <a:lnTo>
                        <a:pt x="583" y="407"/>
                      </a:lnTo>
                      <a:lnTo>
                        <a:pt x="582" y="401"/>
                      </a:lnTo>
                      <a:lnTo>
                        <a:pt x="585" y="396"/>
                      </a:lnTo>
                      <a:lnTo>
                        <a:pt x="585" y="390"/>
                      </a:lnTo>
                      <a:lnTo>
                        <a:pt x="589" y="386"/>
                      </a:lnTo>
                      <a:lnTo>
                        <a:pt x="589" y="381"/>
                      </a:lnTo>
                      <a:lnTo>
                        <a:pt x="590" y="375"/>
                      </a:lnTo>
                      <a:lnTo>
                        <a:pt x="593" y="381"/>
                      </a:lnTo>
                      <a:lnTo>
                        <a:pt x="593" y="375"/>
                      </a:lnTo>
                      <a:close/>
                      <a:moveTo>
                        <a:pt x="564" y="465"/>
                      </a:moveTo>
                      <a:lnTo>
                        <a:pt x="564" y="464"/>
                      </a:lnTo>
                      <a:lnTo>
                        <a:pt x="562" y="466"/>
                      </a:lnTo>
                      <a:lnTo>
                        <a:pt x="564" y="465"/>
                      </a:lnTo>
                      <a:close/>
                      <a:moveTo>
                        <a:pt x="493" y="500"/>
                      </a:moveTo>
                      <a:lnTo>
                        <a:pt x="498" y="499"/>
                      </a:lnTo>
                      <a:lnTo>
                        <a:pt x="494" y="499"/>
                      </a:lnTo>
                      <a:lnTo>
                        <a:pt x="493" y="500"/>
                      </a:lnTo>
                      <a:close/>
                      <a:moveTo>
                        <a:pt x="50" y="83"/>
                      </a:moveTo>
                      <a:lnTo>
                        <a:pt x="46" y="84"/>
                      </a:lnTo>
                      <a:lnTo>
                        <a:pt x="41" y="87"/>
                      </a:lnTo>
                      <a:lnTo>
                        <a:pt x="29" y="88"/>
                      </a:lnTo>
                      <a:lnTo>
                        <a:pt x="34" y="88"/>
                      </a:lnTo>
                      <a:lnTo>
                        <a:pt x="68" y="78"/>
                      </a:lnTo>
                      <a:lnTo>
                        <a:pt x="79" y="77"/>
                      </a:lnTo>
                      <a:lnTo>
                        <a:pt x="75" y="77"/>
                      </a:lnTo>
                      <a:lnTo>
                        <a:pt x="64" y="78"/>
                      </a:lnTo>
                      <a:lnTo>
                        <a:pt x="50" y="83"/>
                      </a:lnTo>
                      <a:close/>
                      <a:moveTo>
                        <a:pt x="486" y="504"/>
                      </a:moveTo>
                      <a:lnTo>
                        <a:pt x="491" y="502"/>
                      </a:lnTo>
                      <a:lnTo>
                        <a:pt x="486" y="502"/>
                      </a:lnTo>
                      <a:lnTo>
                        <a:pt x="486" y="504"/>
                      </a:lnTo>
                      <a:close/>
                      <a:moveTo>
                        <a:pt x="210" y="121"/>
                      </a:moveTo>
                      <a:lnTo>
                        <a:pt x="205" y="122"/>
                      </a:lnTo>
                      <a:lnTo>
                        <a:pt x="201" y="126"/>
                      </a:lnTo>
                      <a:lnTo>
                        <a:pt x="195" y="129"/>
                      </a:lnTo>
                      <a:lnTo>
                        <a:pt x="190" y="129"/>
                      </a:lnTo>
                      <a:lnTo>
                        <a:pt x="194" y="130"/>
                      </a:lnTo>
                      <a:lnTo>
                        <a:pt x="200" y="127"/>
                      </a:lnTo>
                      <a:lnTo>
                        <a:pt x="201" y="126"/>
                      </a:lnTo>
                      <a:lnTo>
                        <a:pt x="212" y="119"/>
                      </a:lnTo>
                      <a:lnTo>
                        <a:pt x="217" y="114"/>
                      </a:lnTo>
                      <a:lnTo>
                        <a:pt x="210" y="118"/>
                      </a:lnTo>
                      <a:lnTo>
                        <a:pt x="210" y="121"/>
                      </a:lnTo>
                      <a:close/>
                      <a:moveTo>
                        <a:pt x="433" y="350"/>
                      </a:moveTo>
                      <a:lnTo>
                        <a:pt x="433" y="350"/>
                      </a:lnTo>
                      <a:lnTo>
                        <a:pt x="437" y="355"/>
                      </a:lnTo>
                      <a:lnTo>
                        <a:pt x="438" y="357"/>
                      </a:lnTo>
                      <a:lnTo>
                        <a:pt x="444" y="354"/>
                      </a:lnTo>
                      <a:lnTo>
                        <a:pt x="438" y="355"/>
                      </a:lnTo>
                      <a:lnTo>
                        <a:pt x="433" y="350"/>
                      </a:lnTo>
                      <a:close/>
                      <a:moveTo>
                        <a:pt x="585" y="431"/>
                      </a:moveTo>
                      <a:lnTo>
                        <a:pt x="581" y="441"/>
                      </a:lnTo>
                      <a:lnTo>
                        <a:pt x="574" y="451"/>
                      </a:lnTo>
                      <a:lnTo>
                        <a:pt x="574" y="453"/>
                      </a:lnTo>
                      <a:lnTo>
                        <a:pt x="571" y="457"/>
                      </a:lnTo>
                      <a:lnTo>
                        <a:pt x="582" y="441"/>
                      </a:lnTo>
                      <a:lnTo>
                        <a:pt x="590" y="422"/>
                      </a:lnTo>
                      <a:lnTo>
                        <a:pt x="585" y="426"/>
                      </a:lnTo>
                      <a:lnTo>
                        <a:pt x="585" y="431"/>
                      </a:lnTo>
                      <a:close/>
                      <a:moveTo>
                        <a:pt x="593" y="409"/>
                      </a:moveTo>
                      <a:lnTo>
                        <a:pt x="593" y="415"/>
                      </a:lnTo>
                      <a:lnTo>
                        <a:pt x="593" y="409"/>
                      </a:lnTo>
                      <a:lnTo>
                        <a:pt x="593" y="409"/>
                      </a:lnTo>
                      <a:close/>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8" name="Freeform 179"/>
                <p:cNvSpPr>
                  <a:spLocks noEditPoints="1"/>
                </p:cNvSpPr>
                <p:nvPr/>
              </p:nvSpPr>
              <p:spPr bwMode="auto">
                <a:xfrm>
                  <a:off x="8350401" y="2784361"/>
                  <a:ext cx="215575" cy="513935"/>
                </a:xfrm>
                <a:custGeom>
                  <a:avLst/>
                  <a:gdLst/>
                  <a:ahLst/>
                  <a:cxnLst>
                    <a:cxn ang="0">
                      <a:pos x="83" y="88"/>
                    </a:cxn>
                    <a:cxn ang="0">
                      <a:pos x="81" y="65"/>
                    </a:cxn>
                    <a:cxn ang="0">
                      <a:pos x="65" y="65"/>
                    </a:cxn>
                    <a:cxn ang="0">
                      <a:pos x="61" y="50"/>
                    </a:cxn>
                    <a:cxn ang="0">
                      <a:pos x="66" y="45"/>
                    </a:cxn>
                    <a:cxn ang="0">
                      <a:pos x="70" y="36"/>
                    </a:cxn>
                    <a:cxn ang="0">
                      <a:pos x="73" y="23"/>
                    </a:cxn>
                    <a:cxn ang="0">
                      <a:pos x="18" y="0"/>
                    </a:cxn>
                    <a:cxn ang="0">
                      <a:pos x="11" y="11"/>
                    </a:cxn>
                    <a:cxn ang="0">
                      <a:pos x="4" y="30"/>
                    </a:cxn>
                    <a:cxn ang="0">
                      <a:pos x="1" y="40"/>
                    </a:cxn>
                    <a:cxn ang="0">
                      <a:pos x="5" y="45"/>
                    </a:cxn>
                    <a:cxn ang="0">
                      <a:pos x="0" y="55"/>
                    </a:cxn>
                    <a:cxn ang="0">
                      <a:pos x="7" y="69"/>
                    </a:cxn>
                    <a:cxn ang="0">
                      <a:pos x="14" y="76"/>
                    </a:cxn>
                    <a:cxn ang="0">
                      <a:pos x="22" y="80"/>
                    </a:cxn>
                    <a:cxn ang="0">
                      <a:pos x="38" y="95"/>
                    </a:cxn>
                    <a:cxn ang="0">
                      <a:pos x="28" y="106"/>
                    </a:cxn>
                    <a:cxn ang="0">
                      <a:pos x="23" y="112"/>
                    </a:cxn>
                    <a:cxn ang="0">
                      <a:pos x="23" y="113"/>
                    </a:cxn>
                    <a:cxn ang="0">
                      <a:pos x="20" y="124"/>
                    </a:cxn>
                    <a:cxn ang="0">
                      <a:pos x="14" y="128"/>
                    </a:cxn>
                    <a:cxn ang="0">
                      <a:pos x="5" y="135"/>
                    </a:cxn>
                    <a:cxn ang="0">
                      <a:pos x="1" y="147"/>
                    </a:cxn>
                    <a:cxn ang="0">
                      <a:pos x="0" y="152"/>
                    </a:cxn>
                    <a:cxn ang="0">
                      <a:pos x="3" y="158"/>
                    </a:cxn>
                    <a:cxn ang="0">
                      <a:pos x="12" y="168"/>
                    </a:cxn>
                    <a:cxn ang="0">
                      <a:pos x="23" y="173"/>
                    </a:cxn>
                    <a:cxn ang="0">
                      <a:pos x="37" y="178"/>
                    </a:cxn>
                    <a:cxn ang="0">
                      <a:pos x="49" y="183"/>
                    </a:cxn>
                    <a:cxn ang="0">
                      <a:pos x="47" y="197"/>
                    </a:cxn>
                    <a:cxn ang="0">
                      <a:pos x="56" y="193"/>
                    </a:cxn>
                    <a:cxn ang="0">
                      <a:pos x="61" y="182"/>
                    </a:cxn>
                    <a:cxn ang="0">
                      <a:pos x="65" y="166"/>
                    </a:cxn>
                    <a:cxn ang="0">
                      <a:pos x="62" y="163"/>
                    </a:cxn>
                    <a:cxn ang="0">
                      <a:pos x="72" y="158"/>
                    </a:cxn>
                    <a:cxn ang="0">
                      <a:pos x="73" y="148"/>
                    </a:cxn>
                    <a:cxn ang="0">
                      <a:pos x="76" y="140"/>
                    </a:cxn>
                    <a:cxn ang="0">
                      <a:pos x="80" y="129"/>
                    </a:cxn>
                    <a:cxn ang="0">
                      <a:pos x="80" y="118"/>
                    </a:cxn>
                    <a:cxn ang="0">
                      <a:pos x="80" y="106"/>
                    </a:cxn>
                    <a:cxn ang="0">
                      <a:pos x="80" y="99"/>
                    </a:cxn>
                    <a:cxn ang="0">
                      <a:pos x="84" y="99"/>
                    </a:cxn>
                    <a:cxn ang="0">
                      <a:pos x="84" y="114"/>
                    </a:cxn>
                    <a:cxn ang="0">
                      <a:pos x="84" y="94"/>
                    </a:cxn>
                    <a:cxn ang="0">
                      <a:pos x="84" y="122"/>
                    </a:cxn>
                    <a:cxn ang="0">
                      <a:pos x="84" y="128"/>
                    </a:cxn>
                  </a:cxnLst>
                  <a:rect l="0" t="0" r="r" b="b"/>
                  <a:pathLst>
                    <a:path w="85" h="197">
                      <a:moveTo>
                        <a:pt x="84" y="94"/>
                      </a:moveTo>
                      <a:lnTo>
                        <a:pt x="83" y="88"/>
                      </a:lnTo>
                      <a:lnTo>
                        <a:pt x="83" y="72"/>
                      </a:lnTo>
                      <a:lnTo>
                        <a:pt x="81" y="65"/>
                      </a:lnTo>
                      <a:lnTo>
                        <a:pt x="70" y="64"/>
                      </a:lnTo>
                      <a:lnTo>
                        <a:pt x="65" y="65"/>
                      </a:lnTo>
                      <a:lnTo>
                        <a:pt x="61" y="65"/>
                      </a:lnTo>
                      <a:lnTo>
                        <a:pt x="61" y="50"/>
                      </a:lnTo>
                      <a:lnTo>
                        <a:pt x="65" y="44"/>
                      </a:lnTo>
                      <a:lnTo>
                        <a:pt x="66" y="45"/>
                      </a:lnTo>
                      <a:lnTo>
                        <a:pt x="70" y="40"/>
                      </a:lnTo>
                      <a:lnTo>
                        <a:pt x="70" y="36"/>
                      </a:lnTo>
                      <a:lnTo>
                        <a:pt x="73" y="29"/>
                      </a:lnTo>
                      <a:lnTo>
                        <a:pt x="73" y="23"/>
                      </a:lnTo>
                      <a:lnTo>
                        <a:pt x="73" y="18"/>
                      </a:lnTo>
                      <a:lnTo>
                        <a:pt x="18" y="0"/>
                      </a:lnTo>
                      <a:lnTo>
                        <a:pt x="12" y="6"/>
                      </a:lnTo>
                      <a:lnTo>
                        <a:pt x="11" y="11"/>
                      </a:lnTo>
                      <a:lnTo>
                        <a:pt x="11" y="17"/>
                      </a:lnTo>
                      <a:lnTo>
                        <a:pt x="4" y="30"/>
                      </a:lnTo>
                      <a:lnTo>
                        <a:pt x="0" y="36"/>
                      </a:lnTo>
                      <a:lnTo>
                        <a:pt x="1" y="40"/>
                      </a:lnTo>
                      <a:lnTo>
                        <a:pt x="3" y="40"/>
                      </a:lnTo>
                      <a:lnTo>
                        <a:pt x="5" y="45"/>
                      </a:lnTo>
                      <a:lnTo>
                        <a:pt x="4" y="50"/>
                      </a:lnTo>
                      <a:lnTo>
                        <a:pt x="0" y="55"/>
                      </a:lnTo>
                      <a:lnTo>
                        <a:pt x="1" y="64"/>
                      </a:lnTo>
                      <a:lnTo>
                        <a:pt x="7" y="69"/>
                      </a:lnTo>
                      <a:lnTo>
                        <a:pt x="12" y="71"/>
                      </a:lnTo>
                      <a:lnTo>
                        <a:pt x="14" y="76"/>
                      </a:lnTo>
                      <a:lnTo>
                        <a:pt x="18" y="80"/>
                      </a:lnTo>
                      <a:lnTo>
                        <a:pt x="22" y="80"/>
                      </a:lnTo>
                      <a:lnTo>
                        <a:pt x="26" y="86"/>
                      </a:lnTo>
                      <a:lnTo>
                        <a:pt x="38" y="95"/>
                      </a:lnTo>
                      <a:lnTo>
                        <a:pt x="35" y="101"/>
                      </a:lnTo>
                      <a:lnTo>
                        <a:pt x="28" y="106"/>
                      </a:lnTo>
                      <a:lnTo>
                        <a:pt x="26" y="112"/>
                      </a:lnTo>
                      <a:lnTo>
                        <a:pt x="23" y="112"/>
                      </a:lnTo>
                      <a:lnTo>
                        <a:pt x="23" y="113"/>
                      </a:lnTo>
                      <a:lnTo>
                        <a:pt x="23" y="113"/>
                      </a:lnTo>
                      <a:lnTo>
                        <a:pt x="20" y="118"/>
                      </a:lnTo>
                      <a:lnTo>
                        <a:pt x="20" y="124"/>
                      </a:lnTo>
                      <a:lnTo>
                        <a:pt x="15" y="128"/>
                      </a:lnTo>
                      <a:lnTo>
                        <a:pt x="14" y="128"/>
                      </a:lnTo>
                      <a:lnTo>
                        <a:pt x="9" y="131"/>
                      </a:lnTo>
                      <a:lnTo>
                        <a:pt x="5" y="135"/>
                      </a:lnTo>
                      <a:lnTo>
                        <a:pt x="3" y="140"/>
                      </a:lnTo>
                      <a:lnTo>
                        <a:pt x="1" y="147"/>
                      </a:lnTo>
                      <a:lnTo>
                        <a:pt x="0" y="151"/>
                      </a:lnTo>
                      <a:lnTo>
                        <a:pt x="0" y="152"/>
                      </a:lnTo>
                      <a:lnTo>
                        <a:pt x="3" y="158"/>
                      </a:lnTo>
                      <a:lnTo>
                        <a:pt x="3" y="158"/>
                      </a:lnTo>
                      <a:lnTo>
                        <a:pt x="1" y="160"/>
                      </a:lnTo>
                      <a:lnTo>
                        <a:pt x="12" y="168"/>
                      </a:lnTo>
                      <a:lnTo>
                        <a:pt x="18" y="170"/>
                      </a:lnTo>
                      <a:lnTo>
                        <a:pt x="23" y="173"/>
                      </a:lnTo>
                      <a:lnTo>
                        <a:pt x="31" y="179"/>
                      </a:lnTo>
                      <a:lnTo>
                        <a:pt x="37" y="178"/>
                      </a:lnTo>
                      <a:lnTo>
                        <a:pt x="47" y="178"/>
                      </a:lnTo>
                      <a:lnTo>
                        <a:pt x="49" y="183"/>
                      </a:lnTo>
                      <a:lnTo>
                        <a:pt x="47" y="192"/>
                      </a:lnTo>
                      <a:lnTo>
                        <a:pt x="47" y="197"/>
                      </a:lnTo>
                      <a:lnTo>
                        <a:pt x="53" y="197"/>
                      </a:lnTo>
                      <a:lnTo>
                        <a:pt x="56" y="193"/>
                      </a:lnTo>
                      <a:lnTo>
                        <a:pt x="57" y="187"/>
                      </a:lnTo>
                      <a:lnTo>
                        <a:pt x="61" y="182"/>
                      </a:lnTo>
                      <a:lnTo>
                        <a:pt x="62" y="171"/>
                      </a:lnTo>
                      <a:lnTo>
                        <a:pt x="65" y="166"/>
                      </a:lnTo>
                      <a:lnTo>
                        <a:pt x="62" y="166"/>
                      </a:lnTo>
                      <a:lnTo>
                        <a:pt x="62" y="163"/>
                      </a:lnTo>
                      <a:lnTo>
                        <a:pt x="66" y="158"/>
                      </a:lnTo>
                      <a:lnTo>
                        <a:pt x="72" y="158"/>
                      </a:lnTo>
                      <a:lnTo>
                        <a:pt x="69" y="152"/>
                      </a:lnTo>
                      <a:lnTo>
                        <a:pt x="73" y="148"/>
                      </a:lnTo>
                      <a:lnTo>
                        <a:pt x="70" y="143"/>
                      </a:lnTo>
                      <a:lnTo>
                        <a:pt x="76" y="140"/>
                      </a:lnTo>
                      <a:lnTo>
                        <a:pt x="77" y="135"/>
                      </a:lnTo>
                      <a:lnTo>
                        <a:pt x="80" y="129"/>
                      </a:lnTo>
                      <a:lnTo>
                        <a:pt x="83" y="124"/>
                      </a:lnTo>
                      <a:lnTo>
                        <a:pt x="80" y="118"/>
                      </a:lnTo>
                      <a:lnTo>
                        <a:pt x="81" y="114"/>
                      </a:lnTo>
                      <a:lnTo>
                        <a:pt x="80" y="106"/>
                      </a:lnTo>
                      <a:lnTo>
                        <a:pt x="79" y="101"/>
                      </a:lnTo>
                      <a:lnTo>
                        <a:pt x="80" y="99"/>
                      </a:lnTo>
                      <a:lnTo>
                        <a:pt x="81" y="95"/>
                      </a:lnTo>
                      <a:lnTo>
                        <a:pt x="84" y="99"/>
                      </a:lnTo>
                      <a:lnTo>
                        <a:pt x="83" y="105"/>
                      </a:lnTo>
                      <a:lnTo>
                        <a:pt x="84" y="114"/>
                      </a:lnTo>
                      <a:lnTo>
                        <a:pt x="85" y="109"/>
                      </a:lnTo>
                      <a:lnTo>
                        <a:pt x="84" y="94"/>
                      </a:lnTo>
                      <a:close/>
                      <a:moveTo>
                        <a:pt x="84" y="128"/>
                      </a:moveTo>
                      <a:lnTo>
                        <a:pt x="84" y="122"/>
                      </a:lnTo>
                      <a:lnTo>
                        <a:pt x="80" y="139"/>
                      </a:lnTo>
                      <a:lnTo>
                        <a:pt x="84" y="128"/>
                      </a:lnTo>
                      <a:close/>
                    </a:path>
                  </a:pathLst>
                </a:custGeom>
                <a:solidFill>
                  <a:schemeClr val="accent3"/>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59" name="Freeform 180"/>
                <p:cNvSpPr>
                  <a:spLocks noEditPoints="1"/>
                </p:cNvSpPr>
                <p:nvPr/>
              </p:nvSpPr>
              <p:spPr bwMode="auto">
                <a:xfrm>
                  <a:off x="7105141" y="3835710"/>
                  <a:ext cx="1450690" cy="657419"/>
                </a:xfrm>
                <a:custGeom>
                  <a:avLst/>
                  <a:gdLst/>
                  <a:ahLst/>
                  <a:cxnLst>
                    <a:cxn ang="0">
                      <a:pos x="540" y="46"/>
                    </a:cxn>
                    <a:cxn ang="0">
                      <a:pos x="533" y="69"/>
                    </a:cxn>
                    <a:cxn ang="0">
                      <a:pos x="526" y="60"/>
                    </a:cxn>
                    <a:cxn ang="0">
                      <a:pos x="511" y="57"/>
                    </a:cxn>
                    <a:cxn ang="0">
                      <a:pos x="483" y="56"/>
                    </a:cxn>
                    <a:cxn ang="0">
                      <a:pos x="475" y="31"/>
                    </a:cxn>
                    <a:cxn ang="0">
                      <a:pos x="483" y="52"/>
                    </a:cxn>
                    <a:cxn ang="0">
                      <a:pos x="505" y="41"/>
                    </a:cxn>
                    <a:cxn ang="0">
                      <a:pos x="518" y="33"/>
                    </a:cxn>
                    <a:cxn ang="0">
                      <a:pos x="530" y="31"/>
                    </a:cxn>
                    <a:cxn ang="0">
                      <a:pos x="536" y="31"/>
                    </a:cxn>
                    <a:cxn ang="0">
                      <a:pos x="515" y="3"/>
                    </a:cxn>
                    <a:cxn ang="0">
                      <a:pos x="165" y="67"/>
                    </a:cxn>
                    <a:cxn ang="0">
                      <a:pos x="145" y="91"/>
                    </a:cxn>
                    <a:cxn ang="0">
                      <a:pos x="118" y="113"/>
                    </a:cxn>
                    <a:cxn ang="0">
                      <a:pos x="96" y="122"/>
                    </a:cxn>
                    <a:cxn ang="0">
                      <a:pos x="81" y="142"/>
                    </a:cxn>
                    <a:cxn ang="0">
                      <a:pos x="43" y="171"/>
                    </a:cxn>
                    <a:cxn ang="0">
                      <a:pos x="15" y="195"/>
                    </a:cxn>
                    <a:cxn ang="0">
                      <a:pos x="98" y="204"/>
                    </a:cxn>
                    <a:cxn ang="0">
                      <a:pos x="132" y="187"/>
                    </a:cxn>
                    <a:cxn ang="0">
                      <a:pos x="232" y="190"/>
                    </a:cxn>
                    <a:cxn ang="0">
                      <a:pos x="393" y="250"/>
                    </a:cxn>
                    <a:cxn ang="0">
                      <a:pos x="429" y="244"/>
                    </a:cxn>
                    <a:cxn ang="0">
                      <a:pos x="434" y="225"/>
                    </a:cxn>
                    <a:cxn ang="0">
                      <a:pos x="450" y="195"/>
                    </a:cxn>
                    <a:cxn ang="0">
                      <a:pos x="465" y="174"/>
                    </a:cxn>
                    <a:cxn ang="0">
                      <a:pos x="476" y="166"/>
                    </a:cxn>
                    <a:cxn ang="0">
                      <a:pos x="505" y="153"/>
                    </a:cxn>
                    <a:cxn ang="0">
                      <a:pos x="521" y="145"/>
                    </a:cxn>
                    <a:cxn ang="0">
                      <a:pos x="521" y="137"/>
                    </a:cxn>
                    <a:cxn ang="0">
                      <a:pos x="514" y="133"/>
                    </a:cxn>
                    <a:cxn ang="0">
                      <a:pos x="486" y="142"/>
                    </a:cxn>
                    <a:cxn ang="0">
                      <a:pos x="488" y="140"/>
                    </a:cxn>
                    <a:cxn ang="0">
                      <a:pos x="500" y="124"/>
                    </a:cxn>
                    <a:cxn ang="0">
                      <a:pos x="494" y="109"/>
                    </a:cxn>
                    <a:cxn ang="0">
                      <a:pos x="491" y="103"/>
                    </a:cxn>
                    <a:cxn ang="0">
                      <a:pos x="502" y="91"/>
                    </a:cxn>
                    <a:cxn ang="0">
                      <a:pos x="513" y="100"/>
                    </a:cxn>
                    <a:cxn ang="0">
                      <a:pos x="541" y="76"/>
                    </a:cxn>
                    <a:cxn ang="0">
                      <a:pos x="528" y="0"/>
                    </a:cxn>
                    <a:cxn ang="0">
                      <a:pos x="543" y="35"/>
                    </a:cxn>
                    <a:cxn ang="0">
                      <a:pos x="559" y="56"/>
                    </a:cxn>
                    <a:cxn ang="0">
                      <a:pos x="453" y="194"/>
                    </a:cxn>
                    <a:cxn ang="0">
                      <a:pos x="458" y="189"/>
                    </a:cxn>
                    <a:cxn ang="0">
                      <a:pos x="505" y="161"/>
                    </a:cxn>
                    <a:cxn ang="0">
                      <a:pos x="518" y="166"/>
                    </a:cxn>
                    <a:cxn ang="0">
                      <a:pos x="537" y="129"/>
                    </a:cxn>
                    <a:cxn ang="0">
                      <a:pos x="545" y="119"/>
                    </a:cxn>
                    <a:cxn ang="0">
                      <a:pos x="571" y="75"/>
                    </a:cxn>
                    <a:cxn ang="0">
                      <a:pos x="570" y="75"/>
                    </a:cxn>
                    <a:cxn ang="0">
                      <a:pos x="571" y="102"/>
                    </a:cxn>
                  </a:cxnLst>
                  <a:rect l="0" t="0" r="r" b="b"/>
                  <a:pathLst>
                    <a:path w="572" h="252">
                      <a:moveTo>
                        <a:pt x="551" y="72"/>
                      </a:moveTo>
                      <a:lnTo>
                        <a:pt x="549" y="68"/>
                      </a:lnTo>
                      <a:lnTo>
                        <a:pt x="548" y="57"/>
                      </a:lnTo>
                      <a:lnTo>
                        <a:pt x="545" y="52"/>
                      </a:lnTo>
                      <a:lnTo>
                        <a:pt x="540" y="46"/>
                      </a:lnTo>
                      <a:lnTo>
                        <a:pt x="540" y="50"/>
                      </a:lnTo>
                      <a:lnTo>
                        <a:pt x="538" y="53"/>
                      </a:lnTo>
                      <a:lnTo>
                        <a:pt x="532" y="54"/>
                      </a:lnTo>
                      <a:lnTo>
                        <a:pt x="532" y="60"/>
                      </a:lnTo>
                      <a:lnTo>
                        <a:pt x="533" y="69"/>
                      </a:lnTo>
                      <a:lnTo>
                        <a:pt x="528" y="75"/>
                      </a:lnTo>
                      <a:lnTo>
                        <a:pt x="526" y="72"/>
                      </a:lnTo>
                      <a:lnTo>
                        <a:pt x="529" y="68"/>
                      </a:lnTo>
                      <a:lnTo>
                        <a:pt x="524" y="65"/>
                      </a:lnTo>
                      <a:lnTo>
                        <a:pt x="526" y="60"/>
                      </a:lnTo>
                      <a:lnTo>
                        <a:pt x="526" y="54"/>
                      </a:lnTo>
                      <a:lnTo>
                        <a:pt x="526" y="49"/>
                      </a:lnTo>
                      <a:lnTo>
                        <a:pt x="519" y="49"/>
                      </a:lnTo>
                      <a:lnTo>
                        <a:pt x="513" y="52"/>
                      </a:lnTo>
                      <a:lnTo>
                        <a:pt x="511" y="57"/>
                      </a:lnTo>
                      <a:lnTo>
                        <a:pt x="500" y="54"/>
                      </a:lnTo>
                      <a:lnTo>
                        <a:pt x="495" y="58"/>
                      </a:lnTo>
                      <a:lnTo>
                        <a:pt x="490" y="60"/>
                      </a:lnTo>
                      <a:lnTo>
                        <a:pt x="484" y="61"/>
                      </a:lnTo>
                      <a:lnTo>
                        <a:pt x="483" y="56"/>
                      </a:lnTo>
                      <a:lnTo>
                        <a:pt x="479" y="50"/>
                      </a:lnTo>
                      <a:lnTo>
                        <a:pt x="476" y="45"/>
                      </a:lnTo>
                      <a:lnTo>
                        <a:pt x="475" y="39"/>
                      </a:lnTo>
                      <a:lnTo>
                        <a:pt x="477" y="35"/>
                      </a:lnTo>
                      <a:lnTo>
                        <a:pt x="475" y="31"/>
                      </a:lnTo>
                      <a:lnTo>
                        <a:pt x="477" y="34"/>
                      </a:lnTo>
                      <a:lnTo>
                        <a:pt x="477" y="35"/>
                      </a:lnTo>
                      <a:lnTo>
                        <a:pt x="479" y="37"/>
                      </a:lnTo>
                      <a:lnTo>
                        <a:pt x="477" y="42"/>
                      </a:lnTo>
                      <a:lnTo>
                        <a:pt x="483" y="52"/>
                      </a:lnTo>
                      <a:lnTo>
                        <a:pt x="488" y="52"/>
                      </a:lnTo>
                      <a:lnTo>
                        <a:pt x="494" y="53"/>
                      </a:lnTo>
                      <a:lnTo>
                        <a:pt x="505" y="43"/>
                      </a:lnTo>
                      <a:lnTo>
                        <a:pt x="499" y="41"/>
                      </a:lnTo>
                      <a:lnTo>
                        <a:pt x="505" y="41"/>
                      </a:lnTo>
                      <a:lnTo>
                        <a:pt x="513" y="42"/>
                      </a:lnTo>
                      <a:lnTo>
                        <a:pt x="509" y="37"/>
                      </a:lnTo>
                      <a:lnTo>
                        <a:pt x="514" y="38"/>
                      </a:lnTo>
                      <a:lnTo>
                        <a:pt x="518" y="37"/>
                      </a:lnTo>
                      <a:lnTo>
                        <a:pt x="518" y="33"/>
                      </a:lnTo>
                      <a:lnTo>
                        <a:pt x="513" y="27"/>
                      </a:lnTo>
                      <a:lnTo>
                        <a:pt x="509" y="26"/>
                      </a:lnTo>
                      <a:lnTo>
                        <a:pt x="514" y="25"/>
                      </a:lnTo>
                      <a:lnTo>
                        <a:pt x="524" y="31"/>
                      </a:lnTo>
                      <a:lnTo>
                        <a:pt x="530" y="31"/>
                      </a:lnTo>
                      <a:lnTo>
                        <a:pt x="526" y="26"/>
                      </a:lnTo>
                      <a:lnTo>
                        <a:pt x="522" y="22"/>
                      </a:lnTo>
                      <a:lnTo>
                        <a:pt x="533" y="30"/>
                      </a:lnTo>
                      <a:lnTo>
                        <a:pt x="537" y="37"/>
                      </a:lnTo>
                      <a:lnTo>
                        <a:pt x="536" y="31"/>
                      </a:lnTo>
                      <a:lnTo>
                        <a:pt x="526" y="16"/>
                      </a:lnTo>
                      <a:lnTo>
                        <a:pt x="526" y="14"/>
                      </a:lnTo>
                      <a:lnTo>
                        <a:pt x="521" y="12"/>
                      </a:lnTo>
                      <a:lnTo>
                        <a:pt x="517" y="7"/>
                      </a:lnTo>
                      <a:lnTo>
                        <a:pt x="515" y="3"/>
                      </a:lnTo>
                      <a:lnTo>
                        <a:pt x="452" y="16"/>
                      </a:lnTo>
                      <a:lnTo>
                        <a:pt x="380" y="31"/>
                      </a:lnTo>
                      <a:lnTo>
                        <a:pt x="237" y="57"/>
                      </a:lnTo>
                      <a:lnTo>
                        <a:pt x="186" y="65"/>
                      </a:lnTo>
                      <a:lnTo>
                        <a:pt x="165" y="67"/>
                      </a:lnTo>
                      <a:lnTo>
                        <a:pt x="155" y="67"/>
                      </a:lnTo>
                      <a:lnTo>
                        <a:pt x="152" y="73"/>
                      </a:lnTo>
                      <a:lnTo>
                        <a:pt x="152" y="79"/>
                      </a:lnTo>
                      <a:lnTo>
                        <a:pt x="151" y="88"/>
                      </a:lnTo>
                      <a:lnTo>
                        <a:pt x="145" y="91"/>
                      </a:lnTo>
                      <a:lnTo>
                        <a:pt x="141" y="95"/>
                      </a:lnTo>
                      <a:lnTo>
                        <a:pt x="137" y="107"/>
                      </a:lnTo>
                      <a:lnTo>
                        <a:pt x="132" y="113"/>
                      </a:lnTo>
                      <a:lnTo>
                        <a:pt x="127" y="109"/>
                      </a:lnTo>
                      <a:lnTo>
                        <a:pt x="118" y="113"/>
                      </a:lnTo>
                      <a:lnTo>
                        <a:pt x="113" y="117"/>
                      </a:lnTo>
                      <a:lnTo>
                        <a:pt x="110" y="122"/>
                      </a:lnTo>
                      <a:lnTo>
                        <a:pt x="106" y="128"/>
                      </a:lnTo>
                      <a:lnTo>
                        <a:pt x="102" y="128"/>
                      </a:lnTo>
                      <a:lnTo>
                        <a:pt x="96" y="122"/>
                      </a:lnTo>
                      <a:lnTo>
                        <a:pt x="92" y="125"/>
                      </a:lnTo>
                      <a:lnTo>
                        <a:pt x="89" y="128"/>
                      </a:lnTo>
                      <a:lnTo>
                        <a:pt x="88" y="133"/>
                      </a:lnTo>
                      <a:lnTo>
                        <a:pt x="83" y="132"/>
                      </a:lnTo>
                      <a:lnTo>
                        <a:pt x="81" y="142"/>
                      </a:lnTo>
                      <a:lnTo>
                        <a:pt x="79" y="147"/>
                      </a:lnTo>
                      <a:lnTo>
                        <a:pt x="73" y="147"/>
                      </a:lnTo>
                      <a:lnTo>
                        <a:pt x="62" y="155"/>
                      </a:lnTo>
                      <a:lnTo>
                        <a:pt x="49" y="168"/>
                      </a:lnTo>
                      <a:lnTo>
                        <a:pt x="43" y="171"/>
                      </a:lnTo>
                      <a:lnTo>
                        <a:pt x="33" y="171"/>
                      </a:lnTo>
                      <a:lnTo>
                        <a:pt x="23" y="178"/>
                      </a:lnTo>
                      <a:lnTo>
                        <a:pt x="18" y="183"/>
                      </a:lnTo>
                      <a:lnTo>
                        <a:pt x="16" y="189"/>
                      </a:lnTo>
                      <a:lnTo>
                        <a:pt x="15" y="195"/>
                      </a:lnTo>
                      <a:lnTo>
                        <a:pt x="11" y="201"/>
                      </a:lnTo>
                      <a:lnTo>
                        <a:pt x="0" y="204"/>
                      </a:lnTo>
                      <a:lnTo>
                        <a:pt x="0" y="224"/>
                      </a:lnTo>
                      <a:lnTo>
                        <a:pt x="80" y="212"/>
                      </a:lnTo>
                      <a:lnTo>
                        <a:pt x="98" y="204"/>
                      </a:lnTo>
                      <a:lnTo>
                        <a:pt x="103" y="202"/>
                      </a:lnTo>
                      <a:lnTo>
                        <a:pt x="111" y="195"/>
                      </a:lnTo>
                      <a:lnTo>
                        <a:pt x="122" y="191"/>
                      </a:lnTo>
                      <a:lnTo>
                        <a:pt x="126" y="189"/>
                      </a:lnTo>
                      <a:lnTo>
                        <a:pt x="132" y="187"/>
                      </a:lnTo>
                      <a:lnTo>
                        <a:pt x="191" y="180"/>
                      </a:lnTo>
                      <a:lnTo>
                        <a:pt x="213" y="179"/>
                      </a:lnTo>
                      <a:lnTo>
                        <a:pt x="218" y="185"/>
                      </a:lnTo>
                      <a:lnTo>
                        <a:pt x="222" y="182"/>
                      </a:lnTo>
                      <a:lnTo>
                        <a:pt x="232" y="190"/>
                      </a:lnTo>
                      <a:lnTo>
                        <a:pt x="233" y="195"/>
                      </a:lnTo>
                      <a:lnTo>
                        <a:pt x="235" y="201"/>
                      </a:lnTo>
                      <a:lnTo>
                        <a:pt x="236" y="202"/>
                      </a:lnTo>
                      <a:lnTo>
                        <a:pt x="309" y="191"/>
                      </a:lnTo>
                      <a:lnTo>
                        <a:pt x="393" y="250"/>
                      </a:lnTo>
                      <a:lnTo>
                        <a:pt x="395" y="252"/>
                      </a:lnTo>
                      <a:lnTo>
                        <a:pt x="399" y="252"/>
                      </a:lnTo>
                      <a:lnTo>
                        <a:pt x="410" y="247"/>
                      </a:lnTo>
                      <a:lnTo>
                        <a:pt x="419" y="244"/>
                      </a:lnTo>
                      <a:lnTo>
                        <a:pt x="429" y="244"/>
                      </a:lnTo>
                      <a:lnTo>
                        <a:pt x="433" y="241"/>
                      </a:lnTo>
                      <a:lnTo>
                        <a:pt x="434" y="231"/>
                      </a:lnTo>
                      <a:lnTo>
                        <a:pt x="431" y="220"/>
                      </a:lnTo>
                      <a:lnTo>
                        <a:pt x="431" y="220"/>
                      </a:lnTo>
                      <a:lnTo>
                        <a:pt x="434" y="225"/>
                      </a:lnTo>
                      <a:lnTo>
                        <a:pt x="438" y="237"/>
                      </a:lnTo>
                      <a:lnTo>
                        <a:pt x="438" y="222"/>
                      </a:lnTo>
                      <a:lnTo>
                        <a:pt x="439" y="217"/>
                      </a:lnTo>
                      <a:lnTo>
                        <a:pt x="443" y="206"/>
                      </a:lnTo>
                      <a:lnTo>
                        <a:pt x="450" y="195"/>
                      </a:lnTo>
                      <a:lnTo>
                        <a:pt x="462" y="186"/>
                      </a:lnTo>
                      <a:lnTo>
                        <a:pt x="458" y="180"/>
                      </a:lnTo>
                      <a:lnTo>
                        <a:pt x="462" y="175"/>
                      </a:lnTo>
                      <a:lnTo>
                        <a:pt x="460" y="172"/>
                      </a:lnTo>
                      <a:lnTo>
                        <a:pt x="465" y="174"/>
                      </a:lnTo>
                      <a:lnTo>
                        <a:pt x="461" y="179"/>
                      </a:lnTo>
                      <a:lnTo>
                        <a:pt x="467" y="180"/>
                      </a:lnTo>
                      <a:lnTo>
                        <a:pt x="468" y="180"/>
                      </a:lnTo>
                      <a:lnTo>
                        <a:pt x="472" y="175"/>
                      </a:lnTo>
                      <a:lnTo>
                        <a:pt x="476" y="166"/>
                      </a:lnTo>
                      <a:lnTo>
                        <a:pt x="483" y="167"/>
                      </a:lnTo>
                      <a:lnTo>
                        <a:pt x="495" y="160"/>
                      </a:lnTo>
                      <a:lnTo>
                        <a:pt x="500" y="160"/>
                      </a:lnTo>
                      <a:lnTo>
                        <a:pt x="500" y="157"/>
                      </a:lnTo>
                      <a:lnTo>
                        <a:pt x="505" y="153"/>
                      </a:lnTo>
                      <a:lnTo>
                        <a:pt x="507" y="159"/>
                      </a:lnTo>
                      <a:lnTo>
                        <a:pt x="509" y="153"/>
                      </a:lnTo>
                      <a:lnTo>
                        <a:pt x="514" y="156"/>
                      </a:lnTo>
                      <a:lnTo>
                        <a:pt x="517" y="156"/>
                      </a:lnTo>
                      <a:lnTo>
                        <a:pt x="521" y="145"/>
                      </a:lnTo>
                      <a:lnTo>
                        <a:pt x="526" y="141"/>
                      </a:lnTo>
                      <a:lnTo>
                        <a:pt x="528" y="136"/>
                      </a:lnTo>
                      <a:lnTo>
                        <a:pt x="526" y="132"/>
                      </a:lnTo>
                      <a:lnTo>
                        <a:pt x="524" y="132"/>
                      </a:lnTo>
                      <a:lnTo>
                        <a:pt x="521" y="137"/>
                      </a:lnTo>
                      <a:lnTo>
                        <a:pt x="517" y="138"/>
                      </a:lnTo>
                      <a:lnTo>
                        <a:pt x="518" y="133"/>
                      </a:lnTo>
                      <a:lnTo>
                        <a:pt x="515" y="128"/>
                      </a:lnTo>
                      <a:lnTo>
                        <a:pt x="514" y="133"/>
                      </a:lnTo>
                      <a:lnTo>
                        <a:pt x="514" y="133"/>
                      </a:lnTo>
                      <a:lnTo>
                        <a:pt x="510" y="134"/>
                      </a:lnTo>
                      <a:lnTo>
                        <a:pt x="511" y="140"/>
                      </a:lnTo>
                      <a:lnTo>
                        <a:pt x="506" y="137"/>
                      </a:lnTo>
                      <a:lnTo>
                        <a:pt x="496" y="144"/>
                      </a:lnTo>
                      <a:lnTo>
                        <a:pt x="486" y="142"/>
                      </a:lnTo>
                      <a:lnTo>
                        <a:pt x="476" y="134"/>
                      </a:lnTo>
                      <a:lnTo>
                        <a:pt x="472" y="129"/>
                      </a:lnTo>
                      <a:lnTo>
                        <a:pt x="477" y="133"/>
                      </a:lnTo>
                      <a:lnTo>
                        <a:pt x="483" y="134"/>
                      </a:lnTo>
                      <a:lnTo>
                        <a:pt x="488" y="140"/>
                      </a:lnTo>
                      <a:lnTo>
                        <a:pt x="494" y="140"/>
                      </a:lnTo>
                      <a:lnTo>
                        <a:pt x="498" y="137"/>
                      </a:lnTo>
                      <a:lnTo>
                        <a:pt x="506" y="128"/>
                      </a:lnTo>
                      <a:lnTo>
                        <a:pt x="506" y="122"/>
                      </a:lnTo>
                      <a:lnTo>
                        <a:pt x="500" y="124"/>
                      </a:lnTo>
                      <a:lnTo>
                        <a:pt x="502" y="119"/>
                      </a:lnTo>
                      <a:lnTo>
                        <a:pt x="509" y="118"/>
                      </a:lnTo>
                      <a:lnTo>
                        <a:pt x="510" y="113"/>
                      </a:lnTo>
                      <a:lnTo>
                        <a:pt x="499" y="109"/>
                      </a:lnTo>
                      <a:lnTo>
                        <a:pt x="494" y="109"/>
                      </a:lnTo>
                      <a:lnTo>
                        <a:pt x="471" y="102"/>
                      </a:lnTo>
                      <a:lnTo>
                        <a:pt x="469" y="100"/>
                      </a:lnTo>
                      <a:lnTo>
                        <a:pt x="469" y="99"/>
                      </a:lnTo>
                      <a:lnTo>
                        <a:pt x="480" y="102"/>
                      </a:lnTo>
                      <a:lnTo>
                        <a:pt x="491" y="103"/>
                      </a:lnTo>
                      <a:lnTo>
                        <a:pt x="496" y="100"/>
                      </a:lnTo>
                      <a:lnTo>
                        <a:pt x="499" y="102"/>
                      </a:lnTo>
                      <a:lnTo>
                        <a:pt x="498" y="96"/>
                      </a:lnTo>
                      <a:lnTo>
                        <a:pt x="496" y="92"/>
                      </a:lnTo>
                      <a:lnTo>
                        <a:pt x="502" y="91"/>
                      </a:lnTo>
                      <a:lnTo>
                        <a:pt x="499" y="95"/>
                      </a:lnTo>
                      <a:lnTo>
                        <a:pt x="505" y="99"/>
                      </a:lnTo>
                      <a:lnTo>
                        <a:pt x="510" y="100"/>
                      </a:lnTo>
                      <a:lnTo>
                        <a:pt x="510" y="95"/>
                      </a:lnTo>
                      <a:lnTo>
                        <a:pt x="513" y="100"/>
                      </a:lnTo>
                      <a:lnTo>
                        <a:pt x="518" y="102"/>
                      </a:lnTo>
                      <a:lnTo>
                        <a:pt x="530" y="102"/>
                      </a:lnTo>
                      <a:lnTo>
                        <a:pt x="534" y="96"/>
                      </a:lnTo>
                      <a:lnTo>
                        <a:pt x="541" y="80"/>
                      </a:lnTo>
                      <a:lnTo>
                        <a:pt x="541" y="76"/>
                      </a:lnTo>
                      <a:lnTo>
                        <a:pt x="547" y="77"/>
                      </a:lnTo>
                      <a:lnTo>
                        <a:pt x="551" y="72"/>
                      </a:lnTo>
                      <a:close/>
                      <a:moveTo>
                        <a:pt x="544" y="33"/>
                      </a:moveTo>
                      <a:lnTo>
                        <a:pt x="537" y="22"/>
                      </a:lnTo>
                      <a:lnTo>
                        <a:pt x="528" y="0"/>
                      </a:lnTo>
                      <a:lnTo>
                        <a:pt x="528" y="0"/>
                      </a:lnTo>
                      <a:lnTo>
                        <a:pt x="525" y="0"/>
                      </a:lnTo>
                      <a:lnTo>
                        <a:pt x="534" y="20"/>
                      </a:lnTo>
                      <a:lnTo>
                        <a:pt x="538" y="25"/>
                      </a:lnTo>
                      <a:lnTo>
                        <a:pt x="543" y="35"/>
                      </a:lnTo>
                      <a:lnTo>
                        <a:pt x="548" y="41"/>
                      </a:lnTo>
                      <a:lnTo>
                        <a:pt x="545" y="42"/>
                      </a:lnTo>
                      <a:lnTo>
                        <a:pt x="551" y="43"/>
                      </a:lnTo>
                      <a:lnTo>
                        <a:pt x="556" y="50"/>
                      </a:lnTo>
                      <a:lnTo>
                        <a:pt x="559" y="56"/>
                      </a:lnTo>
                      <a:lnTo>
                        <a:pt x="560" y="54"/>
                      </a:lnTo>
                      <a:lnTo>
                        <a:pt x="557" y="48"/>
                      </a:lnTo>
                      <a:lnTo>
                        <a:pt x="544" y="33"/>
                      </a:lnTo>
                      <a:close/>
                      <a:moveTo>
                        <a:pt x="458" y="189"/>
                      </a:moveTo>
                      <a:lnTo>
                        <a:pt x="453" y="194"/>
                      </a:lnTo>
                      <a:lnTo>
                        <a:pt x="450" y="199"/>
                      </a:lnTo>
                      <a:lnTo>
                        <a:pt x="454" y="194"/>
                      </a:lnTo>
                      <a:lnTo>
                        <a:pt x="465" y="185"/>
                      </a:lnTo>
                      <a:lnTo>
                        <a:pt x="464" y="185"/>
                      </a:lnTo>
                      <a:lnTo>
                        <a:pt x="458" y="189"/>
                      </a:lnTo>
                      <a:close/>
                      <a:moveTo>
                        <a:pt x="498" y="161"/>
                      </a:moveTo>
                      <a:lnTo>
                        <a:pt x="488" y="166"/>
                      </a:lnTo>
                      <a:lnTo>
                        <a:pt x="484" y="168"/>
                      </a:lnTo>
                      <a:lnTo>
                        <a:pt x="494" y="164"/>
                      </a:lnTo>
                      <a:lnTo>
                        <a:pt x="505" y="161"/>
                      </a:lnTo>
                      <a:lnTo>
                        <a:pt x="503" y="161"/>
                      </a:lnTo>
                      <a:lnTo>
                        <a:pt x="498" y="161"/>
                      </a:lnTo>
                      <a:close/>
                      <a:moveTo>
                        <a:pt x="524" y="148"/>
                      </a:moveTo>
                      <a:lnTo>
                        <a:pt x="522" y="153"/>
                      </a:lnTo>
                      <a:lnTo>
                        <a:pt x="518" y="166"/>
                      </a:lnTo>
                      <a:lnTo>
                        <a:pt x="524" y="149"/>
                      </a:lnTo>
                      <a:lnTo>
                        <a:pt x="532" y="137"/>
                      </a:lnTo>
                      <a:lnTo>
                        <a:pt x="528" y="142"/>
                      </a:lnTo>
                      <a:lnTo>
                        <a:pt x="524" y="148"/>
                      </a:lnTo>
                      <a:close/>
                      <a:moveTo>
                        <a:pt x="537" y="129"/>
                      </a:moveTo>
                      <a:lnTo>
                        <a:pt x="541" y="124"/>
                      </a:lnTo>
                      <a:lnTo>
                        <a:pt x="538" y="124"/>
                      </a:lnTo>
                      <a:lnTo>
                        <a:pt x="537" y="129"/>
                      </a:lnTo>
                      <a:close/>
                      <a:moveTo>
                        <a:pt x="549" y="114"/>
                      </a:moveTo>
                      <a:lnTo>
                        <a:pt x="545" y="119"/>
                      </a:lnTo>
                      <a:lnTo>
                        <a:pt x="556" y="110"/>
                      </a:lnTo>
                      <a:lnTo>
                        <a:pt x="556" y="109"/>
                      </a:lnTo>
                      <a:lnTo>
                        <a:pt x="555" y="110"/>
                      </a:lnTo>
                      <a:lnTo>
                        <a:pt x="549" y="114"/>
                      </a:lnTo>
                      <a:close/>
                      <a:moveTo>
                        <a:pt x="571" y="75"/>
                      </a:moveTo>
                      <a:lnTo>
                        <a:pt x="570" y="69"/>
                      </a:lnTo>
                      <a:lnTo>
                        <a:pt x="564" y="58"/>
                      </a:lnTo>
                      <a:lnTo>
                        <a:pt x="566" y="64"/>
                      </a:lnTo>
                      <a:lnTo>
                        <a:pt x="568" y="69"/>
                      </a:lnTo>
                      <a:lnTo>
                        <a:pt x="570" y="75"/>
                      </a:lnTo>
                      <a:lnTo>
                        <a:pt x="571" y="94"/>
                      </a:lnTo>
                      <a:lnTo>
                        <a:pt x="568" y="99"/>
                      </a:lnTo>
                      <a:lnTo>
                        <a:pt x="564" y="103"/>
                      </a:lnTo>
                      <a:lnTo>
                        <a:pt x="564" y="105"/>
                      </a:lnTo>
                      <a:lnTo>
                        <a:pt x="571" y="102"/>
                      </a:lnTo>
                      <a:lnTo>
                        <a:pt x="572" y="91"/>
                      </a:lnTo>
                      <a:lnTo>
                        <a:pt x="571" y="75"/>
                      </a:lnTo>
                      <a:close/>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0" name="Freeform 181"/>
                <p:cNvSpPr>
                  <a:spLocks noEditPoints="1"/>
                </p:cNvSpPr>
                <p:nvPr/>
              </p:nvSpPr>
              <p:spPr bwMode="auto">
                <a:xfrm>
                  <a:off x="7594622" y="1970414"/>
                  <a:ext cx="1232579" cy="949605"/>
                </a:xfrm>
                <a:custGeom>
                  <a:avLst/>
                  <a:gdLst/>
                  <a:ahLst/>
                  <a:cxnLst>
                    <a:cxn ang="0">
                      <a:pos x="379" y="341"/>
                    </a:cxn>
                    <a:cxn ang="0">
                      <a:pos x="381" y="319"/>
                    </a:cxn>
                    <a:cxn ang="0">
                      <a:pos x="389" y="303"/>
                    </a:cxn>
                    <a:cxn ang="0">
                      <a:pos x="373" y="235"/>
                    </a:cxn>
                    <a:cxn ang="0">
                      <a:pos x="371" y="174"/>
                    </a:cxn>
                    <a:cxn ang="0">
                      <a:pos x="351" y="110"/>
                    </a:cxn>
                    <a:cxn ang="0">
                      <a:pos x="347" y="102"/>
                    </a:cxn>
                    <a:cxn ang="0">
                      <a:pos x="337" y="75"/>
                    </a:cxn>
                    <a:cxn ang="0">
                      <a:pos x="339" y="57"/>
                    </a:cxn>
                    <a:cxn ang="0">
                      <a:pos x="336" y="41"/>
                    </a:cxn>
                    <a:cxn ang="0">
                      <a:pos x="329" y="18"/>
                    </a:cxn>
                    <a:cxn ang="0">
                      <a:pos x="324" y="3"/>
                    </a:cxn>
                    <a:cxn ang="0">
                      <a:pos x="246" y="19"/>
                    </a:cxn>
                    <a:cxn ang="0">
                      <a:pos x="213" y="45"/>
                    </a:cxn>
                    <a:cxn ang="0">
                      <a:pos x="188" y="90"/>
                    </a:cxn>
                    <a:cxn ang="0">
                      <a:pos x="170" y="109"/>
                    </a:cxn>
                    <a:cxn ang="0">
                      <a:pos x="176" y="121"/>
                    </a:cxn>
                    <a:cxn ang="0">
                      <a:pos x="180" y="121"/>
                    </a:cxn>
                    <a:cxn ang="0">
                      <a:pos x="184" y="128"/>
                    </a:cxn>
                    <a:cxn ang="0">
                      <a:pos x="184" y="143"/>
                    </a:cxn>
                    <a:cxn ang="0">
                      <a:pos x="183" y="159"/>
                    </a:cxn>
                    <a:cxn ang="0">
                      <a:pos x="165" y="170"/>
                    </a:cxn>
                    <a:cxn ang="0">
                      <a:pos x="153" y="183"/>
                    </a:cxn>
                    <a:cxn ang="0">
                      <a:pos x="135" y="188"/>
                    </a:cxn>
                    <a:cxn ang="0">
                      <a:pos x="100" y="190"/>
                    </a:cxn>
                    <a:cxn ang="0">
                      <a:pos x="47" y="201"/>
                    </a:cxn>
                    <a:cxn ang="0">
                      <a:pos x="32" y="209"/>
                    </a:cxn>
                    <a:cxn ang="0">
                      <a:pos x="29" y="221"/>
                    </a:cxn>
                    <a:cxn ang="0">
                      <a:pos x="40" y="230"/>
                    </a:cxn>
                    <a:cxn ang="0">
                      <a:pos x="44" y="250"/>
                    </a:cxn>
                    <a:cxn ang="0">
                      <a:pos x="28" y="270"/>
                    </a:cxn>
                    <a:cxn ang="0">
                      <a:pos x="2" y="300"/>
                    </a:cxn>
                    <a:cxn ang="0">
                      <a:pos x="4" y="322"/>
                    </a:cxn>
                    <a:cxn ang="0">
                      <a:pos x="210" y="281"/>
                    </a:cxn>
                    <a:cxn ang="0">
                      <a:pos x="272" y="272"/>
                    </a:cxn>
                    <a:cxn ang="0">
                      <a:pos x="284" y="281"/>
                    </a:cxn>
                    <a:cxn ang="0">
                      <a:pos x="295" y="303"/>
                    </a:cxn>
                    <a:cxn ang="0">
                      <a:pos x="316" y="310"/>
                    </a:cxn>
                    <a:cxn ang="0">
                      <a:pos x="367" y="316"/>
                    </a:cxn>
                    <a:cxn ang="0">
                      <a:pos x="362" y="306"/>
                    </a:cxn>
                    <a:cxn ang="0">
                      <a:pos x="371" y="322"/>
                    </a:cxn>
                    <a:cxn ang="0">
                      <a:pos x="371" y="349"/>
                    </a:cxn>
                    <a:cxn ang="0">
                      <a:pos x="474" y="299"/>
                    </a:cxn>
                    <a:cxn ang="0">
                      <a:pos x="458" y="314"/>
                    </a:cxn>
                    <a:cxn ang="0">
                      <a:pos x="453" y="311"/>
                    </a:cxn>
                    <a:cxn ang="0">
                      <a:pos x="463" y="292"/>
                    </a:cxn>
                    <a:cxn ang="0">
                      <a:pos x="421" y="318"/>
                    </a:cxn>
                    <a:cxn ang="0">
                      <a:pos x="408" y="326"/>
                    </a:cxn>
                    <a:cxn ang="0">
                      <a:pos x="389" y="334"/>
                    </a:cxn>
                    <a:cxn ang="0">
                      <a:pos x="382" y="344"/>
                    </a:cxn>
                    <a:cxn ang="0">
                      <a:pos x="370" y="361"/>
                    </a:cxn>
                    <a:cxn ang="0">
                      <a:pos x="377" y="364"/>
                    </a:cxn>
                    <a:cxn ang="0">
                      <a:pos x="408" y="348"/>
                    </a:cxn>
                    <a:cxn ang="0">
                      <a:pos x="431" y="334"/>
                    </a:cxn>
                    <a:cxn ang="0">
                      <a:pos x="447" y="327"/>
                    </a:cxn>
                    <a:cxn ang="0">
                      <a:pos x="463" y="315"/>
                    </a:cxn>
                    <a:cxn ang="0">
                      <a:pos x="486" y="293"/>
                    </a:cxn>
                  </a:cxnLst>
                  <a:rect l="0" t="0" r="r" b="b"/>
                  <a:pathLst>
                    <a:path w="486" h="364">
                      <a:moveTo>
                        <a:pt x="371" y="349"/>
                      </a:moveTo>
                      <a:lnTo>
                        <a:pt x="374" y="344"/>
                      </a:lnTo>
                      <a:lnTo>
                        <a:pt x="379" y="341"/>
                      </a:lnTo>
                      <a:lnTo>
                        <a:pt x="381" y="335"/>
                      </a:lnTo>
                      <a:lnTo>
                        <a:pt x="386" y="325"/>
                      </a:lnTo>
                      <a:lnTo>
                        <a:pt x="381" y="319"/>
                      </a:lnTo>
                      <a:lnTo>
                        <a:pt x="381" y="316"/>
                      </a:lnTo>
                      <a:lnTo>
                        <a:pt x="389" y="308"/>
                      </a:lnTo>
                      <a:lnTo>
                        <a:pt x="389" y="303"/>
                      </a:lnTo>
                      <a:lnTo>
                        <a:pt x="385" y="297"/>
                      </a:lnTo>
                      <a:lnTo>
                        <a:pt x="375" y="238"/>
                      </a:lnTo>
                      <a:lnTo>
                        <a:pt x="373" y="235"/>
                      </a:lnTo>
                      <a:lnTo>
                        <a:pt x="373" y="185"/>
                      </a:lnTo>
                      <a:lnTo>
                        <a:pt x="374" y="179"/>
                      </a:lnTo>
                      <a:lnTo>
                        <a:pt x="371" y="174"/>
                      </a:lnTo>
                      <a:lnTo>
                        <a:pt x="371" y="170"/>
                      </a:lnTo>
                      <a:lnTo>
                        <a:pt x="359" y="117"/>
                      </a:lnTo>
                      <a:lnTo>
                        <a:pt x="351" y="110"/>
                      </a:lnTo>
                      <a:lnTo>
                        <a:pt x="350" y="116"/>
                      </a:lnTo>
                      <a:lnTo>
                        <a:pt x="347" y="110"/>
                      </a:lnTo>
                      <a:lnTo>
                        <a:pt x="347" y="102"/>
                      </a:lnTo>
                      <a:lnTo>
                        <a:pt x="344" y="91"/>
                      </a:lnTo>
                      <a:lnTo>
                        <a:pt x="341" y="86"/>
                      </a:lnTo>
                      <a:lnTo>
                        <a:pt x="337" y="75"/>
                      </a:lnTo>
                      <a:lnTo>
                        <a:pt x="337" y="64"/>
                      </a:lnTo>
                      <a:lnTo>
                        <a:pt x="340" y="63"/>
                      </a:lnTo>
                      <a:lnTo>
                        <a:pt x="339" y="57"/>
                      </a:lnTo>
                      <a:lnTo>
                        <a:pt x="337" y="52"/>
                      </a:lnTo>
                      <a:lnTo>
                        <a:pt x="337" y="47"/>
                      </a:lnTo>
                      <a:lnTo>
                        <a:pt x="336" y="41"/>
                      </a:lnTo>
                      <a:lnTo>
                        <a:pt x="331" y="36"/>
                      </a:lnTo>
                      <a:lnTo>
                        <a:pt x="329" y="30"/>
                      </a:lnTo>
                      <a:lnTo>
                        <a:pt x="329" y="18"/>
                      </a:lnTo>
                      <a:lnTo>
                        <a:pt x="325" y="13"/>
                      </a:lnTo>
                      <a:lnTo>
                        <a:pt x="325" y="7"/>
                      </a:lnTo>
                      <a:lnTo>
                        <a:pt x="324" y="3"/>
                      </a:lnTo>
                      <a:lnTo>
                        <a:pt x="324" y="0"/>
                      </a:lnTo>
                      <a:lnTo>
                        <a:pt x="283" y="11"/>
                      </a:lnTo>
                      <a:lnTo>
                        <a:pt x="246" y="19"/>
                      </a:lnTo>
                      <a:lnTo>
                        <a:pt x="241" y="19"/>
                      </a:lnTo>
                      <a:lnTo>
                        <a:pt x="230" y="25"/>
                      </a:lnTo>
                      <a:lnTo>
                        <a:pt x="213" y="45"/>
                      </a:lnTo>
                      <a:lnTo>
                        <a:pt x="195" y="74"/>
                      </a:lnTo>
                      <a:lnTo>
                        <a:pt x="196" y="80"/>
                      </a:lnTo>
                      <a:lnTo>
                        <a:pt x="188" y="90"/>
                      </a:lnTo>
                      <a:lnTo>
                        <a:pt x="185" y="94"/>
                      </a:lnTo>
                      <a:lnTo>
                        <a:pt x="180" y="99"/>
                      </a:lnTo>
                      <a:lnTo>
                        <a:pt x="170" y="109"/>
                      </a:lnTo>
                      <a:lnTo>
                        <a:pt x="169" y="114"/>
                      </a:lnTo>
                      <a:lnTo>
                        <a:pt x="175" y="118"/>
                      </a:lnTo>
                      <a:lnTo>
                        <a:pt x="176" y="121"/>
                      </a:lnTo>
                      <a:lnTo>
                        <a:pt x="175" y="116"/>
                      </a:lnTo>
                      <a:lnTo>
                        <a:pt x="180" y="113"/>
                      </a:lnTo>
                      <a:lnTo>
                        <a:pt x="180" y="121"/>
                      </a:lnTo>
                      <a:lnTo>
                        <a:pt x="188" y="117"/>
                      </a:lnTo>
                      <a:lnTo>
                        <a:pt x="184" y="122"/>
                      </a:lnTo>
                      <a:lnTo>
                        <a:pt x="184" y="128"/>
                      </a:lnTo>
                      <a:lnTo>
                        <a:pt x="179" y="129"/>
                      </a:lnTo>
                      <a:lnTo>
                        <a:pt x="184" y="140"/>
                      </a:lnTo>
                      <a:lnTo>
                        <a:pt x="184" y="143"/>
                      </a:lnTo>
                      <a:lnTo>
                        <a:pt x="187" y="148"/>
                      </a:lnTo>
                      <a:lnTo>
                        <a:pt x="187" y="154"/>
                      </a:lnTo>
                      <a:lnTo>
                        <a:pt x="183" y="159"/>
                      </a:lnTo>
                      <a:lnTo>
                        <a:pt x="177" y="159"/>
                      </a:lnTo>
                      <a:lnTo>
                        <a:pt x="172" y="164"/>
                      </a:lnTo>
                      <a:lnTo>
                        <a:pt x="165" y="170"/>
                      </a:lnTo>
                      <a:lnTo>
                        <a:pt x="162" y="175"/>
                      </a:lnTo>
                      <a:lnTo>
                        <a:pt x="158" y="181"/>
                      </a:lnTo>
                      <a:lnTo>
                        <a:pt x="153" y="183"/>
                      </a:lnTo>
                      <a:lnTo>
                        <a:pt x="149" y="189"/>
                      </a:lnTo>
                      <a:lnTo>
                        <a:pt x="145" y="188"/>
                      </a:lnTo>
                      <a:lnTo>
                        <a:pt x="135" y="188"/>
                      </a:lnTo>
                      <a:lnTo>
                        <a:pt x="124" y="190"/>
                      </a:lnTo>
                      <a:lnTo>
                        <a:pt x="114" y="197"/>
                      </a:lnTo>
                      <a:lnTo>
                        <a:pt x="100" y="190"/>
                      </a:lnTo>
                      <a:lnTo>
                        <a:pt x="78" y="192"/>
                      </a:lnTo>
                      <a:lnTo>
                        <a:pt x="58" y="196"/>
                      </a:lnTo>
                      <a:lnTo>
                        <a:pt x="47" y="201"/>
                      </a:lnTo>
                      <a:lnTo>
                        <a:pt x="42" y="204"/>
                      </a:lnTo>
                      <a:lnTo>
                        <a:pt x="36" y="205"/>
                      </a:lnTo>
                      <a:lnTo>
                        <a:pt x="32" y="209"/>
                      </a:lnTo>
                      <a:lnTo>
                        <a:pt x="27" y="211"/>
                      </a:lnTo>
                      <a:lnTo>
                        <a:pt x="27" y="212"/>
                      </a:lnTo>
                      <a:lnTo>
                        <a:pt x="29" y="221"/>
                      </a:lnTo>
                      <a:lnTo>
                        <a:pt x="28" y="226"/>
                      </a:lnTo>
                      <a:lnTo>
                        <a:pt x="40" y="227"/>
                      </a:lnTo>
                      <a:lnTo>
                        <a:pt x="40" y="230"/>
                      </a:lnTo>
                      <a:lnTo>
                        <a:pt x="38" y="232"/>
                      </a:lnTo>
                      <a:lnTo>
                        <a:pt x="44" y="245"/>
                      </a:lnTo>
                      <a:lnTo>
                        <a:pt x="44" y="250"/>
                      </a:lnTo>
                      <a:lnTo>
                        <a:pt x="35" y="261"/>
                      </a:lnTo>
                      <a:lnTo>
                        <a:pt x="32" y="266"/>
                      </a:lnTo>
                      <a:lnTo>
                        <a:pt x="28" y="270"/>
                      </a:lnTo>
                      <a:lnTo>
                        <a:pt x="23" y="277"/>
                      </a:lnTo>
                      <a:lnTo>
                        <a:pt x="13" y="288"/>
                      </a:lnTo>
                      <a:lnTo>
                        <a:pt x="2" y="300"/>
                      </a:lnTo>
                      <a:lnTo>
                        <a:pt x="0" y="301"/>
                      </a:lnTo>
                      <a:lnTo>
                        <a:pt x="1" y="303"/>
                      </a:lnTo>
                      <a:lnTo>
                        <a:pt x="4" y="322"/>
                      </a:lnTo>
                      <a:lnTo>
                        <a:pt x="52" y="314"/>
                      </a:lnTo>
                      <a:lnTo>
                        <a:pt x="127" y="299"/>
                      </a:lnTo>
                      <a:lnTo>
                        <a:pt x="210" y="281"/>
                      </a:lnTo>
                      <a:lnTo>
                        <a:pt x="265" y="269"/>
                      </a:lnTo>
                      <a:lnTo>
                        <a:pt x="267" y="270"/>
                      </a:lnTo>
                      <a:lnTo>
                        <a:pt x="272" y="272"/>
                      </a:lnTo>
                      <a:lnTo>
                        <a:pt x="274" y="277"/>
                      </a:lnTo>
                      <a:lnTo>
                        <a:pt x="279" y="276"/>
                      </a:lnTo>
                      <a:lnTo>
                        <a:pt x="284" y="281"/>
                      </a:lnTo>
                      <a:lnTo>
                        <a:pt x="290" y="292"/>
                      </a:lnTo>
                      <a:lnTo>
                        <a:pt x="291" y="297"/>
                      </a:lnTo>
                      <a:lnTo>
                        <a:pt x="295" y="303"/>
                      </a:lnTo>
                      <a:lnTo>
                        <a:pt x="305" y="307"/>
                      </a:lnTo>
                      <a:lnTo>
                        <a:pt x="310" y="307"/>
                      </a:lnTo>
                      <a:lnTo>
                        <a:pt x="316" y="310"/>
                      </a:lnTo>
                      <a:lnTo>
                        <a:pt x="316" y="312"/>
                      </a:lnTo>
                      <a:lnTo>
                        <a:pt x="371" y="330"/>
                      </a:lnTo>
                      <a:lnTo>
                        <a:pt x="367" y="316"/>
                      </a:lnTo>
                      <a:lnTo>
                        <a:pt x="362" y="312"/>
                      </a:lnTo>
                      <a:lnTo>
                        <a:pt x="360" y="307"/>
                      </a:lnTo>
                      <a:lnTo>
                        <a:pt x="362" y="306"/>
                      </a:lnTo>
                      <a:lnTo>
                        <a:pt x="363" y="310"/>
                      </a:lnTo>
                      <a:lnTo>
                        <a:pt x="368" y="314"/>
                      </a:lnTo>
                      <a:lnTo>
                        <a:pt x="371" y="322"/>
                      </a:lnTo>
                      <a:lnTo>
                        <a:pt x="373" y="338"/>
                      </a:lnTo>
                      <a:lnTo>
                        <a:pt x="370" y="349"/>
                      </a:lnTo>
                      <a:lnTo>
                        <a:pt x="371" y="349"/>
                      </a:lnTo>
                      <a:close/>
                      <a:moveTo>
                        <a:pt x="481" y="297"/>
                      </a:moveTo>
                      <a:lnTo>
                        <a:pt x="476" y="300"/>
                      </a:lnTo>
                      <a:lnTo>
                        <a:pt x="474" y="299"/>
                      </a:lnTo>
                      <a:lnTo>
                        <a:pt x="469" y="300"/>
                      </a:lnTo>
                      <a:lnTo>
                        <a:pt x="463" y="303"/>
                      </a:lnTo>
                      <a:lnTo>
                        <a:pt x="458" y="314"/>
                      </a:lnTo>
                      <a:lnTo>
                        <a:pt x="454" y="315"/>
                      </a:lnTo>
                      <a:lnTo>
                        <a:pt x="449" y="315"/>
                      </a:lnTo>
                      <a:lnTo>
                        <a:pt x="453" y="311"/>
                      </a:lnTo>
                      <a:lnTo>
                        <a:pt x="458" y="306"/>
                      </a:lnTo>
                      <a:lnTo>
                        <a:pt x="458" y="300"/>
                      </a:lnTo>
                      <a:lnTo>
                        <a:pt x="463" y="292"/>
                      </a:lnTo>
                      <a:lnTo>
                        <a:pt x="447" y="310"/>
                      </a:lnTo>
                      <a:lnTo>
                        <a:pt x="436" y="315"/>
                      </a:lnTo>
                      <a:lnTo>
                        <a:pt x="421" y="318"/>
                      </a:lnTo>
                      <a:lnTo>
                        <a:pt x="416" y="320"/>
                      </a:lnTo>
                      <a:lnTo>
                        <a:pt x="413" y="326"/>
                      </a:lnTo>
                      <a:lnTo>
                        <a:pt x="408" y="326"/>
                      </a:lnTo>
                      <a:lnTo>
                        <a:pt x="398" y="331"/>
                      </a:lnTo>
                      <a:lnTo>
                        <a:pt x="393" y="330"/>
                      </a:lnTo>
                      <a:lnTo>
                        <a:pt x="389" y="334"/>
                      </a:lnTo>
                      <a:lnTo>
                        <a:pt x="389" y="339"/>
                      </a:lnTo>
                      <a:lnTo>
                        <a:pt x="383" y="337"/>
                      </a:lnTo>
                      <a:lnTo>
                        <a:pt x="382" y="344"/>
                      </a:lnTo>
                      <a:lnTo>
                        <a:pt x="373" y="349"/>
                      </a:lnTo>
                      <a:lnTo>
                        <a:pt x="371" y="356"/>
                      </a:lnTo>
                      <a:lnTo>
                        <a:pt x="370" y="361"/>
                      </a:lnTo>
                      <a:lnTo>
                        <a:pt x="373" y="361"/>
                      </a:lnTo>
                      <a:lnTo>
                        <a:pt x="382" y="360"/>
                      </a:lnTo>
                      <a:lnTo>
                        <a:pt x="377" y="364"/>
                      </a:lnTo>
                      <a:lnTo>
                        <a:pt x="387" y="358"/>
                      </a:lnTo>
                      <a:lnTo>
                        <a:pt x="406" y="348"/>
                      </a:lnTo>
                      <a:lnTo>
                        <a:pt x="408" y="348"/>
                      </a:lnTo>
                      <a:lnTo>
                        <a:pt x="415" y="344"/>
                      </a:lnTo>
                      <a:lnTo>
                        <a:pt x="420" y="341"/>
                      </a:lnTo>
                      <a:lnTo>
                        <a:pt x="431" y="334"/>
                      </a:lnTo>
                      <a:lnTo>
                        <a:pt x="436" y="333"/>
                      </a:lnTo>
                      <a:lnTo>
                        <a:pt x="442" y="329"/>
                      </a:lnTo>
                      <a:lnTo>
                        <a:pt x="447" y="327"/>
                      </a:lnTo>
                      <a:lnTo>
                        <a:pt x="458" y="320"/>
                      </a:lnTo>
                      <a:lnTo>
                        <a:pt x="458" y="316"/>
                      </a:lnTo>
                      <a:lnTo>
                        <a:pt x="463" y="315"/>
                      </a:lnTo>
                      <a:lnTo>
                        <a:pt x="474" y="306"/>
                      </a:lnTo>
                      <a:lnTo>
                        <a:pt x="480" y="303"/>
                      </a:lnTo>
                      <a:lnTo>
                        <a:pt x="486" y="293"/>
                      </a:lnTo>
                      <a:lnTo>
                        <a:pt x="481" y="297"/>
                      </a:lnTo>
                      <a:close/>
                    </a:path>
                  </a:pathLst>
                </a:custGeom>
                <a:solidFill>
                  <a:schemeClr val="accent3">
                    <a:lumMod val="75000"/>
                  </a:schemeClr>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1" name="Freeform 182"/>
                <p:cNvSpPr>
                  <a:spLocks noEditPoints="1"/>
                </p:cNvSpPr>
                <p:nvPr/>
              </p:nvSpPr>
              <p:spPr bwMode="auto">
                <a:xfrm>
                  <a:off x="8540614" y="2314776"/>
                  <a:ext cx="573175" cy="318274"/>
                </a:xfrm>
                <a:custGeom>
                  <a:avLst/>
                  <a:gdLst/>
                  <a:ahLst/>
                  <a:cxnLst>
                    <a:cxn ang="0">
                      <a:pos x="214" y="66"/>
                    </a:cxn>
                    <a:cxn ang="0">
                      <a:pos x="202" y="53"/>
                    </a:cxn>
                    <a:cxn ang="0">
                      <a:pos x="191" y="53"/>
                    </a:cxn>
                    <a:cxn ang="0">
                      <a:pos x="202" y="57"/>
                    </a:cxn>
                    <a:cxn ang="0">
                      <a:pos x="208" y="62"/>
                    </a:cxn>
                    <a:cxn ang="0">
                      <a:pos x="206" y="76"/>
                    </a:cxn>
                    <a:cxn ang="0">
                      <a:pos x="191" y="83"/>
                    </a:cxn>
                    <a:cxn ang="0">
                      <a:pos x="181" y="81"/>
                    </a:cxn>
                    <a:cxn ang="0">
                      <a:pos x="172" y="69"/>
                    </a:cxn>
                    <a:cxn ang="0">
                      <a:pos x="166" y="62"/>
                    </a:cxn>
                    <a:cxn ang="0">
                      <a:pos x="168" y="58"/>
                    </a:cxn>
                    <a:cxn ang="0">
                      <a:pos x="151" y="49"/>
                    </a:cxn>
                    <a:cxn ang="0">
                      <a:pos x="141" y="49"/>
                    </a:cxn>
                    <a:cxn ang="0">
                      <a:pos x="143" y="43"/>
                    </a:cxn>
                    <a:cxn ang="0">
                      <a:pos x="145" y="32"/>
                    </a:cxn>
                    <a:cxn ang="0">
                      <a:pos x="146" y="26"/>
                    </a:cxn>
                    <a:cxn ang="0">
                      <a:pos x="158" y="14"/>
                    </a:cxn>
                    <a:cxn ang="0">
                      <a:pos x="154" y="15"/>
                    </a:cxn>
                    <a:cxn ang="0">
                      <a:pos x="143" y="12"/>
                    </a:cxn>
                    <a:cxn ang="0">
                      <a:pos x="138" y="4"/>
                    </a:cxn>
                    <a:cxn ang="0">
                      <a:pos x="137" y="0"/>
                    </a:cxn>
                    <a:cxn ang="0">
                      <a:pos x="128" y="4"/>
                    </a:cxn>
                    <a:cxn ang="0">
                      <a:pos x="124" y="8"/>
                    </a:cxn>
                    <a:cxn ang="0">
                      <a:pos x="115" y="22"/>
                    </a:cxn>
                    <a:cxn ang="0">
                      <a:pos x="1" y="47"/>
                    </a:cxn>
                    <a:cxn ang="0">
                      <a:pos x="0" y="103"/>
                    </a:cxn>
                    <a:cxn ang="0">
                      <a:pos x="36" y="99"/>
                    </a:cxn>
                    <a:cxn ang="0">
                      <a:pos x="51" y="95"/>
                    </a:cxn>
                    <a:cxn ang="0">
                      <a:pos x="61" y="92"/>
                    </a:cxn>
                    <a:cxn ang="0">
                      <a:pos x="97" y="84"/>
                    </a:cxn>
                    <a:cxn ang="0">
                      <a:pos x="122" y="79"/>
                    </a:cxn>
                    <a:cxn ang="0">
                      <a:pos x="128" y="87"/>
                    </a:cxn>
                    <a:cxn ang="0">
                      <a:pos x="132" y="92"/>
                    </a:cxn>
                    <a:cxn ang="0">
                      <a:pos x="137" y="96"/>
                    </a:cxn>
                    <a:cxn ang="0">
                      <a:pos x="143" y="102"/>
                    </a:cxn>
                    <a:cxn ang="0">
                      <a:pos x="150" y="110"/>
                    </a:cxn>
                    <a:cxn ang="0">
                      <a:pos x="154" y="108"/>
                    </a:cxn>
                    <a:cxn ang="0">
                      <a:pos x="162" y="100"/>
                    </a:cxn>
                    <a:cxn ang="0">
                      <a:pos x="170" y="91"/>
                    </a:cxn>
                    <a:cxn ang="0">
                      <a:pos x="176" y="92"/>
                    </a:cxn>
                    <a:cxn ang="0">
                      <a:pos x="184" y="100"/>
                    </a:cxn>
                    <a:cxn ang="0">
                      <a:pos x="189" y="92"/>
                    </a:cxn>
                    <a:cxn ang="0">
                      <a:pos x="207" y="84"/>
                    </a:cxn>
                    <a:cxn ang="0">
                      <a:pos x="217" y="77"/>
                    </a:cxn>
                    <a:cxn ang="0">
                      <a:pos x="218" y="106"/>
                    </a:cxn>
                    <a:cxn ang="0">
                      <a:pos x="218" y="113"/>
                    </a:cxn>
                    <a:cxn ang="0">
                      <a:pos x="223" y="115"/>
                    </a:cxn>
                    <a:cxn ang="0">
                      <a:pos x="222" y="108"/>
                    </a:cxn>
                    <a:cxn ang="0">
                      <a:pos x="179" y="113"/>
                    </a:cxn>
                    <a:cxn ang="0">
                      <a:pos x="184" y="117"/>
                    </a:cxn>
                    <a:cxn ang="0">
                      <a:pos x="185" y="107"/>
                    </a:cxn>
                  </a:cxnLst>
                  <a:rect l="0" t="0" r="r" b="b"/>
                  <a:pathLst>
                    <a:path w="226" h="122">
                      <a:moveTo>
                        <a:pt x="217" y="77"/>
                      </a:moveTo>
                      <a:lnTo>
                        <a:pt x="214" y="66"/>
                      </a:lnTo>
                      <a:lnTo>
                        <a:pt x="207" y="57"/>
                      </a:lnTo>
                      <a:lnTo>
                        <a:pt x="202" y="53"/>
                      </a:lnTo>
                      <a:lnTo>
                        <a:pt x="196" y="51"/>
                      </a:lnTo>
                      <a:lnTo>
                        <a:pt x="191" y="53"/>
                      </a:lnTo>
                      <a:lnTo>
                        <a:pt x="196" y="53"/>
                      </a:lnTo>
                      <a:lnTo>
                        <a:pt x="202" y="57"/>
                      </a:lnTo>
                      <a:lnTo>
                        <a:pt x="203" y="62"/>
                      </a:lnTo>
                      <a:lnTo>
                        <a:pt x="208" y="62"/>
                      </a:lnTo>
                      <a:lnTo>
                        <a:pt x="211" y="70"/>
                      </a:lnTo>
                      <a:lnTo>
                        <a:pt x="206" y="76"/>
                      </a:lnTo>
                      <a:lnTo>
                        <a:pt x="196" y="84"/>
                      </a:lnTo>
                      <a:lnTo>
                        <a:pt x="191" y="83"/>
                      </a:lnTo>
                      <a:lnTo>
                        <a:pt x="185" y="83"/>
                      </a:lnTo>
                      <a:lnTo>
                        <a:pt x="181" y="81"/>
                      </a:lnTo>
                      <a:lnTo>
                        <a:pt x="177" y="70"/>
                      </a:lnTo>
                      <a:lnTo>
                        <a:pt x="172" y="69"/>
                      </a:lnTo>
                      <a:lnTo>
                        <a:pt x="166" y="66"/>
                      </a:lnTo>
                      <a:lnTo>
                        <a:pt x="166" y="62"/>
                      </a:lnTo>
                      <a:lnTo>
                        <a:pt x="172" y="65"/>
                      </a:lnTo>
                      <a:lnTo>
                        <a:pt x="168" y="58"/>
                      </a:lnTo>
                      <a:lnTo>
                        <a:pt x="157" y="49"/>
                      </a:lnTo>
                      <a:lnTo>
                        <a:pt x="151" y="49"/>
                      </a:lnTo>
                      <a:lnTo>
                        <a:pt x="146" y="51"/>
                      </a:lnTo>
                      <a:lnTo>
                        <a:pt x="141" y="49"/>
                      </a:lnTo>
                      <a:lnTo>
                        <a:pt x="138" y="43"/>
                      </a:lnTo>
                      <a:lnTo>
                        <a:pt x="143" y="43"/>
                      </a:lnTo>
                      <a:lnTo>
                        <a:pt x="141" y="38"/>
                      </a:lnTo>
                      <a:lnTo>
                        <a:pt x="145" y="32"/>
                      </a:lnTo>
                      <a:lnTo>
                        <a:pt x="145" y="31"/>
                      </a:lnTo>
                      <a:lnTo>
                        <a:pt x="146" y="26"/>
                      </a:lnTo>
                      <a:lnTo>
                        <a:pt x="157" y="19"/>
                      </a:lnTo>
                      <a:lnTo>
                        <a:pt x="158" y="14"/>
                      </a:lnTo>
                      <a:lnTo>
                        <a:pt x="153" y="14"/>
                      </a:lnTo>
                      <a:lnTo>
                        <a:pt x="154" y="15"/>
                      </a:lnTo>
                      <a:lnTo>
                        <a:pt x="149" y="16"/>
                      </a:lnTo>
                      <a:lnTo>
                        <a:pt x="143" y="12"/>
                      </a:lnTo>
                      <a:lnTo>
                        <a:pt x="142" y="7"/>
                      </a:lnTo>
                      <a:lnTo>
                        <a:pt x="138" y="4"/>
                      </a:lnTo>
                      <a:lnTo>
                        <a:pt x="139" y="0"/>
                      </a:lnTo>
                      <a:lnTo>
                        <a:pt x="137" y="0"/>
                      </a:lnTo>
                      <a:lnTo>
                        <a:pt x="134" y="0"/>
                      </a:lnTo>
                      <a:lnTo>
                        <a:pt x="128" y="4"/>
                      </a:lnTo>
                      <a:lnTo>
                        <a:pt x="126" y="9"/>
                      </a:lnTo>
                      <a:lnTo>
                        <a:pt x="124" y="8"/>
                      </a:lnTo>
                      <a:lnTo>
                        <a:pt x="120" y="14"/>
                      </a:lnTo>
                      <a:lnTo>
                        <a:pt x="115" y="22"/>
                      </a:lnTo>
                      <a:lnTo>
                        <a:pt x="47" y="37"/>
                      </a:lnTo>
                      <a:lnTo>
                        <a:pt x="1" y="47"/>
                      </a:lnTo>
                      <a:lnTo>
                        <a:pt x="0" y="53"/>
                      </a:lnTo>
                      <a:lnTo>
                        <a:pt x="0" y="103"/>
                      </a:lnTo>
                      <a:lnTo>
                        <a:pt x="2" y="106"/>
                      </a:lnTo>
                      <a:lnTo>
                        <a:pt x="36" y="99"/>
                      </a:lnTo>
                      <a:lnTo>
                        <a:pt x="42" y="99"/>
                      </a:lnTo>
                      <a:lnTo>
                        <a:pt x="51" y="95"/>
                      </a:lnTo>
                      <a:lnTo>
                        <a:pt x="55" y="95"/>
                      </a:lnTo>
                      <a:lnTo>
                        <a:pt x="61" y="92"/>
                      </a:lnTo>
                      <a:lnTo>
                        <a:pt x="90" y="85"/>
                      </a:lnTo>
                      <a:lnTo>
                        <a:pt x="97" y="84"/>
                      </a:lnTo>
                      <a:lnTo>
                        <a:pt x="101" y="84"/>
                      </a:lnTo>
                      <a:lnTo>
                        <a:pt x="122" y="79"/>
                      </a:lnTo>
                      <a:lnTo>
                        <a:pt x="126" y="81"/>
                      </a:lnTo>
                      <a:lnTo>
                        <a:pt x="128" y="87"/>
                      </a:lnTo>
                      <a:lnTo>
                        <a:pt x="131" y="88"/>
                      </a:lnTo>
                      <a:lnTo>
                        <a:pt x="132" y="92"/>
                      </a:lnTo>
                      <a:lnTo>
                        <a:pt x="135" y="96"/>
                      </a:lnTo>
                      <a:lnTo>
                        <a:pt x="137" y="96"/>
                      </a:lnTo>
                      <a:lnTo>
                        <a:pt x="141" y="99"/>
                      </a:lnTo>
                      <a:lnTo>
                        <a:pt x="143" y="102"/>
                      </a:lnTo>
                      <a:lnTo>
                        <a:pt x="149" y="103"/>
                      </a:lnTo>
                      <a:lnTo>
                        <a:pt x="150" y="110"/>
                      </a:lnTo>
                      <a:lnTo>
                        <a:pt x="151" y="114"/>
                      </a:lnTo>
                      <a:lnTo>
                        <a:pt x="154" y="108"/>
                      </a:lnTo>
                      <a:lnTo>
                        <a:pt x="160" y="108"/>
                      </a:lnTo>
                      <a:lnTo>
                        <a:pt x="162" y="100"/>
                      </a:lnTo>
                      <a:lnTo>
                        <a:pt x="168" y="96"/>
                      </a:lnTo>
                      <a:lnTo>
                        <a:pt x="170" y="91"/>
                      </a:lnTo>
                      <a:lnTo>
                        <a:pt x="176" y="87"/>
                      </a:lnTo>
                      <a:lnTo>
                        <a:pt x="176" y="92"/>
                      </a:lnTo>
                      <a:lnTo>
                        <a:pt x="177" y="103"/>
                      </a:lnTo>
                      <a:lnTo>
                        <a:pt x="184" y="100"/>
                      </a:lnTo>
                      <a:lnTo>
                        <a:pt x="188" y="98"/>
                      </a:lnTo>
                      <a:lnTo>
                        <a:pt x="189" y="92"/>
                      </a:lnTo>
                      <a:lnTo>
                        <a:pt x="192" y="92"/>
                      </a:lnTo>
                      <a:lnTo>
                        <a:pt x="207" y="84"/>
                      </a:lnTo>
                      <a:lnTo>
                        <a:pt x="214" y="83"/>
                      </a:lnTo>
                      <a:lnTo>
                        <a:pt x="217" y="77"/>
                      </a:lnTo>
                      <a:close/>
                      <a:moveTo>
                        <a:pt x="222" y="108"/>
                      </a:moveTo>
                      <a:lnTo>
                        <a:pt x="218" y="106"/>
                      </a:lnTo>
                      <a:lnTo>
                        <a:pt x="219" y="107"/>
                      </a:lnTo>
                      <a:lnTo>
                        <a:pt x="218" y="113"/>
                      </a:lnTo>
                      <a:lnTo>
                        <a:pt x="214" y="117"/>
                      </a:lnTo>
                      <a:lnTo>
                        <a:pt x="223" y="115"/>
                      </a:lnTo>
                      <a:lnTo>
                        <a:pt x="226" y="114"/>
                      </a:lnTo>
                      <a:lnTo>
                        <a:pt x="222" y="108"/>
                      </a:lnTo>
                      <a:close/>
                      <a:moveTo>
                        <a:pt x="181" y="108"/>
                      </a:moveTo>
                      <a:lnTo>
                        <a:pt x="179" y="113"/>
                      </a:lnTo>
                      <a:lnTo>
                        <a:pt x="175" y="122"/>
                      </a:lnTo>
                      <a:lnTo>
                        <a:pt x="184" y="117"/>
                      </a:lnTo>
                      <a:lnTo>
                        <a:pt x="189" y="113"/>
                      </a:lnTo>
                      <a:lnTo>
                        <a:pt x="185" y="107"/>
                      </a:lnTo>
                      <a:lnTo>
                        <a:pt x="181" y="108"/>
                      </a:lnTo>
                      <a:close/>
                    </a:path>
                  </a:pathLst>
                </a:custGeom>
                <a:solidFill>
                  <a:schemeClr val="accent3"/>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2" name="Freeform 183"/>
                <p:cNvSpPr>
                  <a:spLocks noEditPoints="1"/>
                </p:cNvSpPr>
                <p:nvPr/>
              </p:nvSpPr>
              <p:spPr bwMode="auto">
                <a:xfrm>
                  <a:off x="8720682" y="1284298"/>
                  <a:ext cx="646724" cy="983520"/>
                </a:xfrm>
                <a:custGeom>
                  <a:avLst/>
                  <a:gdLst/>
                  <a:ahLst/>
                  <a:cxnLst>
                    <a:cxn ang="0">
                      <a:pos x="226" y="173"/>
                    </a:cxn>
                    <a:cxn ang="0">
                      <a:pos x="222" y="154"/>
                    </a:cxn>
                    <a:cxn ang="0">
                      <a:pos x="213" y="152"/>
                    </a:cxn>
                    <a:cxn ang="0">
                      <a:pos x="201" y="147"/>
                    </a:cxn>
                    <a:cxn ang="0">
                      <a:pos x="196" y="130"/>
                    </a:cxn>
                    <a:cxn ang="0">
                      <a:pos x="188" y="125"/>
                    </a:cxn>
                    <a:cxn ang="0">
                      <a:pos x="173" y="122"/>
                    </a:cxn>
                    <a:cxn ang="0">
                      <a:pos x="169" y="107"/>
                    </a:cxn>
                    <a:cxn ang="0">
                      <a:pos x="139" y="15"/>
                    </a:cxn>
                    <a:cxn ang="0">
                      <a:pos x="113" y="3"/>
                    </a:cxn>
                    <a:cxn ang="0">
                      <a:pos x="97" y="8"/>
                    </a:cxn>
                    <a:cxn ang="0">
                      <a:pos x="83" y="19"/>
                    </a:cxn>
                    <a:cxn ang="0">
                      <a:pos x="66" y="18"/>
                    </a:cxn>
                    <a:cxn ang="0">
                      <a:pos x="52" y="8"/>
                    </a:cxn>
                    <a:cxn ang="0">
                      <a:pos x="28" y="109"/>
                    </a:cxn>
                    <a:cxn ang="0">
                      <a:pos x="28" y="140"/>
                    </a:cxn>
                    <a:cxn ang="0">
                      <a:pos x="29" y="160"/>
                    </a:cxn>
                    <a:cxn ang="0">
                      <a:pos x="15" y="182"/>
                    </a:cxn>
                    <a:cxn ang="0">
                      <a:pos x="15" y="192"/>
                    </a:cxn>
                    <a:cxn ang="0">
                      <a:pos x="14" y="202"/>
                    </a:cxn>
                    <a:cxn ang="0">
                      <a:pos x="0" y="206"/>
                    </a:cxn>
                    <a:cxn ang="0">
                      <a:pos x="45" y="343"/>
                    </a:cxn>
                    <a:cxn ang="0">
                      <a:pos x="49" y="358"/>
                    </a:cxn>
                    <a:cxn ang="0">
                      <a:pos x="61" y="371"/>
                    </a:cxn>
                    <a:cxn ang="0">
                      <a:pos x="74" y="372"/>
                    </a:cxn>
                    <a:cxn ang="0">
                      <a:pos x="74" y="356"/>
                    </a:cxn>
                    <a:cxn ang="0">
                      <a:pos x="80" y="337"/>
                    </a:cxn>
                    <a:cxn ang="0">
                      <a:pos x="83" y="319"/>
                    </a:cxn>
                    <a:cxn ang="0">
                      <a:pos x="95" y="312"/>
                    </a:cxn>
                    <a:cxn ang="0">
                      <a:pos x="99" y="307"/>
                    </a:cxn>
                    <a:cxn ang="0">
                      <a:pos x="106" y="312"/>
                    </a:cxn>
                    <a:cxn ang="0">
                      <a:pos x="98" y="293"/>
                    </a:cxn>
                    <a:cxn ang="0">
                      <a:pos x="101" y="288"/>
                    </a:cxn>
                    <a:cxn ang="0">
                      <a:pos x="106" y="295"/>
                    </a:cxn>
                    <a:cxn ang="0">
                      <a:pos x="113" y="292"/>
                    </a:cxn>
                    <a:cxn ang="0">
                      <a:pos x="114" y="289"/>
                    </a:cxn>
                    <a:cxn ang="0">
                      <a:pos x="116" y="288"/>
                    </a:cxn>
                    <a:cxn ang="0">
                      <a:pos x="123" y="292"/>
                    </a:cxn>
                    <a:cxn ang="0">
                      <a:pos x="129" y="281"/>
                    </a:cxn>
                    <a:cxn ang="0">
                      <a:pos x="140" y="272"/>
                    </a:cxn>
                    <a:cxn ang="0">
                      <a:pos x="139" y="255"/>
                    </a:cxn>
                    <a:cxn ang="0">
                      <a:pos x="137" y="240"/>
                    </a:cxn>
                    <a:cxn ang="0">
                      <a:pos x="148" y="232"/>
                    </a:cxn>
                    <a:cxn ang="0">
                      <a:pos x="151" y="242"/>
                    </a:cxn>
                    <a:cxn ang="0">
                      <a:pos x="167" y="248"/>
                    </a:cxn>
                    <a:cxn ang="0">
                      <a:pos x="165" y="232"/>
                    </a:cxn>
                    <a:cxn ang="0">
                      <a:pos x="174" y="228"/>
                    </a:cxn>
                    <a:cxn ang="0">
                      <a:pos x="190" y="232"/>
                    </a:cxn>
                    <a:cxn ang="0">
                      <a:pos x="193" y="219"/>
                    </a:cxn>
                    <a:cxn ang="0">
                      <a:pos x="197" y="224"/>
                    </a:cxn>
                    <a:cxn ang="0">
                      <a:pos x="200" y="208"/>
                    </a:cxn>
                    <a:cxn ang="0">
                      <a:pos x="208" y="208"/>
                    </a:cxn>
                    <a:cxn ang="0">
                      <a:pos x="217" y="201"/>
                    </a:cxn>
                    <a:cxn ang="0">
                      <a:pos x="223" y="198"/>
                    </a:cxn>
                    <a:cxn ang="0">
                      <a:pos x="232" y="190"/>
                    </a:cxn>
                    <a:cxn ang="0">
                      <a:pos x="232" y="171"/>
                    </a:cxn>
                    <a:cxn ang="0">
                      <a:pos x="170" y="238"/>
                    </a:cxn>
                    <a:cxn ang="0">
                      <a:pos x="184" y="232"/>
                    </a:cxn>
                    <a:cxn ang="0">
                      <a:pos x="251" y="174"/>
                    </a:cxn>
                    <a:cxn ang="0">
                      <a:pos x="247" y="185"/>
                    </a:cxn>
                    <a:cxn ang="0">
                      <a:pos x="255" y="179"/>
                    </a:cxn>
                  </a:cxnLst>
                  <a:rect l="0" t="0" r="r" b="b"/>
                  <a:pathLst>
                    <a:path w="255" h="377">
                      <a:moveTo>
                        <a:pt x="234" y="173"/>
                      </a:moveTo>
                      <a:lnTo>
                        <a:pt x="230" y="178"/>
                      </a:lnTo>
                      <a:lnTo>
                        <a:pt x="226" y="173"/>
                      </a:lnTo>
                      <a:lnTo>
                        <a:pt x="231" y="164"/>
                      </a:lnTo>
                      <a:lnTo>
                        <a:pt x="222" y="155"/>
                      </a:lnTo>
                      <a:lnTo>
                        <a:pt x="222" y="154"/>
                      </a:lnTo>
                      <a:lnTo>
                        <a:pt x="222" y="154"/>
                      </a:lnTo>
                      <a:lnTo>
                        <a:pt x="217" y="152"/>
                      </a:lnTo>
                      <a:lnTo>
                        <a:pt x="213" y="152"/>
                      </a:lnTo>
                      <a:lnTo>
                        <a:pt x="209" y="156"/>
                      </a:lnTo>
                      <a:lnTo>
                        <a:pt x="204" y="152"/>
                      </a:lnTo>
                      <a:lnTo>
                        <a:pt x="201" y="147"/>
                      </a:lnTo>
                      <a:lnTo>
                        <a:pt x="201" y="141"/>
                      </a:lnTo>
                      <a:lnTo>
                        <a:pt x="197" y="136"/>
                      </a:lnTo>
                      <a:lnTo>
                        <a:pt x="196" y="130"/>
                      </a:lnTo>
                      <a:lnTo>
                        <a:pt x="197" y="125"/>
                      </a:lnTo>
                      <a:lnTo>
                        <a:pt x="193" y="124"/>
                      </a:lnTo>
                      <a:lnTo>
                        <a:pt x="188" y="125"/>
                      </a:lnTo>
                      <a:lnTo>
                        <a:pt x="182" y="125"/>
                      </a:lnTo>
                      <a:lnTo>
                        <a:pt x="177" y="121"/>
                      </a:lnTo>
                      <a:lnTo>
                        <a:pt x="173" y="122"/>
                      </a:lnTo>
                      <a:lnTo>
                        <a:pt x="170" y="117"/>
                      </a:lnTo>
                      <a:lnTo>
                        <a:pt x="171" y="113"/>
                      </a:lnTo>
                      <a:lnTo>
                        <a:pt x="169" y="107"/>
                      </a:lnTo>
                      <a:lnTo>
                        <a:pt x="169" y="102"/>
                      </a:lnTo>
                      <a:lnTo>
                        <a:pt x="162" y="84"/>
                      </a:lnTo>
                      <a:lnTo>
                        <a:pt x="139" y="15"/>
                      </a:lnTo>
                      <a:lnTo>
                        <a:pt x="135" y="14"/>
                      </a:lnTo>
                      <a:lnTo>
                        <a:pt x="124" y="7"/>
                      </a:lnTo>
                      <a:lnTo>
                        <a:pt x="113" y="3"/>
                      </a:lnTo>
                      <a:lnTo>
                        <a:pt x="108" y="0"/>
                      </a:lnTo>
                      <a:lnTo>
                        <a:pt x="101" y="3"/>
                      </a:lnTo>
                      <a:lnTo>
                        <a:pt x="97" y="8"/>
                      </a:lnTo>
                      <a:lnTo>
                        <a:pt x="93" y="11"/>
                      </a:lnTo>
                      <a:lnTo>
                        <a:pt x="87" y="17"/>
                      </a:lnTo>
                      <a:lnTo>
                        <a:pt x="83" y="19"/>
                      </a:lnTo>
                      <a:lnTo>
                        <a:pt x="78" y="25"/>
                      </a:lnTo>
                      <a:lnTo>
                        <a:pt x="71" y="22"/>
                      </a:lnTo>
                      <a:lnTo>
                        <a:pt x="66" y="18"/>
                      </a:lnTo>
                      <a:lnTo>
                        <a:pt x="63" y="7"/>
                      </a:lnTo>
                      <a:lnTo>
                        <a:pt x="57" y="7"/>
                      </a:lnTo>
                      <a:lnTo>
                        <a:pt x="52" y="8"/>
                      </a:lnTo>
                      <a:lnTo>
                        <a:pt x="28" y="79"/>
                      </a:lnTo>
                      <a:lnTo>
                        <a:pt x="32" y="102"/>
                      </a:lnTo>
                      <a:lnTo>
                        <a:pt x="28" y="109"/>
                      </a:lnTo>
                      <a:lnTo>
                        <a:pt x="25" y="125"/>
                      </a:lnTo>
                      <a:lnTo>
                        <a:pt x="28" y="129"/>
                      </a:lnTo>
                      <a:lnTo>
                        <a:pt x="28" y="140"/>
                      </a:lnTo>
                      <a:lnTo>
                        <a:pt x="32" y="145"/>
                      </a:lnTo>
                      <a:lnTo>
                        <a:pt x="26" y="156"/>
                      </a:lnTo>
                      <a:lnTo>
                        <a:pt x="29" y="160"/>
                      </a:lnTo>
                      <a:lnTo>
                        <a:pt x="19" y="171"/>
                      </a:lnTo>
                      <a:lnTo>
                        <a:pt x="17" y="177"/>
                      </a:lnTo>
                      <a:lnTo>
                        <a:pt x="15" y="182"/>
                      </a:lnTo>
                      <a:lnTo>
                        <a:pt x="15" y="182"/>
                      </a:lnTo>
                      <a:lnTo>
                        <a:pt x="21" y="193"/>
                      </a:lnTo>
                      <a:lnTo>
                        <a:pt x="15" y="192"/>
                      </a:lnTo>
                      <a:lnTo>
                        <a:pt x="14" y="192"/>
                      </a:lnTo>
                      <a:lnTo>
                        <a:pt x="13" y="197"/>
                      </a:lnTo>
                      <a:lnTo>
                        <a:pt x="14" y="202"/>
                      </a:lnTo>
                      <a:lnTo>
                        <a:pt x="9" y="204"/>
                      </a:lnTo>
                      <a:lnTo>
                        <a:pt x="5" y="201"/>
                      </a:lnTo>
                      <a:lnTo>
                        <a:pt x="0" y="206"/>
                      </a:lnTo>
                      <a:lnTo>
                        <a:pt x="0" y="209"/>
                      </a:lnTo>
                      <a:lnTo>
                        <a:pt x="40" y="327"/>
                      </a:lnTo>
                      <a:lnTo>
                        <a:pt x="45" y="343"/>
                      </a:lnTo>
                      <a:lnTo>
                        <a:pt x="45" y="349"/>
                      </a:lnTo>
                      <a:lnTo>
                        <a:pt x="48" y="353"/>
                      </a:lnTo>
                      <a:lnTo>
                        <a:pt x="49" y="358"/>
                      </a:lnTo>
                      <a:lnTo>
                        <a:pt x="55" y="362"/>
                      </a:lnTo>
                      <a:lnTo>
                        <a:pt x="60" y="365"/>
                      </a:lnTo>
                      <a:lnTo>
                        <a:pt x="61" y="371"/>
                      </a:lnTo>
                      <a:lnTo>
                        <a:pt x="66" y="376"/>
                      </a:lnTo>
                      <a:lnTo>
                        <a:pt x="68" y="377"/>
                      </a:lnTo>
                      <a:lnTo>
                        <a:pt x="74" y="372"/>
                      </a:lnTo>
                      <a:lnTo>
                        <a:pt x="75" y="366"/>
                      </a:lnTo>
                      <a:lnTo>
                        <a:pt x="74" y="361"/>
                      </a:lnTo>
                      <a:lnTo>
                        <a:pt x="74" y="356"/>
                      </a:lnTo>
                      <a:lnTo>
                        <a:pt x="79" y="352"/>
                      </a:lnTo>
                      <a:lnTo>
                        <a:pt x="83" y="341"/>
                      </a:lnTo>
                      <a:lnTo>
                        <a:pt x="80" y="337"/>
                      </a:lnTo>
                      <a:lnTo>
                        <a:pt x="87" y="326"/>
                      </a:lnTo>
                      <a:lnTo>
                        <a:pt x="83" y="324"/>
                      </a:lnTo>
                      <a:lnTo>
                        <a:pt x="83" y="319"/>
                      </a:lnTo>
                      <a:lnTo>
                        <a:pt x="85" y="314"/>
                      </a:lnTo>
                      <a:lnTo>
                        <a:pt x="93" y="303"/>
                      </a:lnTo>
                      <a:lnTo>
                        <a:pt x="95" y="312"/>
                      </a:lnTo>
                      <a:lnTo>
                        <a:pt x="95" y="307"/>
                      </a:lnTo>
                      <a:lnTo>
                        <a:pt x="97" y="312"/>
                      </a:lnTo>
                      <a:lnTo>
                        <a:pt x="99" y="307"/>
                      </a:lnTo>
                      <a:lnTo>
                        <a:pt x="101" y="301"/>
                      </a:lnTo>
                      <a:lnTo>
                        <a:pt x="102" y="301"/>
                      </a:lnTo>
                      <a:lnTo>
                        <a:pt x="106" y="312"/>
                      </a:lnTo>
                      <a:lnTo>
                        <a:pt x="108" y="307"/>
                      </a:lnTo>
                      <a:lnTo>
                        <a:pt x="101" y="291"/>
                      </a:lnTo>
                      <a:lnTo>
                        <a:pt x="98" y="293"/>
                      </a:lnTo>
                      <a:lnTo>
                        <a:pt x="99" y="288"/>
                      </a:lnTo>
                      <a:lnTo>
                        <a:pt x="101" y="282"/>
                      </a:lnTo>
                      <a:lnTo>
                        <a:pt x="101" y="288"/>
                      </a:lnTo>
                      <a:lnTo>
                        <a:pt x="109" y="305"/>
                      </a:lnTo>
                      <a:lnTo>
                        <a:pt x="110" y="300"/>
                      </a:lnTo>
                      <a:lnTo>
                        <a:pt x="106" y="295"/>
                      </a:lnTo>
                      <a:lnTo>
                        <a:pt x="108" y="288"/>
                      </a:lnTo>
                      <a:lnTo>
                        <a:pt x="110" y="286"/>
                      </a:lnTo>
                      <a:lnTo>
                        <a:pt x="113" y="292"/>
                      </a:lnTo>
                      <a:lnTo>
                        <a:pt x="112" y="297"/>
                      </a:lnTo>
                      <a:lnTo>
                        <a:pt x="117" y="300"/>
                      </a:lnTo>
                      <a:lnTo>
                        <a:pt x="114" y="289"/>
                      </a:lnTo>
                      <a:lnTo>
                        <a:pt x="114" y="284"/>
                      </a:lnTo>
                      <a:lnTo>
                        <a:pt x="116" y="282"/>
                      </a:lnTo>
                      <a:lnTo>
                        <a:pt x="116" y="288"/>
                      </a:lnTo>
                      <a:lnTo>
                        <a:pt x="117" y="293"/>
                      </a:lnTo>
                      <a:lnTo>
                        <a:pt x="121" y="296"/>
                      </a:lnTo>
                      <a:lnTo>
                        <a:pt x="123" y="292"/>
                      </a:lnTo>
                      <a:lnTo>
                        <a:pt x="121" y="285"/>
                      </a:lnTo>
                      <a:lnTo>
                        <a:pt x="124" y="281"/>
                      </a:lnTo>
                      <a:lnTo>
                        <a:pt x="129" y="281"/>
                      </a:lnTo>
                      <a:lnTo>
                        <a:pt x="135" y="284"/>
                      </a:lnTo>
                      <a:lnTo>
                        <a:pt x="136" y="278"/>
                      </a:lnTo>
                      <a:lnTo>
                        <a:pt x="140" y="272"/>
                      </a:lnTo>
                      <a:lnTo>
                        <a:pt x="139" y="267"/>
                      </a:lnTo>
                      <a:lnTo>
                        <a:pt x="139" y="262"/>
                      </a:lnTo>
                      <a:lnTo>
                        <a:pt x="139" y="255"/>
                      </a:lnTo>
                      <a:lnTo>
                        <a:pt x="140" y="251"/>
                      </a:lnTo>
                      <a:lnTo>
                        <a:pt x="140" y="246"/>
                      </a:lnTo>
                      <a:lnTo>
                        <a:pt x="137" y="240"/>
                      </a:lnTo>
                      <a:lnTo>
                        <a:pt x="146" y="236"/>
                      </a:lnTo>
                      <a:lnTo>
                        <a:pt x="144" y="227"/>
                      </a:lnTo>
                      <a:lnTo>
                        <a:pt x="148" y="232"/>
                      </a:lnTo>
                      <a:lnTo>
                        <a:pt x="147" y="238"/>
                      </a:lnTo>
                      <a:lnTo>
                        <a:pt x="152" y="236"/>
                      </a:lnTo>
                      <a:lnTo>
                        <a:pt x="151" y="242"/>
                      </a:lnTo>
                      <a:lnTo>
                        <a:pt x="148" y="246"/>
                      </a:lnTo>
                      <a:lnTo>
                        <a:pt x="159" y="246"/>
                      </a:lnTo>
                      <a:lnTo>
                        <a:pt x="167" y="248"/>
                      </a:lnTo>
                      <a:lnTo>
                        <a:pt x="165" y="243"/>
                      </a:lnTo>
                      <a:lnTo>
                        <a:pt x="163" y="238"/>
                      </a:lnTo>
                      <a:lnTo>
                        <a:pt x="165" y="232"/>
                      </a:lnTo>
                      <a:lnTo>
                        <a:pt x="165" y="227"/>
                      </a:lnTo>
                      <a:lnTo>
                        <a:pt x="169" y="232"/>
                      </a:lnTo>
                      <a:lnTo>
                        <a:pt x="174" y="228"/>
                      </a:lnTo>
                      <a:lnTo>
                        <a:pt x="173" y="223"/>
                      </a:lnTo>
                      <a:lnTo>
                        <a:pt x="186" y="227"/>
                      </a:lnTo>
                      <a:lnTo>
                        <a:pt x="190" y="232"/>
                      </a:lnTo>
                      <a:lnTo>
                        <a:pt x="192" y="227"/>
                      </a:lnTo>
                      <a:lnTo>
                        <a:pt x="190" y="221"/>
                      </a:lnTo>
                      <a:lnTo>
                        <a:pt x="193" y="219"/>
                      </a:lnTo>
                      <a:lnTo>
                        <a:pt x="194" y="224"/>
                      </a:lnTo>
                      <a:lnTo>
                        <a:pt x="196" y="219"/>
                      </a:lnTo>
                      <a:lnTo>
                        <a:pt x="197" y="224"/>
                      </a:lnTo>
                      <a:lnTo>
                        <a:pt x="198" y="219"/>
                      </a:lnTo>
                      <a:lnTo>
                        <a:pt x="196" y="213"/>
                      </a:lnTo>
                      <a:lnTo>
                        <a:pt x="200" y="208"/>
                      </a:lnTo>
                      <a:lnTo>
                        <a:pt x="204" y="213"/>
                      </a:lnTo>
                      <a:lnTo>
                        <a:pt x="207" y="213"/>
                      </a:lnTo>
                      <a:lnTo>
                        <a:pt x="208" y="208"/>
                      </a:lnTo>
                      <a:lnTo>
                        <a:pt x="212" y="208"/>
                      </a:lnTo>
                      <a:lnTo>
                        <a:pt x="212" y="204"/>
                      </a:lnTo>
                      <a:lnTo>
                        <a:pt x="217" y="201"/>
                      </a:lnTo>
                      <a:lnTo>
                        <a:pt x="217" y="201"/>
                      </a:lnTo>
                      <a:lnTo>
                        <a:pt x="217" y="197"/>
                      </a:lnTo>
                      <a:lnTo>
                        <a:pt x="223" y="198"/>
                      </a:lnTo>
                      <a:lnTo>
                        <a:pt x="219" y="193"/>
                      </a:lnTo>
                      <a:lnTo>
                        <a:pt x="227" y="194"/>
                      </a:lnTo>
                      <a:lnTo>
                        <a:pt x="232" y="190"/>
                      </a:lnTo>
                      <a:lnTo>
                        <a:pt x="238" y="181"/>
                      </a:lnTo>
                      <a:lnTo>
                        <a:pt x="238" y="175"/>
                      </a:lnTo>
                      <a:lnTo>
                        <a:pt x="232" y="171"/>
                      </a:lnTo>
                      <a:lnTo>
                        <a:pt x="234" y="173"/>
                      </a:lnTo>
                      <a:close/>
                      <a:moveTo>
                        <a:pt x="177" y="228"/>
                      </a:moveTo>
                      <a:lnTo>
                        <a:pt x="170" y="238"/>
                      </a:lnTo>
                      <a:lnTo>
                        <a:pt x="173" y="243"/>
                      </a:lnTo>
                      <a:lnTo>
                        <a:pt x="182" y="238"/>
                      </a:lnTo>
                      <a:lnTo>
                        <a:pt x="184" y="232"/>
                      </a:lnTo>
                      <a:lnTo>
                        <a:pt x="178" y="228"/>
                      </a:lnTo>
                      <a:lnTo>
                        <a:pt x="177" y="228"/>
                      </a:lnTo>
                      <a:close/>
                      <a:moveTo>
                        <a:pt x="251" y="174"/>
                      </a:moveTo>
                      <a:lnTo>
                        <a:pt x="251" y="174"/>
                      </a:lnTo>
                      <a:lnTo>
                        <a:pt x="249" y="178"/>
                      </a:lnTo>
                      <a:lnTo>
                        <a:pt x="247" y="185"/>
                      </a:lnTo>
                      <a:lnTo>
                        <a:pt x="250" y="190"/>
                      </a:lnTo>
                      <a:lnTo>
                        <a:pt x="255" y="185"/>
                      </a:lnTo>
                      <a:lnTo>
                        <a:pt x="255" y="179"/>
                      </a:lnTo>
                      <a:lnTo>
                        <a:pt x="251" y="174"/>
                      </a:lnTo>
                      <a:close/>
                    </a:path>
                  </a:pathLst>
                </a:custGeom>
                <a:solidFill>
                  <a:schemeClr val="accent4"/>
                </a:solidFill>
                <a:ln w="4763">
                  <a:solidFill>
                    <a:srgbClr val="FFFFFF"/>
                  </a:solidFill>
                  <a:prstDash val="solid"/>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000000"/>
                    </a:solidFill>
                    <a:effectLst/>
                    <a:uLnTx/>
                    <a:uFillTx/>
                    <a:latin typeface="Arial"/>
                    <a:ea typeface="+mn-ea"/>
                    <a:cs typeface="+mn-cs"/>
                  </a:endParaRPr>
                </a:p>
              </p:txBody>
            </p:sp>
            <p:sp>
              <p:nvSpPr>
                <p:cNvPr id="163" name="5-Point Star 162"/>
                <p:cNvSpPr/>
                <p:nvPr/>
              </p:nvSpPr>
              <p:spPr>
                <a:xfrm>
                  <a:off x="8056180" y="3311340"/>
                  <a:ext cx="99815" cy="101837"/>
                </a:xfrm>
                <a:prstGeom prst="star5">
                  <a:avLst/>
                </a:prstGeom>
                <a:solidFill>
                  <a:schemeClr val="accent4">
                    <a:lumMod val="50000"/>
                  </a:schemeClr>
                </a:solidFill>
                <a:ln w="635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21" name="Group 20"/>
              <p:cNvGrpSpPr/>
              <p:nvPr/>
            </p:nvGrpSpPr>
            <p:grpSpPr>
              <a:xfrm>
                <a:off x="1091607" y="1438914"/>
                <a:ext cx="8174038" cy="4780839"/>
                <a:chOff x="1091607" y="1438914"/>
                <a:chExt cx="8174038" cy="4780839"/>
              </a:xfrm>
            </p:grpSpPr>
            <p:grpSp>
              <p:nvGrpSpPr>
                <p:cNvPr id="22" name="Group 21"/>
                <p:cNvGrpSpPr/>
                <p:nvPr/>
              </p:nvGrpSpPr>
              <p:grpSpPr>
                <a:xfrm>
                  <a:off x="1091607" y="1438914"/>
                  <a:ext cx="8093075" cy="4780839"/>
                  <a:chOff x="1091607" y="1438914"/>
                  <a:chExt cx="8093075" cy="4780839"/>
                </a:xfrm>
              </p:grpSpPr>
              <p:sp>
                <p:nvSpPr>
                  <p:cNvPr id="36" name="Rectangle 80"/>
                  <p:cNvSpPr>
                    <a:spLocks noChangeArrowheads="1"/>
                  </p:cNvSpPr>
                  <p:nvPr/>
                </p:nvSpPr>
                <p:spPr bwMode="gray">
                  <a:xfrm>
                    <a:off x="1472607" y="5472751"/>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AK</a:t>
                    </a:r>
                  </a:p>
                </p:txBody>
              </p:sp>
              <p:sp>
                <p:nvSpPr>
                  <p:cNvPr id="37" name="Rectangle 81"/>
                  <p:cNvSpPr>
                    <a:spLocks noChangeArrowheads="1"/>
                  </p:cNvSpPr>
                  <p:nvPr/>
                </p:nvSpPr>
                <p:spPr bwMode="gray">
                  <a:xfrm>
                    <a:off x="2926756" y="6049013"/>
                    <a:ext cx="325437"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HI  </a:t>
                    </a:r>
                  </a:p>
                </p:txBody>
              </p:sp>
              <p:sp>
                <p:nvSpPr>
                  <p:cNvPr id="38" name="Rectangle 82"/>
                  <p:cNvSpPr>
                    <a:spLocks noChangeArrowheads="1"/>
                  </p:cNvSpPr>
                  <p:nvPr/>
                </p:nvSpPr>
                <p:spPr bwMode="gray">
                  <a:xfrm>
                    <a:off x="1091607" y="3480438"/>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CA</a:t>
                    </a:r>
                  </a:p>
                </p:txBody>
              </p:sp>
              <p:sp>
                <p:nvSpPr>
                  <p:cNvPr id="39" name="Rectangle 83"/>
                  <p:cNvSpPr>
                    <a:spLocks noChangeArrowheads="1"/>
                  </p:cNvSpPr>
                  <p:nvPr/>
                </p:nvSpPr>
                <p:spPr bwMode="gray">
                  <a:xfrm>
                    <a:off x="2367958" y="4394838"/>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AZ</a:t>
                    </a:r>
                  </a:p>
                </p:txBody>
              </p:sp>
              <p:sp>
                <p:nvSpPr>
                  <p:cNvPr id="40" name="Rectangle 84"/>
                  <p:cNvSpPr>
                    <a:spLocks noChangeArrowheads="1"/>
                  </p:cNvSpPr>
                  <p:nvPr/>
                </p:nvSpPr>
                <p:spPr bwMode="gray">
                  <a:xfrm>
                    <a:off x="1690095" y="3218501"/>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NV</a:t>
                    </a:r>
                  </a:p>
                </p:txBody>
              </p:sp>
              <p:sp>
                <p:nvSpPr>
                  <p:cNvPr id="41" name="Rectangle 85"/>
                  <p:cNvSpPr>
                    <a:spLocks noChangeArrowheads="1"/>
                  </p:cNvSpPr>
                  <p:nvPr/>
                </p:nvSpPr>
                <p:spPr bwMode="gray">
                  <a:xfrm>
                    <a:off x="1329732" y="2126301"/>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OR</a:t>
                    </a:r>
                  </a:p>
                </p:txBody>
              </p:sp>
              <p:sp>
                <p:nvSpPr>
                  <p:cNvPr id="42" name="Rectangle 86"/>
                  <p:cNvSpPr>
                    <a:spLocks noChangeArrowheads="1"/>
                  </p:cNvSpPr>
                  <p:nvPr/>
                </p:nvSpPr>
                <p:spPr bwMode="gray">
                  <a:xfrm>
                    <a:off x="3037882" y="1781814"/>
                    <a:ext cx="31591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MT</a:t>
                    </a:r>
                  </a:p>
                </p:txBody>
              </p:sp>
              <p:sp>
                <p:nvSpPr>
                  <p:cNvPr id="43" name="Rectangle 87"/>
                  <p:cNvSpPr>
                    <a:spLocks noChangeArrowheads="1"/>
                  </p:cNvSpPr>
                  <p:nvPr/>
                </p:nvSpPr>
                <p:spPr bwMode="gray">
                  <a:xfrm>
                    <a:off x="5136558" y="2146939"/>
                    <a:ext cx="3270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MN</a:t>
                    </a:r>
                  </a:p>
                </p:txBody>
              </p:sp>
              <p:sp>
                <p:nvSpPr>
                  <p:cNvPr id="44" name="Rectangle 88"/>
                  <p:cNvSpPr>
                    <a:spLocks noChangeArrowheads="1"/>
                  </p:cNvSpPr>
                  <p:nvPr/>
                </p:nvSpPr>
                <p:spPr bwMode="gray">
                  <a:xfrm>
                    <a:off x="4338044" y="3035938"/>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NE</a:t>
                    </a:r>
                  </a:p>
                </p:txBody>
              </p:sp>
              <p:sp>
                <p:nvSpPr>
                  <p:cNvPr id="45" name="Rectangle 89"/>
                  <p:cNvSpPr>
                    <a:spLocks noChangeArrowheads="1"/>
                  </p:cNvSpPr>
                  <p:nvPr/>
                </p:nvSpPr>
                <p:spPr bwMode="gray">
                  <a:xfrm>
                    <a:off x="4325346" y="2388239"/>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SD</a:t>
                    </a:r>
                  </a:p>
                </p:txBody>
              </p:sp>
              <p:sp>
                <p:nvSpPr>
                  <p:cNvPr id="46" name="Rectangle 90"/>
                  <p:cNvSpPr>
                    <a:spLocks noChangeArrowheads="1"/>
                  </p:cNvSpPr>
                  <p:nvPr/>
                </p:nvSpPr>
                <p:spPr bwMode="gray">
                  <a:xfrm>
                    <a:off x="4322170" y="178657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ND</a:t>
                    </a:r>
                  </a:p>
                </p:txBody>
              </p:sp>
              <p:sp>
                <p:nvSpPr>
                  <p:cNvPr id="47" name="Rectangle 91"/>
                  <p:cNvSpPr>
                    <a:spLocks noChangeArrowheads="1"/>
                  </p:cNvSpPr>
                  <p:nvPr/>
                </p:nvSpPr>
                <p:spPr bwMode="gray">
                  <a:xfrm>
                    <a:off x="2269532" y="2385064"/>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ID</a:t>
                    </a:r>
                  </a:p>
                </p:txBody>
              </p:sp>
              <p:sp>
                <p:nvSpPr>
                  <p:cNvPr id="48" name="Rectangle 92"/>
                  <p:cNvSpPr>
                    <a:spLocks noChangeArrowheads="1"/>
                  </p:cNvSpPr>
                  <p:nvPr/>
                </p:nvSpPr>
                <p:spPr bwMode="gray">
                  <a:xfrm>
                    <a:off x="3210920" y="2650176"/>
                    <a:ext cx="33178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WY</a:t>
                    </a:r>
                  </a:p>
                </p:txBody>
              </p:sp>
              <p:sp>
                <p:nvSpPr>
                  <p:cNvPr id="49" name="Rectangle 93"/>
                  <p:cNvSpPr>
                    <a:spLocks noChangeArrowheads="1"/>
                  </p:cNvSpPr>
                  <p:nvPr/>
                </p:nvSpPr>
                <p:spPr bwMode="gray">
                  <a:xfrm>
                    <a:off x="4769844" y="4324988"/>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OK</a:t>
                    </a:r>
                  </a:p>
                </p:txBody>
              </p:sp>
              <p:sp>
                <p:nvSpPr>
                  <p:cNvPr id="50" name="Rectangle 94"/>
                  <p:cNvSpPr>
                    <a:spLocks noChangeArrowheads="1"/>
                  </p:cNvSpPr>
                  <p:nvPr/>
                </p:nvSpPr>
                <p:spPr bwMode="gray">
                  <a:xfrm>
                    <a:off x="4652370" y="3707451"/>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KS</a:t>
                    </a:r>
                  </a:p>
                </p:txBody>
              </p:sp>
              <p:sp>
                <p:nvSpPr>
                  <p:cNvPr id="51" name="Rectangle 95"/>
                  <p:cNvSpPr>
                    <a:spLocks noChangeArrowheads="1"/>
                  </p:cNvSpPr>
                  <p:nvPr/>
                </p:nvSpPr>
                <p:spPr bwMode="gray">
                  <a:xfrm>
                    <a:off x="3442696" y="3540764"/>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CO</a:t>
                    </a:r>
                  </a:p>
                </p:txBody>
              </p:sp>
              <p:sp>
                <p:nvSpPr>
                  <p:cNvPr id="52" name="Rectangle 96"/>
                  <p:cNvSpPr>
                    <a:spLocks noChangeArrowheads="1"/>
                  </p:cNvSpPr>
                  <p:nvPr/>
                </p:nvSpPr>
                <p:spPr bwMode="gray">
                  <a:xfrm>
                    <a:off x="2504482" y="3347088"/>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UT</a:t>
                    </a:r>
                  </a:p>
                </p:txBody>
              </p:sp>
              <p:sp>
                <p:nvSpPr>
                  <p:cNvPr id="53" name="Rectangle 97"/>
                  <p:cNvSpPr>
                    <a:spLocks noChangeArrowheads="1"/>
                  </p:cNvSpPr>
                  <p:nvPr/>
                </p:nvSpPr>
                <p:spPr bwMode="gray">
                  <a:xfrm>
                    <a:off x="4465045" y="5228275"/>
                    <a:ext cx="3000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TX</a:t>
                    </a:r>
                  </a:p>
                </p:txBody>
              </p:sp>
              <p:sp>
                <p:nvSpPr>
                  <p:cNvPr id="54" name="Rectangle 98"/>
                  <p:cNvSpPr>
                    <a:spLocks noChangeArrowheads="1"/>
                  </p:cNvSpPr>
                  <p:nvPr/>
                </p:nvSpPr>
                <p:spPr bwMode="gray">
                  <a:xfrm>
                    <a:off x="3283946" y="4394838"/>
                    <a:ext cx="3270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NM</a:t>
                    </a:r>
                  </a:p>
                </p:txBody>
              </p:sp>
              <p:sp>
                <p:nvSpPr>
                  <p:cNvPr id="55" name="Rectangle 99"/>
                  <p:cNvSpPr>
                    <a:spLocks noChangeArrowheads="1"/>
                  </p:cNvSpPr>
                  <p:nvPr/>
                </p:nvSpPr>
                <p:spPr bwMode="gray">
                  <a:xfrm>
                    <a:off x="7595595" y="4474213"/>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SC</a:t>
                    </a:r>
                  </a:p>
                </p:txBody>
              </p:sp>
              <p:sp>
                <p:nvSpPr>
                  <p:cNvPr id="56" name="Rectangle 100"/>
                  <p:cNvSpPr>
                    <a:spLocks noChangeArrowheads="1"/>
                  </p:cNvSpPr>
                  <p:nvPr/>
                </p:nvSpPr>
                <p:spPr bwMode="gray">
                  <a:xfrm>
                    <a:off x="7701957" y="5823588"/>
                    <a:ext cx="295276"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FL</a:t>
                    </a:r>
                  </a:p>
                </p:txBody>
              </p:sp>
              <p:sp>
                <p:nvSpPr>
                  <p:cNvPr id="57" name="Rectangle 101"/>
                  <p:cNvSpPr>
                    <a:spLocks noChangeArrowheads="1"/>
                  </p:cNvSpPr>
                  <p:nvPr/>
                </p:nvSpPr>
                <p:spPr bwMode="gray">
                  <a:xfrm>
                    <a:off x="7203482" y="4845687"/>
                    <a:ext cx="3222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GA</a:t>
                    </a:r>
                  </a:p>
                </p:txBody>
              </p:sp>
              <p:sp>
                <p:nvSpPr>
                  <p:cNvPr id="58" name="Rectangle 102"/>
                  <p:cNvSpPr>
                    <a:spLocks noChangeArrowheads="1"/>
                  </p:cNvSpPr>
                  <p:nvPr/>
                </p:nvSpPr>
                <p:spPr bwMode="gray">
                  <a:xfrm>
                    <a:off x="6612932" y="4872675"/>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AL</a:t>
                    </a:r>
                  </a:p>
                </p:txBody>
              </p:sp>
              <p:sp>
                <p:nvSpPr>
                  <p:cNvPr id="59" name="Rectangle 103"/>
                  <p:cNvSpPr>
                    <a:spLocks noChangeArrowheads="1"/>
                  </p:cNvSpPr>
                  <p:nvPr/>
                </p:nvSpPr>
                <p:spPr bwMode="gray">
                  <a:xfrm>
                    <a:off x="6079532" y="4872675"/>
                    <a:ext cx="320674"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MS</a:t>
                    </a:r>
                  </a:p>
                </p:txBody>
              </p:sp>
              <p:sp>
                <p:nvSpPr>
                  <p:cNvPr id="60" name="Rectangle 104"/>
                  <p:cNvSpPr>
                    <a:spLocks noChangeArrowheads="1"/>
                  </p:cNvSpPr>
                  <p:nvPr/>
                </p:nvSpPr>
                <p:spPr bwMode="gray">
                  <a:xfrm>
                    <a:off x="5588995" y="5174301"/>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LA</a:t>
                    </a:r>
                    <a:endParaRPr kumimoji="0" lang="en-US" sz="971" b="0" i="0" u="none" strike="noStrike" kern="0" cap="none" spc="0" normalizeH="0" baseline="30000" noProof="0" dirty="0">
                      <a:ln>
                        <a:noFill/>
                      </a:ln>
                      <a:solidFill>
                        <a:srgbClr val="FFFFFF"/>
                      </a:solidFill>
                      <a:effectLst/>
                      <a:uLnTx/>
                      <a:uFillTx/>
                      <a:latin typeface="Arial"/>
                      <a:ea typeface="+mn-ea"/>
                      <a:cs typeface="+mn-cs"/>
                    </a:endParaRPr>
                  </a:p>
                </p:txBody>
              </p:sp>
              <p:sp>
                <p:nvSpPr>
                  <p:cNvPr id="61" name="Rectangle 105"/>
                  <p:cNvSpPr>
                    <a:spLocks noChangeArrowheads="1"/>
                  </p:cNvSpPr>
                  <p:nvPr/>
                </p:nvSpPr>
                <p:spPr bwMode="gray">
                  <a:xfrm>
                    <a:off x="5558832" y="445992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AR</a:t>
                    </a:r>
                  </a:p>
                </p:txBody>
              </p:sp>
              <p:sp>
                <p:nvSpPr>
                  <p:cNvPr id="62" name="Rectangle 106"/>
                  <p:cNvSpPr>
                    <a:spLocks noChangeArrowheads="1"/>
                  </p:cNvSpPr>
                  <p:nvPr/>
                </p:nvSpPr>
                <p:spPr bwMode="gray">
                  <a:xfrm>
                    <a:off x="5503269" y="3697926"/>
                    <a:ext cx="33178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MO</a:t>
                    </a:r>
                  </a:p>
                </p:txBody>
              </p:sp>
              <p:sp>
                <p:nvSpPr>
                  <p:cNvPr id="63" name="Rectangle 107"/>
                  <p:cNvSpPr>
                    <a:spLocks noChangeArrowheads="1"/>
                  </p:cNvSpPr>
                  <p:nvPr/>
                </p:nvSpPr>
                <p:spPr bwMode="gray">
                  <a:xfrm>
                    <a:off x="5388970" y="2970851"/>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IA</a:t>
                    </a:r>
                  </a:p>
                </p:txBody>
              </p:sp>
              <p:sp>
                <p:nvSpPr>
                  <p:cNvPr id="64" name="Rectangle 108"/>
                  <p:cNvSpPr>
                    <a:spLocks noChangeArrowheads="1"/>
                  </p:cNvSpPr>
                  <p:nvPr/>
                </p:nvSpPr>
                <p:spPr bwMode="gray">
                  <a:xfrm>
                    <a:off x="7803557" y="3680463"/>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VA</a:t>
                    </a:r>
                  </a:p>
                </p:txBody>
              </p:sp>
              <p:sp>
                <p:nvSpPr>
                  <p:cNvPr id="65" name="Rectangle 109"/>
                  <p:cNvSpPr>
                    <a:spLocks noChangeArrowheads="1"/>
                  </p:cNvSpPr>
                  <p:nvPr/>
                </p:nvSpPr>
                <p:spPr bwMode="gray">
                  <a:xfrm>
                    <a:off x="7809907" y="407892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NC</a:t>
                    </a:r>
                  </a:p>
                </p:txBody>
              </p:sp>
              <p:sp>
                <p:nvSpPr>
                  <p:cNvPr id="66" name="Rectangle 110"/>
                  <p:cNvSpPr>
                    <a:spLocks noChangeArrowheads="1"/>
                  </p:cNvSpPr>
                  <p:nvPr/>
                </p:nvSpPr>
                <p:spPr bwMode="gray">
                  <a:xfrm>
                    <a:off x="6560544" y="4193226"/>
                    <a:ext cx="30638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TN</a:t>
                    </a:r>
                  </a:p>
                </p:txBody>
              </p:sp>
              <p:sp>
                <p:nvSpPr>
                  <p:cNvPr id="67" name="Rectangle 111"/>
                  <p:cNvSpPr>
                    <a:spLocks noChangeArrowheads="1"/>
                  </p:cNvSpPr>
                  <p:nvPr/>
                </p:nvSpPr>
                <p:spPr bwMode="gray">
                  <a:xfrm>
                    <a:off x="6535144" y="3264538"/>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IN</a:t>
                    </a:r>
                  </a:p>
                </p:txBody>
              </p:sp>
              <p:sp>
                <p:nvSpPr>
                  <p:cNvPr id="68" name="Rectangle 112"/>
                  <p:cNvSpPr>
                    <a:spLocks noChangeArrowheads="1"/>
                  </p:cNvSpPr>
                  <p:nvPr/>
                </p:nvSpPr>
                <p:spPr bwMode="gray">
                  <a:xfrm>
                    <a:off x="6660558" y="3867788"/>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KY</a:t>
                    </a:r>
                  </a:p>
                </p:txBody>
              </p:sp>
              <p:sp>
                <p:nvSpPr>
                  <p:cNvPr id="69" name="Rectangle 113"/>
                  <p:cNvSpPr>
                    <a:spLocks noChangeArrowheads="1"/>
                  </p:cNvSpPr>
                  <p:nvPr/>
                </p:nvSpPr>
                <p:spPr bwMode="gray">
                  <a:xfrm>
                    <a:off x="6093819" y="3267713"/>
                    <a:ext cx="2635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IL</a:t>
                    </a:r>
                  </a:p>
                </p:txBody>
              </p:sp>
              <p:sp>
                <p:nvSpPr>
                  <p:cNvPr id="70" name="Rectangle 114"/>
                  <p:cNvSpPr>
                    <a:spLocks noChangeArrowheads="1"/>
                  </p:cNvSpPr>
                  <p:nvPr/>
                </p:nvSpPr>
                <p:spPr bwMode="gray">
                  <a:xfrm>
                    <a:off x="6724057" y="2699389"/>
                    <a:ext cx="284162"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MI</a:t>
                    </a:r>
                  </a:p>
                </p:txBody>
              </p:sp>
              <p:sp>
                <p:nvSpPr>
                  <p:cNvPr id="71" name="Rectangle 115"/>
                  <p:cNvSpPr>
                    <a:spLocks noChangeArrowheads="1"/>
                  </p:cNvSpPr>
                  <p:nvPr/>
                </p:nvSpPr>
                <p:spPr bwMode="gray">
                  <a:xfrm>
                    <a:off x="5868395" y="2427927"/>
                    <a:ext cx="295276"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WI</a:t>
                    </a:r>
                  </a:p>
                </p:txBody>
              </p:sp>
              <p:sp>
                <p:nvSpPr>
                  <p:cNvPr id="72" name="Rectangle 116"/>
                  <p:cNvSpPr>
                    <a:spLocks noChangeArrowheads="1"/>
                  </p:cNvSpPr>
                  <p:nvPr/>
                </p:nvSpPr>
                <p:spPr bwMode="gray">
                  <a:xfrm>
                    <a:off x="7825782" y="2920052"/>
                    <a:ext cx="3111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PA</a:t>
                    </a:r>
                  </a:p>
                </p:txBody>
              </p:sp>
              <p:sp>
                <p:nvSpPr>
                  <p:cNvPr id="73" name="Rectangle 117"/>
                  <p:cNvSpPr>
                    <a:spLocks noChangeArrowheads="1"/>
                  </p:cNvSpPr>
                  <p:nvPr/>
                </p:nvSpPr>
                <p:spPr bwMode="gray">
                  <a:xfrm>
                    <a:off x="8090896" y="2405701"/>
                    <a:ext cx="336550"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NY </a:t>
                    </a:r>
                    <a:endParaRPr kumimoji="0" lang="en-US" sz="971" b="0" i="0" u="none" strike="noStrike" kern="0" cap="none" spc="0" normalizeH="0" baseline="0" noProof="0" dirty="0">
                      <a:ln>
                        <a:noFill/>
                      </a:ln>
                      <a:solidFill>
                        <a:srgbClr val="FFFFFF"/>
                      </a:solidFill>
                      <a:effectLst/>
                      <a:uLnTx/>
                      <a:uFillTx/>
                      <a:latin typeface="Arial"/>
                      <a:ea typeface="+mn-ea"/>
                      <a:cs typeface="+mn-cs"/>
                      <a:sym typeface="Arial" charset="0"/>
                    </a:endParaRPr>
                  </a:p>
                </p:txBody>
              </p:sp>
              <p:sp>
                <p:nvSpPr>
                  <p:cNvPr id="74" name="Rectangle 118"/>
                  <p:cNvSpPr>
                    <a:spLocks noChangeArrowheads="1"/>
                  </p:cNvSpPr>
                  <p:nvPr/>
                </p:nvSpPr>
                <p:spPr bwMode="gray">
                  <a:xfrm>
                    <a:off x="7373345" y="3486788"/>
                    <a:ext cx="33178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WV</a:t>
                    </a:r>
                  </a:p>
                </p:txBody>
              </p:sp>
              <p:sp>
                <p:nvSpPr>
                  <p:cNvPr id="75" name="Rectangle 119"/>
                  <p:cNvSpPr>
                    <a:spLocks noChangeArrowheads="1"/>
                  </p:cNvSpPr>
                  <p:nvPr/>
                </p:nvSpPr>
                <p:spPr bwMode="gray">
                  <a:xfrm>
                    <a:off x="8406807" y="1973901"/>
                    <a:ext cx="3000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VT</a:t>
                    </a:r>
                  </a:p>
                </p:txBody>
              </p:sp>
              <p:sp>
                <p:nvSpPr>
                  <p:cNvPr id="76" name="Rectangle 120"/>
                  <p:cNvSpPr>
                    <a:spLocks noChangeArrowheads="1"/>
                  </p:cNvSpPr>
                  <p:nvPr/>
                </p:nvSpPr>
                <p:spPr bwMode="gray">
                  <a:xfrm>
                    <a:off x="8864008" y="1592901"/>
                    <a:ext cx="320674"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ME</a:t>
                    </a:r>
                  </a:p>
                </p:txBody>
              </p:sp>
              <p:sp>
                <p:nvSpPr>
                  <p:cNvPr id="77" name="Rectangle 122"/>
                  <p:cNvSpPr>
                    <a:spLocks noChangeArrowheads="1"/>
                  </p:cNvSpPr>
                  <p:nvPr/>
                </p:nvSpPr>
                <p:spPr bwMode="gray">
                  <a:xfrm>
                    <a:off x="8510423" y="2559032"/>
                    <a:ext cx="3635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CT</a:t>
                    </a:r>
                  </a:p>
                </p:txBody>
              </p:sp>
              <p:sp>
                <p:nvSpPr>
                  <p:cNvPr id="78" name="Rectangle 126"/>
                  <p:cNvSpPr>
                    <a:spLocks noChangeArrowheads="1"/>
                  </p:cNvSpPr>
                  <p:nvPr/>
                </p:nvSpPr>
                <p:spPr bwMode="gray">
                  <a:xfrm>
                    <a:off x="8611595" y="2380301"/>
                    <a:ext cx="327025"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MA</a:t>
                    </a:r>
                  </a:p>
                </p:txBody>
              </p:sp>
              <p:sp>
                <p:nvSpPr>
                  <p:cNvPr id="79" name="Rectangle 127"/>
                  <p:cNvSpPr>
                    <a:spLocks noChangeArrowheads="1"/>
                  </p:cNvSpPr>
                  <p:nvPr/>
                </p:nvSpPr>
                <p:spPr bwMode="gray">
                  <a:xfrm>
                    <a:off x="8592546" y="2180276"/>
                    <a:ext cx="3175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NH</a:t>
                    </a:r>
                  </a:p>
                </p:txBody>
              </p:sp>
              <p:sp>
                <p:nvSpPr>
                  <p:cNvPr id="80" name="Text Box 128"/>
                  <p:cNvSpPr txBox="1">
                    <a:spLocks noChangeArrowheads="1"/>
                  </p:cNvSpPr>
                  <p:nvPr/>
                </p:nvSpPr>
                <p:spPr bwMode="gray">
                  <a:xfrm>
                    <a:off x="1540870" y="1438914"/>
                    <a:ext cx="341312" cy="170740"/>
                  </a:xfrm>
                  <a:prstGeom prst="rect">
                    <a:avLst/>
                  </a:prstGeom>
                  <a:noFill/>
                  <a:ln w="12700">
                    <a:noFill/>
                    <a:miter lim="800000"/>
                    <a:headEnd/>
                    <a:tailEnd/>
                  </a:ln>
                  <a:effectLst/>
                </p:spPr>
                <p:txBody>
                  <a:bodyPr lIns="0" tIns="0" rIns="0" bIns="0">
                    <a:sp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sym typeface="Wingdings 2" pitchFamily="18" charset="2"/>
                      </a:rPr>
                      <a:t>WA</a:t>
                    </a:r>
                  </a:p>
                </p:txBody>
              </p:sp>
              <p:sp>
                <p:nvSpPr>
                  <p:cNvPr id="81" name="Rectangle 129"/>
                  <p:cNvSpPr>
                    <a:spLocks noChangeArrowheads="1"/>
                  </p:cNvSpPr>
                  <p:nvPr/>
                </p:nvSpPr>
                <p:spPr bwMode="gray">
                  <a:xfrm>
                    <a:off x="6959007" y="3189926"/>
                    <a:ext cx="427037"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FFFFFF"/>
                        </a:solidFill>
                        <a:effectLst/>
                        <a:uLnTx/>
                        <a:uFillTx/>
                        <a:latin typeface="Arial"/>
                        <a:ea typeface="+mn-ea"/>
                        <a:cs typeface="+mn-cs"/>
                      </a:rPr>
                      <a:t>OH</a:t>
                    </a:r>
                  </a:p>
                </p:txBody>
              </p:sp>
            </p:grpSp>
            <p:grpSp>
              <p:nvGrpSpPr>
                <p:cNvPr id="23" name="Group 22"/>
                <p:cNvGrpSpPr/>
                <p:nvPr/>
              </p:nvGrpSpPr>
              <p:grpSpPr>
                <a:xfrm>
                  <a:off x="8171857" y="2650176"/>
                  <a:ext cx="1093788" cy="1151815"/>
                  <a:chOff x="8171857" y="2650176"/>
                  <a:chExt cx="1093788" cy="1151815"/>
                </a:xfrm>
              </p:grpSpPr>
              <p:grpSp>
                <p:nvGrpSpPr>
                  <p:cNvPr id="24" name="Group 23"/>
                  <p:cNvGrpSpPr/>
                  <p:nvPr/>
                </p:nvGrpSpPr>
                <p:grpSpPr>
                  <a:xfrm>
                    <a:off x="8651282" y="2774001"/>
                    <a:ext cx="614363" cy="1027990"/>
                    <a:chOff x="8651282" y="2774001"/>
                    <a:chExt cx="614363" cy="1027990"/>
                  </a:xfrm>
                </p:grpSpPr>
                <p:sp>
                  <p:nvSpPr>
                    <p:cNvPr id="31" name="Rectangle 121"/>
                    <p:cNvSpPr>
                      <a:spLocks noChangeArrowheads="1"/>
                    </p:cNvSpPr>
                    <p:nvPr/>
                  </p:nvSpPr>
                  <p:spPr bwMode="gray">
                    <a:xfrm>
                      <a:off x="8991007" y="2774001"/>
                      <a:ext cx="274638"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RI</a:t>
                      </a:r>
                    </a:p>
                  </p:txBody>
                </p:sp>
                <p:sp>
                  <p:nvSpPr>
                    <p:cNvPr id="32" name="Rectangle 123"/>
                    <p:cNvSpPr>
                      <a:spLocks noChangeArrowheads="1"/>
                    </p:cNvSpPr>
                    <p:nvPr/>
                  </p:nvSpPr>
                  <p:spPr bwMode="gray">
                    <a:xfrm>
                      <a:off x="8794157" y="3253426"/>
                      <a:ext cx="311149"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DE</a:t>
                      </a:r>
                    </a:p>
                  </p:txBody>
                </p:sp>
                <p:sp>
                  <p:nvSpPr>
                    <p:cNvPr id="33" name="Rectangle 124"/>
                    <p:cNvSpPr>
                      <a:spLocks noChangeArrowheads="1"/>
                    </p:cNvSpPr>
                    <p:nvPr/>
                  </p:nvSpPr>
                  <p:spPr bwMode="gray">
                    <a:xfrm>
                      <a:off x="8711607" y="3453451"/>
                      <a:ext cx="371474"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MD</a:t>
                      </a:r>
                    </a:p>
                  </p:txBody>
                </p:sp>
                <p:sp>
                  <p:nvSpPr>
                    <p:cNvPr id="34" name="Rectangle 125"/>
                    <p:cNvSpPr>
                      <a:spLocks noChangeArrowheads="1"/>
                    </p:cNvSpPr>
                    <p:nvPr/>
                  </p:nvSpPr>
                  <p:spPr bwMode="gray">
                    <a:xfrm>
                      <a:off x="8651282" y="3004189"/>
                      <a:ext cx="398463"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NJ</a:t>
                      </a:r>
                    </a:p>
                  </p:txBody>
                </p:sp>
                <p:sp>
                  <p:nvSpPr>
                    <p:cNvPr id="35" name="Rectangle 130"/>
                    <p:cNvSpPr>
                      <a:spLocks noChangeArrowheads="1"/>
                    </p:cNvSpPr>
                    <p:nvPr/>
                  </p:nvSpPr>
                  <p:spPr bwMode="gray">
                    <a:xfrm>
                      <a:off x="8651282" y="3631251"/>
                      <a:ext cx="368301" cy="170740"/>
                    </a:xfrm>
                    <a:prstGeom prst="rect">
                      <a:avLst/>
                    </a:prstGeom>
                    <a:noFill/>
                    <a:ln w="12700">
                      <a:no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71" b="0" i="0" u="none" strike="noStrike" kern="0" cap="none" spc="0" normalizeH="0" baseline="0" noProof="0" dirty="0">
                          <a:ln>
                            <a:noFill/>
                          </a:ln>
                          <a:solidFill>
                            <a:srgbClr val="000000"/>
                          </a:solidFill>
                          <a:effectLst/>
                          <a:uLnTx/>
                          <a:uFillTx/>
                          <a:latin typeface="Arial"/>
                          <a:ea typeface="+mn-ea"/>
                          <a:cs typeface="+mn-cs"/>
                        </a:rPr>
                        <a:t>DC</a:t>
                      </a:r>
                    </a:p>
                  </p:txBody>
                </p:sp>
              </p:grpSp>
              <p:grpSp>
                <p:nvGrpSpPr>
                  <p:cNvPr id="25" name="Group 24"/>
                  <p:cNvGrpSpPr/>
                  <p:nvPr/>
                </p:nvGrpSpPr>
                <p:grpSpPr>
                  <a:xfrm>
                    <a:off x="8171857" y="2650176"/>
                    <a:ext cx="847726" cy="1030287"/>
                    <a:chOff x="8171857" y="2650176"/>
                    <a:chExt cx="847726" cy="1030287"/>
                  </a:xfrm>
                </p:grpSpPr>
                <p:sp>
                  <p:nvSpPr>
                    <p:cNvPr id="26" name="Line 131"/>
                    <p:cNvSpPr>
                      <a:spLocks noChangeShapeType="1"/>
                    </p:cNvSpPr>
                    <p:nvPr/>
                  </p:nvSpPr>
                  <p:spPr bwMode="gray">
                    <a:xfrm flipH="1" flipV="1">
                      <a:off x="8397282" y="3331213"/>
                      <a:ext cx="363538" cy="15875"/>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27" name="Line 132"/>
                    <p:cNvSpPr>
                      <a:spLocks noChangeShapeType="1"/>
                    </p:cNvSpPr>
                    <p:nvPr/>
                  </p:nvSpPr>
                  <p:spPr bwMode="gray">
                    <a:xfrm flipH="1" flipV="1">
                      <a:off x="8211545" y="3347088"/>
                      <a:ext cx="474663" cy="188912"/>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28" name="Line 134"/>
                    <p:cNvSpPr>
                      <a:spLocks noChangeShapeType="1"/>
                    </p:cNvSpPr>
                    <p:nvPr/>
                  </p:nvSpPr>
                  <p:spPr bwMode="gray">
                    <a:xfrm flipH="1" flipV="1">
                      <a:off x="8171857" y="3388363"/>
                      <a:ext cx="452438" cy="292100"/>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29" name="Line 135"/>
                    <p:cNvSpPr>
                      <a:spLocks noChangeShapeType="1"/>
                    </p:cNvSpPr>
                    <p:nvPr/>
                  </p:nvSpPr>
                  <p:spPr bwMode="gray">
                    <a:xfrm flipH="1" flipV="1">
                      <a:off x="8862420" y="2650176"/>
                      <a:ext cx="157163" cy="128587"/>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000000"/>
                        </a:solidFill>
                        <a:effectLst/>
                        <a:uLnTx/>
                        <a:uFillTx/>
                        <a:latin typeface="Arial"/>
                        <a:ea typeface="+mn-ea"/>
                        <a:cs typeface="+mn-cs"/>
                      </a:endParaRPr>
                    </a:p>
                  </p:txBody>
                </p:sp>
                <p:sp>
                  <p:nvSpPr>
                    <p:cNvPr id="30" name="Line 135"/>
                    <p:cNvSpPr>
                      <a:spLocks noChangeShapeType="1"/>
                    </p:cNvSpPr>
                    <p:nvPr/>
                  </p:nvSpPr>
                  <p:spPr bwMode="gray">
                    <a:xfrm flipH="1" flipV="1">
                      <a:off x="8492731" y="3035936"/>
                      <a:ext cx="218876" cy="40481"/>
                    </a:xfrm>
                    <a:prstGeom prst="line">
                      <a:avLst/>
                    </a:prstGeom>
                    <a:noFill/>
                    <a:ln w="3175">
                      <a:solidFill>
                        <a:srgbClr val="000000"/>
                      </a:solidFill>
                      <a:round/>
                      <a:headEnd type="oval" w="sm" len="sm"/>
                      <a:tailEnd type="triangle" w="sm" len="sm"/>
                    </a:ln>
                    <a:effectLst/>
                  </p:spPr>
                  <p:txBody>
                    <a:bodyPr lIns="161365" tIns="161365"/>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71" b="0" i="0" u="none" strike="noStrike" kern="0" cap="none" spc="0" normalizeH="0" baseline="0" noProof="0" dirty="0">
                        <a:ln>
                          <a:noFill/>
                        </a:ln>
                        <a:solidFill>
                          <a:srgbClr val="FF6C29"/>
                        </a:solidFill>
                        <a:effectLst/>
                        <a:uLnTx/>
                        <a:uFillTx/>
                        <a:latin typeface="Arial"/>
                        <a:ea typeface="+mn-ea"/>
                        <a:cs typeface="+mn-cs"/>
                      </a:endParaRPr>
                    </a:p>
                  </p:txBody>
                </p:sp>
              </p:grpSp>
            </p:grpSp>
          </p:grpSp>
        </p:grpSp>
        <p:grpSp>
          <p:nvGrpSpPr>
            <p:cNvPr id="2" name="Group 1"/>
            <p:cNvGrpSpPr/>
            <p:nvPr/>
          </p:nvGrpSpPr>
          <p:grpSpPr>
            <a:xfrm>
              <a:off x="6803037" y="4579628"/>
              <a:ext cx="2661577" cy="1434547"/>
              <a:chOff x="6803037" y="4553235"/>
              <a:chExt cx="2661577" cy="1460977"/>
            </a:xfrm>
          </p:grpSpPr>
          <p:grpSp>
            <p:nvGrpSpPr>
              <p:cNvPr id="7" name="Group 6"/>
              <p:cNvGrpSpPr/>
              <p:nvPr/>
            </p:nvGrpSpPr>
            <p:grpSpPr>
              <a:xfrm>
                <a:off x="6803037" y="4553235"/>
                <a:ext cx="2658510" cy="1148701"/>
                <a:chOff x="-1490094" y="3718777"/>
                <a:chExt cx="3012978" cy="1038962"/>
              </a:xfrm>
            </p:grpSpPr>
            <p:sp>
              <p:nvSpPr>
                <p:cNvPr id="8" name="TextBox 7"/>
                <p:cNvSpPr txBox="1"/>
                <p:nvPr/>
              </p:nvSpPr>
              <p:spPr>
                <a:xfrm>
                  <a:off x="-1371599" y="3718777"/>
                  <a:ext cx="2811835"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80% or More (11 + DC)</a:t>
                  </a:r>
                  <a:endParaRPr kumimoji="0" lang="en-US" sz="927" b="0" i="0" u="none" strike="noStrike" kern="0" cap="none" spc="0" normalizeH="0" baseline="0" noProof="0" dirty="0">
                    <a:ln>
                      <a:noFill/>
                    </a:ln>
                    <a:solidFill>
                      <a:srgbClr val="000000"/>
                    </a:solidFill>
                    <a:effectLst/>
                    <a:uLnTx/>
                    <a:uFillTx/>
                    <a:latin typeface="Arial"/>
                    <a:ea typeface="+mn-ea"/>
                    <a:cs typeface="65 Helvetica Medium"/>
                  </a:endParaRPr>
                </a:p>
              </p:txBody>
            </p:sp>
            <p:sp>
              <p:nvSpPr>
                <p:cNvPr id="9" name="Rectangle 8"/>
                <p:cNvSpPr/>
                <p:nvPr/>
              </p:nvSpPr>
              <p:spPr>
                <a:xfrm>
                  <a:off x="-1485636" y="3755914"/>
                  <a:ext cx="118494" cy="119848"/>
                </a:xfrm>
                <a:prstGeom prst="rect">
                  <a:avLst/>
                </a:prstGeom>
                <a:solidFill>
                  <a:schemeClr val="accent4">
                    <a:lumMod val="50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1487865" y="4035701"/>
                  <a:ext cx="118494" cy="119848"/>
                </a:xfrm>
                <a:prstGeom prst="rect">
                  <a:avLst/>
                </a:prstGeom>
                <a:solidFill>
                  <a:schemeClr val="accent4"/>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1483407" y="4315488"/>
                  <a:ext cx="118494" cy="119848"/>
                </a:xfrm>
                <a:prstGeom prst="rect">
                  <a:avLst/>
                </a:prstGeom>
                <a:solidFill>
                  <a:schemeClr val="accent3">
                    <a:lumMod val="75000"/>
                  </a:scheme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sp>
              <p:nvSpPr>
                <p:cNvPr id="12" name="TextBox 11"/>
                <p:cNvSpPr txBox="1"/>
                <p:nvPr/>
              </p:nvSpPr>
              <p:spPr>
                <a:xfrm>
                  <a:off x="-1379992" y="3992942"/>
                  <a:ext cx="2712356"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60%-79% (15)</a:t>
                  </a:r>
                  <a:endParaRPr kumimoji="0" lang="en-US" sz="927" b="0" i="0" u="none" strike="noStrike" kern="0" cap="none" spc="0" normalizeH="0" baseline="0" noProof="0" dirty="0">
                    <a:ln>
                      <a:noFill/>
                    </a:ln>
                    <a:solidFill>
                      <a:srgbClr val="000000"/>
                    </a:solidFill>
                    <a:effectLst/>
                    <a:uLnTx/>
                    <a:uFillTx/>
                    <a:latin typeface="Arial"/>
                    <a:ea typeface="+mn-ea"/>
                    <a:cs typeface="65 Helvetica Medium"/>
                  </a:endParaRPr>
                </a:p>
              </p:txBody>
            </p:sp>
            <p:sp>
              <p:nvSpPr>
                <p:cNvPr id="13" name="TextBox 12"/>
                <p:cNvSpPr txBox="1"/>
                <p:nvPr/>
              </p:nvSpPr>
              <p:spPr>
                <a:xfrm>
                  <a:off x="-1379993" y="4267109"/>
                  <a:ext cx="2820229"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40%-59% (16)</a:t>
                  </a:r>
                  <a:endParaRPr kumimoji="0" lang="en-US" sz="927" b="0" i="0" u="none" strike="noStrike" kern="0" cap="none" spc="0" normalizeH="0" baseline="0" noProof="0" dirty="0">
                    <a:ln>
                      <a:noFill/>
                    </a:ln>
                    <a:solidFill>
                      <a:srgbClr val="000000"/>
                    </a:solidFill>
                    <a:effectLst/>
                    <a:uLnTx/>
                    <a:uFillTx/>
                    <a:latin typeface="Arial"/>
                    <a:ea typeface="+mn-ea"/>
                    <a:cs typeface="65 Helvetica Medium"/>
                  </a:endParaRPr>
                </a:p>
              </p:txBody>
            </p:sp>
            <p:sp>
              <p:nvSpPr>
                <p:cNvPr id="14" name="TextBox 13"/>
                <p:cNvSpPr txBox="1"/>
                <p:nvPr/>
              </p:nvSpPr>
              <p:spPr>
                <a:xfrm>
                  <a:off x="-1370824" y="4541272"/>
                  <a:ext cx="2893708" cy="21646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30%-39% (5)</a:t>
                  </a:r>
                </a:p>
              </p:txBody>
            </p:sp>
            <p:sp>
              <p:nvSpPr>
                <p:cNvPr id="17" name="Rectangle 16"/>
                <p:cNvSpPr/>
                <p:nvPr/>
              </p:nvSpPr>
              <p:spPr>
                <a:xfrm>
                  <a:off x="-1490094" y="4595275"/>
                  <a:ext cx="118494" cy="119848"/>
                </a:xfrm>
                <a:prstGeom prst="rect">
                  <a:avLst/>
                </a:prstGeom>
                <a:solidFill>
                  <a:schemeClr val="accent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76" name="TextBox 175"/>
              <p:cNvSpPr txBox="1"/>
              <p:nvPr/>
            </p:nvSpPr>
            <p:spPr>
              <a:xfrm>
                <a:off x="6911342" y="5774881"/>
                <a:ext cx="2553272" cy="23933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27" b="0" i="0" u="none" strike="noStrike" kern="0" cap="none" spc="0" normalizeH="0" baseline="0" noProof="0" dirty="0">
                    <a:ln>
                      <a:noFill/>
                    </a:ln>
                    <a:solidFill>
                      <a:srgbClr val="000000"/>
                    </a:solidFill>
                    <a:effectLst/>
                    <a:uLnTx/>
                    <a:uFillTx/>
                    <a:latin typeface="Arial"/>
                    <a:ea typeface="+mn-ea"/>
                    <a:cs typeface="55 Helvetica Roman"/>
                  </a:rPr>
                  <a:t>5% or Fewer (3)</a:t>
                </a:r>
              </a:p>
            </p:txBody>
          </p:sp>
          <p:sp>
            <p:nvSpPr>
              <p:cNvPr id="177" name="Rectangle 176"/>
              <p:cNvSpPr/>
              <p:nvPr/>
            </p:nvSpPr>
            <p:spPr>
              <a:xfrm>
                <a:off x="6806104" y="5834587"/>
                <a:ext cx="104554" cy="132507"/>
              </a:xfrm>
              <a:prstGeom prst="rect">
                <a:avLst/>
              </a:prstGeom>
              <a:solidFill>
                <a:schemeClr val="accent6"/>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27" b="0" i="0" u="none" strike="noStrike" kern="0" cap="none" spc="0" normalizeH="0" baseline="0" noProof="0" dirty="0">
                  <a:ln>
                    <a:noFill/>
                  </a:ln>
                  <a:solidFill>
                    <a:srgbClr val="FFFFFF"/>
                  </a:solidFill>
                  <a:effectLst/>
                  <a:uLnTx/>
                  <a:uFillTx/>
                  <a:latin typeface="Arial"/>
                  <a:ea typeface="+mn-ea"/>
                  <a:cs typeface="+mn-cs"/>
                </a:endParaRPr>
              </a:p>
            </p:txBody>
          </p:sp>
        </p:grpSp>
      </p:grpSp>
    </p:spTree>
    <p:extLst>
      <p:ext uri="{BB962C8B-B14F-4D97-AF65-F5344CB8AC3E}">
        <p14:creationId xmlns:p14="http://schemas.microsoft.com/office/powerpoint/2010/main" val="1202399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176798"/>
            <a:ext cx="10515600" cy="1325563"/>
          </a:xfrm>
        </p:spPr>
        <p:txBody>
          <a:bodyPr/>
          <a:lstStyle/>
          <a:p>
            <a:r>
              <a:rPr lang="en-US" b="1" dirty="0">
                <a:solidFill>
                  <a:srgbClr val="0070C0"/>
                </a:solidFill>
                <a:effectLst>
                  <a:outerShdw blurRad="38100" dist="38100" dir="2700000" algn="tl">
                    <a:srgbClr val="000000">
                      <a:alpha val="43137"/>
                    </a:srgbClr>
                  </a:outerShdw>
                </a:effectLst>
              </a:rPr>
              <a:t>Dental Services Vary by MA Plan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6E0F0-A629-AF47-82DD-3B28C859BC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5"/>
          <p:cNvGraphicFramePr>
            <a:graphicFrameLocks noGrp="1"/>
          </p:cNvGraphicFramePr>
          <p:nvPr>
            <p:ph sz="quarter" idx="4294967295"/>
            <p:extLst/>
          </p:nvPr>
        </p:nvGraphicFramePr>
        <p:xfrm>
          <a:off x="631456" y="2005735"/>
          <a:ext cx="10515600" cy="3913391"/>
        </p:xfrm>
        <a:graphic>
          <a:graphicData uri="http://schemas.openxmlformats.org/drawingml/2006/table">
            <a:tbl>
              <a:tblPr firstRow="1" bandRow="1">
                <a:tableStyleId>{3B4B98B0-60AC-42C2-AFA5-B58CD77FA1E5}</a:tableStyleId>
              </a:tblPr>
              <a:tblGrid>
                <a:gridCol w="3736677">
                  <a:extLst>
                    <a:ext uri="{9D8B030D-6E8A-4147-A177-3AD203B41FA5}">
                      <a16:colId xmlns:a16="http://schemas.microsoft.com/office/drawing/2014/main" val="20000"/>
                    </a:ext>
                  </a:extLst>
                </a:gridCol>
                <a:gridCol w="3274643">
                  <a:extLst>
                    <a:ext uri="{9D8B030D-6E8A-4147-A177-3AD203B41FA5}">
                      <a16:colId xmlns:a16="http://schemas.microsoft.com/office/drawing/2014/main" val="20001"/>
                    </a:ext>
                  </a:extLst>
                </a:gridCol>
                <a:gridCol w="3504280">
                  <a:extLst>
                    <a:ext uri="{9D8B030D-6E8A-4147-A177-3AD203B41FA5}">
                      <a16:colId xmlns:a16="http://schemas.microsoft.com/office/drawing/2014/main" val="20002"/>
                    </a:ext>
                  </a:extLst>
                </a:gridCol>
              </a:tblGrid>
              <a:tr h="693560">
                <a:tc>
                  <a:txBody>
                    <a:bodyPr/>
                    <a:lstStyle/>
                    <a:p>
                      <a:r>
                        <a:rPr lang="en-US" sz="2000" dirty="0"/>
                        <a:t>Service</a:t>
                      </a:r>
                      <a:r>
                        <a:rPr lang="en-US" sz="2000" baseline="0" dirty="0"/>
                        <a:t> Type</a:t>
                      </a:r>
                      <a:endParaRPr lang="en-US" sz="2000" dirty="0"/>
                    </a:p>
                  </a:txBody>
                  <a:tcPr anchor="ctr"/>
                </a:tc>
                <a:tc>
                  <a:txBody>
                    <a:bodyPr/>
                    <a:lstStyle/>
                    <a:p>
                      <a:pPr algn="ctr"/>
                      <a:r>
                        <a:rPr lang="en-US" sz="2000" dirty="0"/>
                        <a:t>Total</a:t>
                      </a:r>
                      <a:r>
                        <a:rPr lang="en-US" sz="2000" baseline="0" dirty="0"/>
                        <a:t> MA Beneficiaries Covered</a:t>
                      </a:r>
                      <a:endParaRPr lang="en-US" sz="2000" dirty="0"/>
                    </a:p>
                  </a:txBody>
                  <a:tcPr anchor="ctr"/>
                </a:tc>
                <a:tc>
                  <a:txBody>
                    <a:bodyPr/>
                    <a:lstStyle/>
                    <a:p>
                      <a:pPr algn="ctr"/>
                      <a:r>
                        <a:rPr lang="en-US" sz="2000" dirty="0"/>
                        <a:t>Beneficiaries Covered with $0 Premium</a:t>
                      </a:r>
                    </a:p>
                  </a:txBody>
                  <a:tcPr anchor="ctr"/>
                </a:tc>
                <a:extLst>
                  <a:ext uri="{0D108BD9-81ED-4DB2-BD59-A6C34878D82A}">
                    <a16:rowId xmlns:a16="http://schemas.microsoft.com/office/drawing/2014/main" val="10000"/>
                  </a:ext>
                </a:extLst>
              </a:tr>
              <a:tr h="337560">
                <a:tc>
                  <a:txBody>
                    <a:bodyPr/>
                    <a:lstStyle/>
                    <a:p>
                      <a:r>
                        <a:rPr lang="en-US" sz="1600" b="1" dirty="0"/>
                        <a:t>Dental</a:t>
                      </a:r>
                      <a:r>
                        <a:rPr lang="en-US" sz="1600" b="1" baseline="0" dirty="0"/>
                        <a:t> X-Ray</a:t>
                      </a:r>
                      <a:endParaRPr lang="en-US" sz="1600" b="1" dirty="0"/>
                    </a:p>
                  </a:txBody>
                  <a:tcPr anchor="ctr"/>
                </a:tc>
                <a:tc>
                  <a:txBody>
                    <a:bodyPr/>
                    <a:lstStyle/>
                    <a:p>
                      <a:pPr algn="ctr"/>
                      <a:r>
                        <a:rPr lang="en-US" sz="1600" b="1" dirty="0"/>
                        <a:t>58.1%</a:t>
                      </a:r>
                    </a:p>
                  </a:txBody>
                  <a:tcPr anchor="ctr"/>
                </a:tc>
                <a:tc>
                  <a:txBody>
                    <a:bodyPr/>
                    <a:lstStyle/>
                    <a:p>
                      <a:pPr algn="ctr"/>
                      <a:r>
                        <a:rPr lang="en-US" sz="1600" b="1" dirty="0"/>
                        <a:t>48.6%</a:t>
                      </a:r>
                    </a:p>
                  </a:txBody>
                  <a:tcPr anchor="ctr"/>
                </a:tc>
                <a:extLst>
                  <a:ext uri="{0D108BD9-81ED-4DB2-BD59-A6C34878D82A}">
                    <a16:rowId xmlns:a16="http://schemas.microsoft.com/office/drawing/2014/main" val="10001"/>
                  </a:ext>
                </a:extLst>
              </a:tr>
              <a:tr h="337560">
                <a:tc>
                  <a:txBody>
                    <a:bodyPr/>
                    <a:lstStyle/>
                    <a:p>
                      <a:r>
                        <a:rPr lang="en-US" sz="1600" b="1" dirty="0"/>
                        <a:t>Oral Exam</a:t>
                      </a:r>
                    </a:p>
                  </a:txBody>
                  <a:tcPr anchor="ctr"/>
                </a:tc>
                <a:tc>
                  <a:txBody>
                    <a:bodyPr/>
                    <a:lstStyle/>
                    <a:p>
                      <a:pPr algn="ctr"/>
                      <a:r>
                        <a:rPr lang="en-US" sz="1600" b="1" dirty="0"/>
                        <a:t>57.8%</a:t>
                      </a:r>
                    </a:p>
                  </a:txBody>
                  <a:tcPr anchor="ctr"/>
                </a:tc>
                <a:tc>
                  <a:txBody>
                    <a:bodyPr/>
                    <a:lstStyle/>
                    <a:p>
                      <a:pPr algn="ctr"/>
                      <a:r>
                        <a:rPr lang="en-US" sz="1600" b="1" dirty="0"/>
                        <a:t>48.1%</a:t>
                      </a:r>
                    </a:p>
                  </a:txBody>
                  <a:tcPr anchor="ctr"/>
                </a:tc>
                <a:extLst>
                  <a:ext uri="{0D108BD9-81ED-4DB2-BD59-A6C34878D82A}">
                    <a16:rowId xmlns:a16="http://schemas.microsoft.com/office/drawing/2014/main" val="10002"/>
                  </a:ext>
                </a:extLst>
              </a:tr>
              <a:tr h="337560">
                <a:tc>
                  <a:txBody>
                    <a:bodyPr/>
                    <a:lstStyle/>
                    <a:p>
                      <a:r>
                        <a:rPr lang="en-US" sz="1600" b="1" dirty="0"/>
                        <a:t>Prophylaxis/Cleaning</a:t>
                      </a:r>
                    </a:p>
                  </a:txBody>
                  <a:tcPr anchor="ctr"/>
                </a:tc>
                <a:tc>
                  <a:txBody>
                    <a:bodyPr/>
                    <a:lstStyle/>
                    <a:p>
                      <a:pPr algn="ctr"/>
                      <a:r>
                        <a:rPr lang="en-US" sz="1600" b="1" dirty="0"/>
                        <a:t>54.5%</a:t>
                      </a:r>
                    </a:p>
                  </a:txBody>
                  <a:tcPr anchor="ctr"/>
                </a:tc>
                <a:tc>
                  <a:txBody>
                    <a:bodyPr/>
                    <a:lstStyle/>
                    <a:p>
                      <a:pPr algn="ctr"/>
                      <a:r>
                        <a:rPr lang="en-US" sz="1600" b="1"/>
                        <a:t>45.6%</a:t>
                      </a:r>
                      <a:endParaRPr lang="en-US" sz="1600" b="1" dirty="0"/>
                    </a:p>
                  </a:txBody>
                  <a:tcPr anchor="ctr"/>
                </a:tc>
                <a:extLst>
                  <a:ext uri="{0D108BD9-81ED-4DB2-BD59-A6C34878D82A}">
                    <a16:rowId xmlns:a16="http://schemas.microsoft.com/office/drawing/2014/main" val="10003"/>
                  </a:ext>
                </a:extLst>
              </a:tr>
              <a:tr h="337560">
                <a:tc>
                  <a:txBody>
                    <a:bodyPr/>
                    <a:lstStyle/>
                    <a:p>
                      <a:r>
                        <a:rPr lang="en-US" sz="1600" b="1" dirty="0"/>
                        <a:t>Fluoride Treatment</a:t>
                      </a:r>
                    </a:p>
                  </a:txBody>
                  <a:tcPr anchor="ctr"/>
                </a:tc>
                <a:tc>
                  <a:txBody>
                    <a:bodyPr/>
                    <a:lstStyle/>
                    <a:p>
                      <a:pPr algn="ctr"/>
                      <a:r>
                        <a:rPr lang="en-US" sz="1600" b="1" dirty="0"/>
                        <a:t>15.2%</a:t>
                      </a:r>
                    </a:p>
                  </a:txBody>
                  <a:tcPr anchor="ctr"/>
                </a:tc>
                <a:tc>
                  <a:txBody>
                    <a:bodyPr/>
                    <a:lstStyle/>
                    <a:p>
                      <a:pPr algn="ctr"/>
                      <a:r>
                        <a:rPr lang="en-US" sz="1600" b="1" dirty="0"/>
                        <a:t>20.1%</a:t>
                      </a:r>
                    </a:p>
                  </a:txBody>
                  <a:tcPr anchor="ctr"/>
                </a:tc>
                <a:extLst>
                  <a:ext uri="{0D108BD9-81ED-4DB2-BD59-A6C34878D82A}">
                    <a16:rowId xmlns:a16="http://schemas.microsoft.com/office/drawing/2014/main" val="10004"/>
                  </a:ext>
                </a:extLst>
              </a:tr>
              <a:tr h="423491">
                <a:tc>
                  <a:txBody>
                    <a:bodyPr/>
                    <a:lstStyle/>
                    <a:p>
                      <a:r>
                        <a:rPr lang="en-US" sz="1600" b="1" dirty="0"/>
                        <a:t>Prosthodontics/Maxillofacial</a:t>
                      </a:r>
                      <a:r>
                        <a:rPr lang="en-US" sz="1600" b="1" baseline="0" dirty="0"/>
                        <a:t> Surgery</a:t>
                      </a:r>
                      <a:endParaRPr lang="en-US" sz="1600" b="1" dirty="0"/>
                    </a:p>
                  </a:txBody>
                  <a:tcPr anchor="ctr"/>
                </a:tc>
                <a:tc>
                  <a:txBody>
                    <a:bodyPr/>
                    <a:lstStyle/>
                    <a:p>
                      <a:pPr algn="ctr"/>
                      <a:r>
                        <a:rPr lang="en-US" sz="1600" b="1" dirty="0"/>
                        <a:t>42.8%</a:t>
                      </a:r>
                    </a:p>
                  </a:txBody>
                  <a:tcPr anchor="ctr"/>
                </a:tc>
                <a:tc>
                  <a:txBody>
                    <a:bodyPr/>
                    <a:lstStyle/>
                    <a:p>
                      <a:pPr algn="ctr"/>
                      <a:r>
                        <a:rPr lang="en-US" sz="1600" b="1" dirty="0"/>
                        <a:t>35.7%</a:t>
                      </a:r>
                    </a:p>
                  </a:txBody>
                  <a:tcPr anchor="ctr"/>
                </a:tc>
                <a:extLst>
                  <a:ext uri="{0D108BD9-81ED-4DB2-BD59-A6C34878D82A}">
                    <a16:rowId xmlns:a16="http://schemas.microsoft.com/office/drawing/2014/main" val="10005"/>
                  </a:ext>
                </a:extLst>
              </a:tr>
              <a:tr h="337560">
                <a:tc>
                  <a:txBody>
                    <a:bodyPr/>
                    <a:lstStyle/>
                    <a:p>
                      <a:r>
                        <a:rPr lang="en-US" sz="1600" b="1" dirty="0"/>
                        <a:t>Non-Routine Services</a:t>
                      </a:r>
                    </a:p>
                  </a:txBody>
                  <a:tcPr anchor="ctr"/>
                </a:tc>
                <a:tc>
                  <a:txBody>
                    <a:bodyPr/>
                    <a:lstStyle/>
                    <a:p>
                      <a:pPr algn="ctr"/>
                      <a:r>
                        <a:rPr lang="en-US" sz="1600" b="1" dirty="0"/>
                        <a:t>19.5%</a:t>
                      </a:r>
                    </a:p>
                  </a:txBody>
                  <a:tcPr anchor="ctr"/>
                </a:tc>
                <a:tc>
                  <a:txBody>
                    <a:bodyPr/>
                    <a:lstStyle/>
                    <a:p>
                      <a:pPr algn="ctr"/>
                      <a:r>
                        <a:rPr lang="en-US" sz="1600" b="1" dirty="0"/>
                        <a:t>21.7%</a:t>
                      </a:r>
                    </a:p>
                  </a:txBody>
                  <a:tcPr anchor="ctr"/>
                </a:tc>
                <a:extLst>
                  <a:ext uri="{0D108BD9-81ED-4DB2-BD59-A6C34878D82A}">
                    <a16:rowId xmlns:a16="http://schemas.microsoft.com/office/drawing/2014/main" val="10006"/>
                  </a:ext>
                </a:extLst>
              </a:tr>
              <a:tr h="337560">
                <a:tc>
                  <a:txBody>
                    <a:bodyPr/>
                    <a:lstStyle/>
                    <a:p>
                      <a:r>
                        <a:rPr lang="en-US" sz="1600" b="1" dirty="0"/>
                        <a:t>Diagnostic</a:t>
                      </a:r>
                      <a:r>
                        <a:rPr lang="en-US" sz="1600" b="1" baseline="0" dirty="0"/>
                        <a:t> Services</a:t>
                      </a:r>
                      <a:endParaRPr lang="en-US" sz="1600" b="1" dirty="0"/>
                    </a:p>
                  </a:txBody>
                  <a:tcPr anchor="ctr"/>
                </a:tc>
                <a:tc>
                  <a:txBody>
                    <a:bodyPr/>
                    <a:lstStyle/>
                    <a:p>
                      <a:pPr algn="ctr"/>
                      <a:r>
                        <a:rPr lang="en-US" sz="1600" b="1" dirty="0"/>
                        <a:t>20.7%</a:t>
                      </a:r>
                    </a:p>
                  </a:txBody>
                  <a:tcPr anchor="ctr"/>
                </a:tc>
                <a:tc>
                  <a:txBody>
                    <a:bodyPr/>
                    <a:lstStyle/>
                    <a:p>
                      <a:pPr algn="ctr"/>
                      <a:r>
                        <a:rPr lang="en-US" sz="1600" b="1" dirty="0"/>
                        <a:t>19.5%</a:t>
                      </a:r>
                    </a:p>
                  </a:txBody>
                  <a:tcPr anchor="ctr"/>
                </a:tc>
                <a:extLst>
                  <a:ext uri="{0D108BD9-81ED-4DB2-BD59-A6C34878D82A}">
                    <a16:rowId xmlns:a16="http://schemas.microsoft.com/office/drawing/2014/main" val="10007"/>
                  </a:ext>
                </a:extLst>
              </a:tr>
              <a:tr h="337560">
                <a:tc>
                  <a:txBody>
                    <a:bodyPr/>
                    <a:lstStyle/>
                    <a:p>
                      <a:r>
                        <a:rPr lang="en-US" sz="1600" b="1" dirty="0"/>
                        <a:t>Restorative Services</a:t>
                      </a:r>
                    </a:p>
                  </a:txBody>
                  <a:tcPr anchor="ctr"/>
                </a:tc>
                <a:tc>
                  <a:txBody>
                    <a:bodyPr/>
                    <a:lstStyle/>
                    <a:p>
                      <a:pPr algn="ctr"/>
                      <a:r>
                        <a:rPr lang="en-US" sz="1600" b="1" dirty="0"/>
                        <a:t>31.1%</a:t>
                      </a:r>
                    </a:p>
                  </a:txBody>
                  <a:tcPr anchor="ctr"/>
                </a:tc>
                <a:tc>
                  <a:txBody>
                    <a:bodyPr/>
                    <a:lstStyle/>
                    <a:p>
                      <a:pPr algn="ctr"/>
                      <a:r>
                        <a:rPr lang="en-US" sz="1600" b="1" dirty="0"/>
                        <a:t>26.6%</a:t>
                      </a:r>
                    </a:p>
                  </a:txBody>
                  <a:tcPr anchor="ctr"/>
                </a:tc>
                <a:extLst>
                  <a:ext uri="{0D108BD9-81ED-4DB2-BD59-A6C34878D82A}">
                    <a16:rowId xmlns:a16="http://schemas.microsoft.com/office/drawing/2014/main" val="10008"/>
                  </a:ext>
                </a:extLst>
              </a:tr>
              <a:tr h="425940">
                <a:tc>
                  <a:txBody>
                    <a:bodyPr/>
                    <a:lstStyle/>
                    <a:p>
                      <a:r>
                        <a:rPr lang="en-US" sz="1600" b="1" dirty="0"/>
                        <a:t>Endodontics/Periodontics/Extractions</a:t>
                      </a:r>
                    </a:p>
                  </a:txBody>
                  <a:tcPr anchor="ctr"/>
                </a:tc>
                <a:tc>
                  <a:txBody>
                    <a:bodyPr/>
                    <a:lstStyle/>
                    <a:p>
                      <a:pPr algn="ctr"/>
                      <a:r>
                        <a:rPr lang="en-US" sz="1600" b="1" dirty="0"/>
                        <a:t>29.4%</a:t>
                      </a:r>
                    </a:p>
                  </a:txBody>
                  <a:tcPr anchor="ctr"/>
                </a:tc>
                <a:tc>
                  <a:txBody>
                    <a:bodyPr/>
                    <a:lstStyle/>
                    <a:p>
                      <a:pPr algn="ctr"/>
                      <a:r>
                        <a:rPr lang="en-US" sz="1600" b="1" dirty="0"/>
                        <a:t>24.8%</a:t>
                      </a:r>
                    </a:p>
                  </a:txBody>
                  <a:tcPr anchor="ctr"/>
                </a:tc>
                <a:extLst>
                  <a:ext uri="{0D108BD9-81ED-4DB2-BD59-A6C34878D82A}">
                    <a16:rowId xmlns:a16="http://schemas.microsoft.com/office/drawing/2014/main" val="10009"/>
                  </a:ext>
                </a:extLst>
              </a:tr>
            </a:tbl>
          </a:graphicData>
        </a:graphic>
      </p:graphicFrame>
      <p:sp>
        <p:nvSpPr>
          <p:cNvPr id="5" name="Content Placeholder 4"/>
          <p:cNvSpPr>
            <a:spLocks noGrp="1"/>
          </p:cNvSpPr>
          <p:nvPr>
            <p:ph sz="quarter" idx="4294967295"/>
          </p:nvPr>
        </p:nvSpPr>
        <p:spPr>
          <a:xfrm>
            <a:off x="561474" y="6135604"/>
            <a:ext cx="10515600" cy="365125"/>
          </a:xfrm>
        </p:spPr>
        <p:txBody>
          <a:bodyPr>
            <a:normAutofit/>
          </a:bodyPr>
          <a:lstStyle/>
          <a:p>
            <a:pPr marL="0" indent="0">
              <a:buNone/>
            </a:pPr>
            <a:r>
              <a:rPr lang="en-US" sz="1400" b="1" dirty="0"/>
              <a:t>SOURCE: </a:t>
            </a:r>
            <a:r>
              <a:rPr lang="en-US" sz="1400" dirty="0"/>
              <a:t>Pope, Christopher. “Supplemental Benefits Under Medicare Advantage.” </a:t>
            </a:r>
            <a:r>
              <a:rPr lang="en-US" sz="1400" i="1" dirty="0"/>
              <a:t>Health Affairs</a:t>
            </a:r>
            <a:r>
              <a:rPr lang="en-US" sz="1400" dirty="0"/>
              <a:t>. January 21, 2016. Available </a:t>
            </a:r>
            <a:r>
              <a:rPr lang="en-US" sz="1400" dirty="0">
                <a:hlinkClick r:id="rId3"/>
              </a:rPr>
              <a:t>here</a:t>
            </a:r>
            <a:r>
              <a:rPr lang="en-US" sz="1800" dirty="0"/>
              <a:t>. </a:t>
            </a:r>
          </a:p>
        </p:txBody>
      </p:sp>
      <p:sp>
        <p:nvSpPr>
          <p:cNvPr id="8" name="Rectangle 7"/>
          <p:cNvSpPr/>
          <p:nvPr/>
        </p:nvSpPr>
        <p:spPr>
          <a:xfrm>
            <a:off x="1681572" y="1553993"/>
            <a:ext cx="827540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PERCENTAGE OF MA BENEFICIARIES WITH COVERED DENTAL SERVICES, 2015</a:t>
            </a:r>
          </a:p>
        </p:txBody>
      </p:sp>
    </p:spTree>
    <p:extLst>
      <p:ext uri="{BB962C8B-B14F-4D97-AF65-F5344CB8AC3E}">
        <p14:creationId xmlns:p14="http://schemas.microsoft.com/office/powerpoint/2010/main" val="2163507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63" y="365126"/>
            <a:ext cx="10716237" cy="895858"/>
          </a:xfrm>
        </p:spPr>
        <p:txBody>
          <a:bodyPr/>
          <a:lstStyle/>
          <a:p>
            <a:r>
              <a:rPr lang="en-US" b="1" dirty="0">
                <a:solidFill>
                  <a:srgbClr val="0070C0"/>
                </a:solidFill>
                <a:effectLst>
                  <a:outerShdw blurRad="38100" dist="38100" dir="2700000" algn="tl">
                    <a:srgbClr val="000000">
                      <a:alpha val="43137"/>
                    </a:srgbClr>
                  </a:outerShdw>
                </a:effectLst>
              </a:rPr>
              <a:t>Dental Cost Sharing Varies by MA Plan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6E0F0-A629-AF47-82DD-3B28C859BC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5"/>
          <p:cNvGraphicFramePr>
            <a:graphicFrameLocks noGrp="1"/>
          </p:cNvGraphicFramePr>
          <p:nvPr>
            <p:ph sz="quarter" idx="4294967295"/>
            <p:extLst/>
          </p:nvPr>
        </p:nvGraphicFramePr>
        <p:xfrm>
          <a:off x="838200" y="1599537"/>
          <a:ext cx="10343150" cy="4311375"/>
        </p:xfrm>
        <a:graphic>
          <a:graphicData uri="http://schemas.openxmlformats.org/drawingml/2006/table">
            <a:tbl>
              <a:tblPr firstRow="1" bandRow="1">
                <a:tableStyleId>{3B4B98B0-60AC-42C2-AFA5-B58CD77FA1E5}</a:tableStyleId>
              </a:tblPr>
              <a:tblGrid>
                <a:gridCol w="2475451">
                  <a:extLst>
                    <a:ext uri="{9D8B030D-6E8A-4147-A177-3AD203B41FA5}">
                      <a16:colId xmlns:a16="http://schemas.microsoft.com/office/drawing/2014/main" val="20000"/>
                    </a:ext>
                  </a:extLst>
                </a:gridCol>
                <a:gridCol w="2080470">
                  <a:extLst>
                    <a:ext uri="{9D8B030D-6E8A-4147-A177-3AD203B41FA5}">
                      <a16:colId xmlns:a16="http://schemas.microsoft.com/office/drawing/2014/main" val="20001"/>
                    </a:ext>
                  </a:extLst>
                </a:gridCol>
                <a:gridCol w="1845578">
                  <a:extLst>
                    <a:ext uri="{9D8B030D-6E8A-4147-A177-3AD203B41FA5}">
                      <a16:colId xmlns:a16="http://schemas.microsoft.com/office/drawing/2014/main" val="20002"/>
                    </a:ext>
                  </a:extLst>
                </a:gridCol>
                <a:gridCol w="2004969">
                  <a:extLst>
                    <a:ext uri="{9D8B030D-6E8A-4147-A177-3AD203B41FA5}">
                      <a16:colId xmlns:a16="http://schemas.microsoft.com/office/drawing/2014/main" val="20003"/>
                    </a:ext>
                  </a:extLst>
                </a:gridCol>
                <a:gridCol w="1936682">
                  <a:extLst>
                    <a:ext uri="{9D8B030D-6E8A-4147-A177-3AD203B41FA5}">
                      <a16:colId xmlns:a16="http://schemas.microsoft.com/office/drawing/2014/main" val="20004"/>
                    </a:ext>
                  </a:extLst>
                </a:gridCol>
              </a:tblGrid>
              <a:tr h="781635">
                <a:tc>
                  <a:txBody>
                    <a:bodyPr/>
                    <a:lstStyle/>
                    <a:p>
                      <a:r>
                        <a:rPr lang="en-US" sz="1800" dirty="0"/>
                        <a:t>Service</a:t>
                      </a:r>
                      <a:r>
                        <a:rPr lang="en-US" sz="1800" baseline="0" dirty="0"/>
                        <a:t> Type</a:t>
                      </a:r>
                      <a:endParaRPr lang="en-US" sz="1800" dirty="0"/>
                    </a:p>
                  </a:txBody>
                  <a:tcPr anchor="ctr"/>
                </a:tc>
                <a:tc>
                  <a:txBody>
                    <a:bodyPr/>
                    <a:lstStyle/>
                    <a:p>
                      <a:pPr algn="ctr"/>
                      <a:r>
                        <a:rPr lang="en-US" sz="1800" dirty="0"/>
                        <a:t>Percent</a:t>
                      </a:r>
                      <a:r>
                        <a:rPr lang="en-US" sz="1800" baseline="0" dirty="0"/>
                        <a:t> </a:t>
                      </a:r>
                      <a:r>
                        <a:rPr lang="en-US" sz="1800" dirty="0"/>
                        <a:t>of Plans with 0%</a:t>
                      </a:r>
                      <a:r>
                        <a:rPr lang="en-US" sz="1800" baseline="0" dirty="0"/>
                        <a:t> Coinsurance</a:t>
                      </a:r>
                      <a:endParaRPr lang="en-US" sz="1800" dirty="0"/>
                    </a:p>
                  </a:txBody>
                  <a:tcPr anchor="ctr"/>
                </a:tc>
                <a:tc>
                  <a:txBody>
                    <a:bodyPr/>
                    <a:lstStyle/>
                    <a:p>
                      <a:pPr algn="ctr"/>
                      <a:r>
                        <a:rPr lang="en-US" sz="1800" dirty="0"/>
                        <a:t>Range of Average Coinsurance* </a:t>
                      </a:r>
                    </a:p>
                  </a:txBody>
                  <a:tcPr anchor="ctr"/>
                </a:tc>
                <a:tc>
                  <a:txBody>
                    <a:bodyPr/>
                    <a:lstStyle/>
                    <a:p>
                      <a:pPr algn="ctr"/>
                      <a:r>
                        <a:rPr lang="en-US" sz="1800" dirty="0"/>
                        <a:t>Percent of Plans with $0 Copay</a:t>
                      </a:r>
                    </a:p>
                  </a:txBody>
                  <a:tcPr anchor="ctr"/>
                </a:tc>
                <a:tc>
                  <a:txBody>
                    <a:bodyPr/>
                    <a:lstStyle/>
                    <a:p>
                      <a:pPr algn="ctr"/>
                      <a:r>
                        <a:rPr lang="en-US" sz="1800" dirty="0"/>
                        <a:t>Range of Average Copay**</a:t>
                      </a:r>
                    </a:p>
                  </a:txBody>
                  <a:tcPr anchor="ctr"/>
                </a:tc>
                <a:extLst>
                  <a:ext uri="{0D108BD9-81ED-4DB2-BD59-A6C34878D82A}">
                    <a16:rowId xmlns:a16="http://schemas.microsoft.com/office/drawing/2014/main" val="10000"/>
                  </a:ext>
                </a:extLst>
              </a:tr>
              <a:tr h="878365">
                <a:tc>
                  <a:txBody>
                    <a:bodyPr/>
                    <a:lstStyle/>
                    <a:p>
                      <a:r>
                        <a:rPr lang="en-US" sz="1600" dirty="0"/>
                        <a:t>Preventive Services </a:t>
                      </a:r>
                    </a:p>
                    <a:p>
                      <a:r>
                        <a:rPr lang="en-US" sz="1600" dirty="0"/>
                        <a:t>(i.e.,</a:t>
                      </a:r>
                      <a:r>
                        <a:rPr lang="en-US" sz="1600" baseline="0" dirty="0"/>
                        <a:t> X-Rays, </a:t>
                      </a:r>
                      <a:r>
                        <a:rPr lang="en-US" sz="1600" dirty="0"/>
                        <a:t>Oral Exams, Cleaning)</a:t>
                      </a:r>
                    </a:p>
                  </a:txBody>
                  <a:tcPr anchor="ctr"/>
                </a:tc>
                <a:tc>
                  <a:txBody>
                    <a:bodyPr/>
                    <a:lstStyle/>
                    <a:p>
                      <a:pPr algn="ctr"/>
                      <a:r>
                        <a:rPr lang="en-US" sz="1800" dirty="0"/>
                        <a:t>76%</a:t>
                      </a:r>
                    </a:p>
                  </a:txBody>
                  <a:tcPr anchor="ctr"/>
                </a:tc>
                <a:tc>
                  <a:txBody>
                    <a:bodyPr/>
                    <a:lstStyle/>
                    <a:p>
                      <a:pPr algn="ctr"/>
                      <a:r>
                        <a:rPr lang="en-US" sz="1800" dirty="0"/>
                        <a:t>40%-45%</a:t>
                      </a:r>
                    </a:p>
                  </a:txBody>
                  <a:tcPr anchor="ctr"/>
                </a:tc>
                <a:tc>
                  <a:txBody>
                    <a:bodyPr/>
                    <a:lstStyle/>
                    <a:p>
                      <a:pPr algn="ctr"/>
                      <a:r>
                        <a:rPr lang="en-US" sz="1800" dirty="0"/>
                        <a:t>70%-75%</a:t>
                      </a:r>
                    </a:p>
                  </a:txBody>
                  <a:tcPr anchor="ctr"/>
                </a:tc>
                <a:tc>
                  <a:txBody>
                    <a:bodyPr/>
                    <a:lstStyle/>
                    <a:p>
                      <a:pPr algn="ctr"/>
                      <a:r>
                        <a:rPr lang="en-US" sz="1800" dirty="0"/>
                        <a:t>Under $30</a:t>
                      </a:r>
                    </a:p>
                  </a:txBody>
                  <a:tcPr anchor="ctr"/>
                </a:tc>
                <a:extLst>
                  <a:ext uri="{0D108BD9-81ED-4DB2-BD59-A6C34878D82A}">
                    <a16:rowId xmlns:a16="http://schemas.microsoft.com/office/drawing/2014/main" val="10001"/>
                  </a:ext>
                </a:extLst>
              </a:tr>
              <a:tr h="609600">
                <a:tc>
                  <a:txBody>
                    <a:bodyPr/>
                    <a:lstStyle/>
                    <a:p>
                      <a:r>
                        <a:rPr lang="en-US" sz="1600" dirty="0"/>
                        <a:t>Diagnostic</a:t>
                      </a:r>
                      <a:r>
                        <a:rPr lang="en-US" sz="1600" baseline="0" dirty="0"/>
                        <a:t> Services</a:t>
                      </a:r>
                      <a:endParaRPr lang="en-US" sz="1600" dirty="0"/>
                    </a:p>
                  </a:txBody>
                  <a:tcPr anchor="ctr"/>
                </a:tc>
                <a:tc>
                  <a:txBody>
                    <a:bodyPr/>
                    <a:lstStyle/>
                    <a:p>
                      <a:pPr algn="ctr"/>
                      <a:r>
                        <a:rPr lang="en-US" sz="1800" dirty="0"/>
                        <a:t>3%</a:t>
                      </a:r>
                    </a:p>
                  </a:txBody>
                  <a:tcPr anchor="ctr"/>
                </a:tc>
                <a:tc>
                  <a:txBody>
                    <a:bodyPr/>
                    <a:lstStyle/>
                    <a:p>
                      <a:pPr algn="ctr"/>
                      <a:r>
                        <a:rPr lang="en-US" sz="1800" dirty="0"/>
                        <a:t>42%</a:t>
                      </a:r>
                    </a:p>
                  </a:txBody>
                  <a:tcPr anchor="ctr"/>
                </a:tc>
                <a:tc>
                  <a:txBody>
                    <a:bodyPr/>
                    <a:lstStyle/>
                    <a:p>
                      <a:pPr algn="ctr"/>
                      <a:r>
                        <a:rPr lang="en-US" sz="1800" dirty="0"/>
                        <a:t>8%</a:t>
                      </a:r>
                    </a:p>
                  </a:txBody>
                  <a:tcPr anchor="ctr"/>
                </a:tc>
                <a:tc>
                  <a:txBody>
                    <a:bodyPr/>
                    <a:lstStyle/>
                    <a:p>
                      <a:pPr algn="ctr"/>
                      <a:r>
                        <a:rPr lang="en-US" sz="1800" dirty="0"/>
                        <a:t>$16-$26</a:t>
                      </a:r>
                    </a:p>
                  </a:txBody>
                  <a:tcPr anchor="ctr"/>
                </a:tc>
                <a:extLst>
                  <a:ext uri="{0D108BD9-81ED-4DB2-BD59-A6C34878D82A}">
                    <a16:rowId xmlns:a16="http://schemas.microsoft.com/office/drawing/2014/main" val="10002"/>
                  </a:ext>
                </a:extLst>
              </a:tr>
              <a:tr h="689810">
                <a:tc>
                  <a:txBody>
                    <a:bodyPr/>
                    <a:lstStyle/>
                    <a:p>
                      <a:r>
                        <a:rPr lang="en-US" sz="1600" dirty="0"/>
                        <a:t>Prosthodontics/</a:t>
                      </a:r>
                    </a:p>
                    <a:p>
                      <a:r>
                        <a:rPr lang="en-US" sz="1600" dirty="0"/>
                        <a:t>Maxillofacial</a:t>
                      </a:r>
                      <a:r>
                        <a:rPr lang="en-US" sz="1600" baseline="0" dirty="0"/>
                        <a:t> Surgery</a:t>
                      </a:r>
                      <a:endParaRPr lang="en-US" sz="1600" dirty="0"/>
                    </a:p>
                  </a:txBody>
                  <a:tcPr anchor="ctr"/>
                </a:tc>
                <a:tc>
                  <a:txBody>
                    <a:bodyPr/>
                    <a:lstStyle/>
                    <a:p>
                      <a:pPr algn="ctr"/>
                      <a:r>
                        <a:rPr lang="en-US" sz="1800" dirty="0"/>
                        <a:t>0%</a:t>
                      </a:r>
                    </a:p>
                  </a:txBody>
                  <a:tcPr anchor="ctr"/>
                </a:tc>
                <a:tc>
                  <a:txBody>
                    <a:bodyPr/>
                    <a:lstStyle/>
                    <a:p>
                      <a:pPr algn="ctr"/>
                      <a:r>
                        <a:rPr lang="en-US" sz="1800" dirty="0"/>
                        <a:t>60%</a:t>
                      </a:r>
                    </a:p>
                  </a:txBody>
                  <a:tcPr anchor="ctr"/>
                </a:tc>
                <a:tc>
                  <a:txBody>
                    <a:bodyPr/>
                    <a:lstStyle/>
                    <a:p>
                      <a:pPr algn="ctr"/>
                      <a:r>
                        <a:rPr lang="en-US" sz="1800" dirty="0"/>
                        <a:t>16%</a:t>
                      </a:r>
                    </a:p>
                  </a:txBody>
                  <a:tcPr anchor="ctr"/>
                </a:tc>
                <a:tc>
                  <a:txBody>
                    <a:bodyPr/>
                    <a:lstStyle/>
                    <a:p>
                      <a:pPr algn="ctr"/>
                      <a:r>
                        <a:rPr lang="en-US" sz="1800" dirty="0"/>
                        <a:t>$21-$876</a:t>
                      </a:r>
                    </a:p>
                  </a:txBody>
                  <a:tcPr anchor="ctr"/>
                </a:tc>
                <a:extLst>
                  <a:ext uri="{0D108BD9-81ED-4DB2-BD59-A6C34878D82A}">
                    <a16:rowId xmlns:a16="http://schemas.microsoft.com/office/drawing/2014/main" val="10003"/>
                  </a:ext>
                </a:extLst>
              </a:tr>
              <a:tr h="553658">
                <a:tc>
                  <a:txBody>
                    <a:bodyPr/>
                    <a:lstStyle/>
                    <a:p>
                      <a:r>
                        <a:rPr lang="en-US" sz="1600" dirty="0"/>
                        <a:t>Restorative Services</a:t>
                      </a:r>
                    </a:p>
                  </a:txBody>
                  <a:tcPr anchor="ctr"/>
                </a:tc>
                <a:tc>
                  <a:txBody>
                    <a:bodyPr/>
                    <a:lstStyle/>
                    <a:p>
                      <a:pPr algn="ctr"/>
                      <a:r>
                        <a:rPr lang="en-US" sz="1800" dirty="0"/>
                        <a:t>0%</a:t>
                      </a:r>
                    </a:p>
                  </a:txBody>
                  <a:tcPr anchor="ctr"/>
                </a:tc>
                <a:tc>
                  <a:txBody>
                    <a:bodyPr/>
                    <a:lstStyle/>
                    <a:p>
                      <a:pPr algn="ctr"/>
                      <a:r>
                        <a:rPr lang="en-US" sz="1800" dirty="0"/>
                        <a:t>39%-53%</a:t>
                      </a:r>
                    </a:p>
                  </a:txBody>
                  <a:tcPr anchor="ctr"/>
                </a:tc>
                <a:tc>
                  <a:txBody>
                    <a:bodyPr/>
                    <a:lstStyle/>
                    <a:p>
                      <a:pPr algn="ctr"/>
                      <a:r>
                        <a:rPr lang="en-US" sz="1800" dirty="0"/>
                        <a:t>23%</a:t>
                      </a:r>
                    </a:p>
                  </a:txBody>
                  <a:tcPr anchor="ctr"/>
                </a:tc>
                <a:tc>
                  <a:txBody>
                    <a:bodyPr/>
                    <a:lstStyle/>
                    <a:p>
                      <a:pPr algn="ctr"/>
                      <a:r>
                        <a:rPr lang="en-US" sz="1800" dirty="0"/>
                        <a:t>$25-$340</a:t>
                      </a:r>
                    </a:p>
                  </a:txBody>
                  <a:tcPr anchor="ctr"/>
                </a:tc>
                <a:extLst>
                  <a:ext uri="{0D108BD9-81ED-4DB2-BD59-A6C34878D82A}">
                    <a16:rowId xmlns:a16="http://schemas.microsoft.com/office/drawing/2014/main" val="10004"/>
                  </a:ext>
                </a:extLst>
              </a:tr>
              <a:tr h="665542">
                <a:tc>
                  <a:txBody>
                    <a:bodyPr/>
                    <a:lstStyle/>
                    <a:p>
                      <a:r>
                        <a:rPr lang="en-US" sz="1600" dirty="0"/>
                        <a:t>Endodontics/Periodontics/Extractions</a:t>
                      </a:r>
                    </a:p>
                  </a:txBody>
                  <a:tcPr anchor="ctr"/>
                </a:tc>
                <a:tc>
                  <a:txBody>
                    <a:bodyPr/>
                    <a:lstStyle/>
                    <a:p>
                      <a:pPr algn="ctr"/>
                      <a:r>
                        <a:rPr lang="en-US" sz="1800" dirty="0"/>
                        <a:t>0%</a:t>
                      </a:r>
                    </a:p>
                  </a:txBody>
                  <a:tcPr anchor="ctr"/>
                </a:tc>
                <a:tc>
                  <a:txBody>
                    <a:bodyPr/>
                    <a:lstStyle/>
                    <a:p>
                      <a:pPr algn="ctr"/>
                      <a:r>
                        <a:rPr lang="en-US" sz="1800" dirty="0"/>
                        <a:t>41%-51%</a:t>
                      </a:r>
                    </a:p>
                  </a:txBody>
                  <a:tcPr anchor="ctr"/>
                </a:tc>
                <a:tc>
                  <a:txBody>
                    <a:bodyPr/>
                    <a:lstStyle/>
                    <a:p>
                      <a:pPr algn="ctr"/>
                      <a:r>
                        <a:rPr lang="en-US" sz="1800" dirty="0"/>
                        <a:t>18%</a:t>
                      </a:r>
                    </a:p>
                  </a:txBody>
                  <a:tcPr anchor="ctr"/>
                </a:tc>
                <a:tc>
                  <a:txBody>
                    <a:bodyPr/>
                    <a:lstStyle/>
                    <a:p>
                      <a:pPr algn="ctr"/>
                      <a:r>
                        <a:rPr lang="en-US" sz="1800" dirty="0"/>
                        <a:t>$21-$317</a:t>
                      </a:r>
                    </a:p>
                  </a:txBody>
                  <a:tcPr anchor="ctr"/>
                </a:tc>
                <a:extLst>
                  <a:ext uri="{0D108BD9-81ED-4DB2-BD59-A6C34878D82A}">
                    <a16:rowId xmlns:a16="http://schemas.microsoft.com/office/drawing/2014/main" val="10005"/>
                  </a:ext>
                </a:extLst>
              </a:tr>
            </a:tbl>
          </a:graphicData>
        </a:graphic>
      </p:graphicFrame>
      <p:sp>
        <p:nvSpPr>
          <p:cNvPr id="5" name="Content Placeholder 4"/>
          <p:cNvSpPr>
            <a:spLocks noGrp="1"/>
          </p:cNvSpPr>
          <p:nvPr>
            <p:ph sz="quarter" idx="4294967295"/>
          </p:nvPr>
        </p:nvSpPr>
        <p:spPr>
          <a:xfrm>
            <a:off x="838199" y="6024564"/>
            <a:ext cx="10343150" cy="468312"/>
          </a:xfrm>
        </p:spPr>
        <p:txBody>
          <a:bodyPr>
            <a:normAutofit fontScale="32500" lnSpcReduction="20000"/>
          </a:bodyPr>
          <a:lstStyle/>
          <a:p>
            <a:pPr marL="0" indent="0">
              <a:buNone/>
            </a:pPr>
            <a:r>
              <a:rPr lang="en-US" sz="3100" dirty="0"/>
              <a:t>* Excluding plans with 0% coinsurance ** Excluding plans with $0 copay</a:t>
            </a:r>
          </a:p>
          <a:p>
            <a:pPr marL="0" indent="0">
              <a:buNone/>
            </a:pPr>
            <a:r>
              <a:rPr lang="en-US" sz="3100" b="1" dirty="0"/>
              <a:t>SOURCE:</a:t>
            </a:r>
            <a:r>
              <a:rPr lang="en-US" sz="3100" dirty="0"/>
              <a:t> Avalere Health analysis using enrollment data released by the Centers for Medicare &amp; Medicaid Services. February 2017. </a:t>
            </a:r>
            <a:r>
              <a:rPr lang="en-US" sz="3100" dirty="0">
                <a:solidFill>
                  <a:srgbClr val="000000"/>
                </a:solidFill>
              </a:rPr>
              <a:t>Includes HMO, local PPO, regional PPO, and PFFS plans.</a:t>
            </a:r>
            <a:endParaRPr lang="en-US" sz="3100" dirty="0"/>
          </a:p>
        </p:txBody>
      </p:sp>
      <p:sp>
        <p:nvSpPr>
          <p:cNvPr id="8" name="Rectangle 7"/>
          <p:cNvSpPr/>
          <p:nvPr/>
        </p:nvSpPr>
        <p:spPr>
          <a:xfrm>
            <a:off x="2216090" y="1260983"/>
            <a:ext cx="807489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COST SHARING REQUIREMENTS FOR DENTAL SERVICES IN MA PLANS, 2017 </a:t>
            </a:r>
          </a:p>
        </p:txBody>
      </p:sp>
    </p:spTree>
    <p:extLst>
      <p:ext uri="{BB962C8B-B14F-4D97-AF65-F5344CB8AC3E}">
        <p14:creationId xmlns:p14="http://schemas.microsoft.com/office/powerpoint/2010/main" val="3379240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DD33-0953-456D-BC99-8131A1FAC2F3}"/>
              </a:ext>
            </a:extLst>
          </p:cNvPr>
          <p:cNvSpPr>
            <a:spLocks noGrp="1"/>
          </p:cNvSpPr>
          <p:nvPr>
            <p:ph type="title"/>
          </p:nvPr>
        </p:nvSpPr>
        <p:spPr/>
        <p:txBody>
          <a:bodyPr>
            <a:normAutofit/>
          </a:bodyPr>
          <a:lstStyle/>
          <a:p>
            <a:pPr algn="ctr"/>
            <a:r>
              <a:rPr lang="en-US" b="1" dirty="0">
                <a:solidFill>
                  <a:srgbClr val="0070C0"/>
                </a:solidFill>
                <a:effectLst>
                  <a:outerShdw blurRad="38100" dist="38100" dir="2700000" algn="tl">
                    <a:srgbClr val="000000">
                      <a:alpha val="43137"/>
                    </a:srgbClr>
                  </a:outerShdw>
                </a:effectLst>
              </a:rPr>
              <a:t>Expansion of Dental in Medicare</a:t>
            </a:r>
            <a:br>
              <a:rPr lang="en-US" sz="4000" b="1" dirty="0">
                <a:solidFill>
                  <a:srgbClr val="0070C0"/>
                </a:solidFill>
                <a:effectLst>
                  <a:outerShdw blurRad="38100" dist="38100" dir="2700000" algn="tl">
                    <a:srgbClr val="000000">
                      <a:alpha val="43137"/>
                    </a:srgbClr>
                  </a:outerShdw>
                </a:effectLst>
              </a:rPr>
            </a:br>
            <a:r>
              <a:rPr lang="en-US" sz="3200" b="1" dirty="0">
                <a:solidFill>
                  <a:srgbClr val="0070C0"/>
                </a:solidFill>
                <a:effectLst>
                  <a:outerShdw blurRad="38100" dist="38100" dir="2700000" algn="tl">
                    <a:srgbClr val="000000">
                      <a:alpha val="43137"/>
                    </a:srgbClr>
                  </a:outerShdw>
                </a:effectLst>
              </a:rPr>
              <a:t>Medicare Part B</a:t>
            </a:r>
            <a:endParaRPr lang="en-US" sz="4000" b="1" dirty="0">
              <a:solidFill>
                <a:srgbClr val="0070C0"/>
              </a:solidFill>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CD252413-88F1-47DF-BDD2-A0E26ABC78E5}"/>
              </a:ext>
            </a:extLst>
          </p:cNvPr>
          <p:cNvGrpSpPr/>
          <p:nvPr/>
        </p:nvGrpSpPr>
        <p:grpSpPr>
          <a:xfrm>
            <a:off x="965157" y="1969592"/>
            <a:ext cx="9819317" cy="4741271"/>
            <a:chOff x="435095" y="1377216"/>
            <a:chExt cx="10037357" cy="4923480"/>
          </a:xfrm>
        </p:grpSpPr>
        <p:pic>
          <p:nvPicPr>
            <p:cNvPr id="7" name="Picture 6">
              <a:extLst>
                <a:ext uri="{FF2B5EF4-FFF2-40B4-BE49-F238E27FC236}">
                  <a16:creationId xmlns:a16="http://schemas.microsoft.com/office/drawing/2014/main" id="{29228034-84A0-418F-8429-25A091ABF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21046">
              <a:off x="435095" y="1377216"/>
              <a:ext cx="5228401" cy="856721"/>
            </a:xfrm>
            <a:prstGeom prst="rect">
              <a:avLst/>
            </a:prstGeom>
          </p:spPr>
        </p:pic>
        <p:pic>
          <p:nvPicPr>
            <p:cNvPr id="9" name="Picture 8">
              <a:extLst>
                <a:ext uri="{FF2B5EF4-FFF2-40B4-BE49-F238E27FC236}">
                  <a16:creationId xmlns:a16="http://schemas.microsoft.com/office/drawing/2014/main" id="{FDCAEE7D-622E-4DFE-81BF-D26D8E489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63651">
              <a:off x="6966680" y="1416758"/>
              <a:ext cx="3505772" cy="4105371"/>
            </a:xfrm>
            <a:prstGeom prst="rect">
              <a:avLst/>
            </a:prstGeom>
          </p:spPr>
        </p:pic>
        <p:pic>
          <p:nvPicPr>
            <p:cNvPr id="11" name="Picture 10">
              <a:extLst>
                <a:ext uri="{FF2B5EF4-FFF2-40B4-BE49-F238E27FC236}">
                  <a16:creationId xmlns:a16="http://schemas.microsoft.com/office/drawing/2014/main" id="{A32CEEE3-96D3-44F5-8025-78F272E93F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711" y="1963957"/>
              <a:ext cx="3780370" cy="4336739"/>
            </a:xfrm>
            <a:prstGeom prst="rect">
              <a:avLst/>
            </a:prstGeom>
          </p:spPr>
        </p:pic>
        <p:sp>
          <p:nvSpPr>
            <p:cNvPr id="12" name="TextBox 11">
              <a:extLst>
                <a:ext uri="{FF2B5EF4-FFF2-40B4-BE49-F238E27FC236}">
                  <a16:creationId xmlns:a16="http://schemas.microsoft.com/office/drawing/2014/main" id="{AD7C09DE-16BA-4C18-94EC-4A3E2E32448D}"/>
                </a:ext>
              </a:extLst>
            </p:cNvPr>
            <p:cNvSpPr txBox="1"/>
            <p:nvPr/>
          </p:nvSpPr>
          <p:spPr>
            <a:xfrm rot="20665840">
              <a:off x="2347077" y="4236993"/>
              <a:ext cx="1404435" cy="8629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Calibri"/>
                  <a:ea typeface="+mn-ea"/>
                  <a:cs typeface="+mn-cs"/>
                </a:rPr>
                <a:t>$63.5 billion in savings over 10 years</a:t>
              </a:r>
            </a:p>
          </p:txBody>
        </p:sp>
        <p:cxnSp>
          <p:nvCxnSpPr>
            <p:cNvPr id="15" name="Straight Arrow Connector 14">
              <a:extLst>
                <a:ext uri="{FF2B5EF4-FFF2-40B4-BE49-F238E27FC236}">
                  <a16:creationId xmlns:a16="http://schemas.microsoft.com/office/drawing/2014/main" id="{BCF1AE0F-8123-4C58-A871-70DA1DF22EFB}"/>
                </a:ext>
              </a:extLst>
            </p:cNvPr>
            <p:cNvCxnSpPr/>
            <p:nvPr/>
          </p:nvCxnSpPr>
          <p:spPr>
            <a:xfrm>
              <a:off x="3247390" y="4922380"/>
              <a:ext cx="3429000" cy="10287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697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66FD6A-117B-4B62-8956-9E08931B0D5F}"/>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Learning Objectives</a:t>
            </a:r>
          </a:p>
        </p:txBody>
      </p:sp>
      <p:sp>
        <p:nvSpPr>
          <p:cNvPr id="7" name="Content Placeholder 6">
            <a:extLst>
              <a:ext uri="{FF2B5EF4-FFF2-40B4-BE49-F238E27FC236}">
                <a16:creationId xmlns:a16="http://schemas.microsoft.com/office/drawing/2014/main" id="{DB7A2084-259E-44D7-A963-80202FB89645}"/>
              </a:ext>
            </a:extLst>
          </p:cNvPr>
          <p:cNvSpPr>
            <a:spLocks noGrp="1"/>
          </p:cNvSpPr>
          <p:nvPr>
            <p:ph idx="1"/>
          </p:nvPr>
        </p:nvSpPr>
        <p:spPr/>
        <p:txBody>
          <a:bodyPr/>
          <a:lstStyle/>
          <a:p>
            <a:pPr lvl="0"/>
            <a:r>
              <a:rPr lang="en-US" dirty="0"/>
              <a:t>Create a basic understanding of the dental benefits market and the impediments and opportunities it creates for dental/medical integration</a:t>
            </a:r>
          </a:p>
          <a:p>
            <a:pPr lvl="0"/>
            <a:r>
              <a:rPr lang="en-US" dirty="0"/>
              <a:t>Share key findings of studies of dental treatment impacts on key medical costs in both the private and public sector.</a:t>
            </a:r>
          </a:p>
          <a:p>
            <a:pPr lvl="0"/>
            <a:r>
              <a:rPr lang="en-US" dirty="0"/>
              <a:t>Discuss expansion of dental benefits in public programs as well as opportunities and risks for continuation of that coverage. </a:t>
            </a:r>
          </a:p>
          <a:p>
            <a:pPr lvl="0"/>
            <a:r>
              <a:rPr lang="en-US" dirty="0"/>
              <a:t>Explore potential changes in the private market that could expand or supplement care delivery for public programs.</a:t>
            </a:r>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70A4C9EE-1280-4D81-AE78-F826D1D8A0B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AD9C13-9644-4A4B-8F5F-C6A5C7A3F59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08253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96545-6683-4E43-B4C3-87C4BBCE8CB4}"/>
              </a:ext>
            </a:extLst>
          </p:cNvPr>
          <p:cNvSpPr>
            <a:spLocks noGrp="1"/>
          </p:cNvSpPr>
          <p:nvPr>
            <p:ph type="title"/>
          </p:nvPr>
        </p:nvSpPr>
        <p:spPr/>
        <p:txBody>
          <a:bodyPr/>
          <a:lstStyle/>
          <a:p>
            <a:pPr algn="ctr"/>
            <a:r>
              <a:rPr lang="en-US" b="1" dirty="0">
                <a:solidFill>
                  <a:srgbClr val="0070C0"/>
                </a:solidFill>
              </a:rPr>
              <a:t>Challenges and Opportunities in Dental-Medical Integration</a:t>
            </a:r>
          </a:p>
        </p:txBody>
      </p:sp>
      <p:sp>
        <p:nvSpPr>
          <p:cNvPr id="5" name="Text Placeholder 4">
            <a:extLst>
              <a:ext uri="{FF2B5EF4-FFF2-40B4-BE49-F238E27FC236}">
                <a16:creationId xmlns:a16="http://schemas.microsoft.com/office/drawing/2014/main" id="{C50BB62F-1834-4CDE-9815-655A4D055751}"/>
              </a:ext>
            </a:extLst>
          </p:cNvPr>
          <p:cNvSpPr>
            <a:spLocks noGrp="1"/>
          </p:cNvSpPr>
          <p:nvPr>
            <p:ph type="body" idx="1"/>
          </p:nvPr>
        </p:nvSpPr>
        <p:spPr/>
        <p:txBody>
          <a:bodyPr/>
          <a:lstStyle/>
          <a:p>
            <a:endParaRPr lang="en-US" dirty="0"/>
          </a:p>
        </p:txBody>
      </p:sp>
      <p:sp>
        <p:nvSpPr>
          <p:cNvPr id="2" name="Date Placeholder 1">
            <a:extLst>
              <a:ext uri="{FF2B5EF4-FFF2-40B4-BE49-F238E27FC236}">
                <a16:creationId xmlns:a16="http://schemas.microsoft.com/office/drawing/2014/main" id="{ACA8E7B6-7B29-4F7B-91FE-58BECC386B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July 20, 2018</a:t>
            </a:r>
          </a:p>
        </p:txBody>
      </p:sp>
      <p:sp>
        <p:nvSpPr>
          <p:cNvPr id="3" name="Footer Placeholder 2">
            <a:extLst>
              <a:ext uri="{FF2B5EF4-FFF2-40B4-BE49-F238E27FC236}">
                <a16:creationId xmlns:a16="http://schemas.microsoft.com/office/drawing/2014/main" id="{5CA043FA-7AE6-4B99-A0E8-351AEA6E85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CDA Dental Benefits Task Force</a:t>
            </a:r>
          </a:p>
        </p:txBody>
      </p:sp>
      <p:pic>
        <p:nvPicPr>
          <p:cNvPr id="6" name="Picture 5">
            <a:extLst>
              <a:ext uri="{FF2B5EF4-FFF2-40B4-BE49-F238E27FC236}">
                <a16:creationId xmlns:a16="http://schemas.microsoft.com/office/drawing/2014/main" id="{78EACA22-FA50-4F72-8C14-974BAC9A1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581262"/>
            <a:ext cx="4155831" cy="1723551"/>
          </a:xfrm>
          <a:prstGeom prst="rect">
            <a:avLst/>
          </a:prstGeom>
        </p:spPr>
      </p:pic>
    </p:spTree>
    <p:extLst>
      <p:ext uri="{BB962C8B-B14F-4D97-AF65-F5344CB8AC3E}">
        <p14:creationId xmlns:p14="http://schemas.microsoft.com/office/powerpoint/2010/main" val="4235332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5">
                    <a:lumMod val="75000"/>
                  </a:schemeClr>
                </a:solidFill>
                <a:effectLst>
                  <a:outerShdw blurRad="38100" dist="38100" dir="2700000" algn="tl">
                    <a:srgbClr val="000000">
                      <a:alpha val="43137"/>
                    </a:srgbClr>
                  </a:outerShdw>
                </a:effectLst>
              </a:rPr>
              <a:t>The Dental Value Proposition:</a:t>
            </a:r>
            <a:br>
              <a:rPr lang="en-US" sz="4000" b="1" dirty="0">
                <a:solidFill>
                  <a:schemeClr val="accent5">
                    <a:lumMod val="75000"/>
                  </a:schemeClr>
                </a:solidFill>
                <a:effectLst>
                  <a:outerShdw blurRad="38100" dist="38100" dir="2700000" algn="tl">
                    <a:srgbClr val="000000">
                      <a:alpha val="43137"/>
                    </a:srgbClr>
                  </a:outerShdw>
                </a:effectLst>
              </a:rPr>
            </a:br>
            <a:r>
              <a:rPr lang="en-US" sz="4000" b="1" dirty="0">
                <a:solidFill>
                  <a:schemeClr val="accent5">
                    <a:lumMod val="75000"/>
                  </a:schemeClr>
                </a:solidFill>
                <a:effectLst>
                  <a:outerShdw blurRad="38100" dist="38100" dir="2700000" algn="tl">
                    <a:srgbClr val="000000">
                      <a:alpha val="43137"/>
                    </a:srgbClr>
                  </a:outerShdw>
                </a:effectLst>
              </a:rPr>
              <a:t>Scope of Economic Impact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31" y="1774053"/>
            <a:ext cx="5385879" cy="471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108" y="1774053"/>
            <a:ext cx="5258114" cy="471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888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chemeClr val="accent5">
                    <a:lumMod val="75000"/>
                  </a:schemeClr>
                </a:solidFill>
                <a:effectLst>
                  <a:outerShdw blurRad="38100" dist="38100" dir="2700000" algn="tl">
                    <a:srgbClr val="000000">
                      <a:alpha val="43137"/>
                    </a:srgbClr>
                  </a:outerShdw>
                </a:effectLst>
              </a:rPr>
              <a:t>The Stage for Medical-Dental Integration</a:t>
            </a:r>
          </a:p>
        </p:txBody>
      </p:sp>
      <p:sp>
        <p:nvSpPr>
          <p:cNvPr id="8" name="Rectangle 7"/>
          <p:cNvSpPr/>
          <p:nvPr/>
        </p:nvSpPr>
        <p:spPr>
          <a:xfrm>
            <a:off x="838200" y="3197257"/>
            <a:ext cx="2819400" cy="1477328"/>
          </a:xfrm>
          <a:prstGeom prst="rect">
            <a:avLst/>
          </a:prstGeom>
        </p:spPr>
        <p:txBody>
          <a:bodyPr wrap="square">
            <a:spAutoFit/>
          </a:bodyPr>
          <a:lstStyle/>
          <a:p>
            <a:pPr algn="ctr"/>
            <a:r>
              <a:rPr lang="en-US" b="1" dirty="0">
                <a:solidFill>
                  <a:prstClr val="black"/>
                </a:solidFill>
                <a:latin typeface="Calibri"/>
              </a:rPr>
              <a:t>What are the three biggest factors that drive embedding of dental insurance into health insurance</a:t>
            </a:r>
            <a:endParaRPr lang="en-US" dirty="0">
              <a:solidFill>
                <a:prstClr val="black"/>
              </a:solidFill>
              <a:latin typeface="Calibri"/>
            </a:endParaRPr>
          </a:p>
        </p:txBody>
      </p:sp>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8913" y="1514565"/>
            <a:ext cx="459510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059710" y="1752600"/>
            <a:ext cx="2566756" cy="1200329"/>
          </a:xfrm>
          <a:prstGeom prst="rect">
            <a:avLst/>
          </a:prstGeom>
        </p:spPr>
        <p:txBody>
          <a:bodyPr wrap="square">
            <a:spAutoFit/>
          </a:bodyPr>
          <a:lstStyle/>
          <a:p>
            <a:pPr algn="ctr"/>
            <a:r>
              <a:rPr lang="en-US" b="1" dirty="0">
                <a:solidFill>
                  <a:prstClr val="black"/>
                </a:solidFill>
                <a:latin typeface="Calibri"/>
              </a:rPr>
              <a:t>Majority of Health Plans offer dental benefits and intend to aggressively focus on ancillary</a:t>
            </a:r>
            <a:endParaRPr lang="en-US" dirty="0">
              <a:solidFill>
                <a:prstClr val="black"/>
              </a:solidFill>
              <a:latin typeface="Calibri"/>
            </a:endParaRPr>
          </a:p>
        </p:txBody>
      </p:sp>
      <p:pic>
        <p:nvPicPr>
          <p:cNvPr id="419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5189" y="5090817"/>
            <a:ext cx="4572000" cy="124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3429000"/>
            <a:ext cx="4572000" cy="118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907310" y="5225434"/>
            <a:ext cx="2719156" cy="1200329"/>
          </a:xfrm>
          <a:prstGeom prst="rect">
            <a:avLst/>
          </a:prstGeom>
        </p:spPr>
        <p:txBody>
          <a:bodyPr wrap="square">
            <a:spAutoFit/>
          </a:bodyPr>
          <a:lstStyle/>
          <a:p>
            <a:pPr algn="ctr"/>
            <a:r>
              <a:rPr lang="en-US" b="1" dirty="0">
                <a:solidFill>
                  <a:prstClr val="black"/>
                </a:solidFill>
                <a:latin typeface="Calibri"/>
              </a:rPr>
              <a:t>When it comes to beliefs on who has the advantage in the dental benefit market…</a:t>
            </a:r>
            <a:endParaRPr lang="en-US" dirty="0">
              <a:solidFill>
                <a:prstClr val="black"/>
              </a:solidFill>
              <a:latin typeface="Calibri"/>
            </a:endParaRPr>
          </a:p>
        </p:txBody>
      </p:sp>
    </p:spTree>
    <p:extLst>
      <p:ext uri="{BB962C8B-B14F-4D97-AF65-F5344CB8AC3E}">
        <p14:creationId xmlns:p14="http://schemas.microsoft.com/office/powerpoint/2010/main" val="2355513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77A2-01A2-4A88-8BD5-7509998BB912}"/>
              </a:ext>
            </a:extLst>
          </p:cNvPr>
          <p:cNvSpPr>
            <a:spLocks noGrp="1"/>
          </p:cNvSpPr>
          <p:nvPr>
            <p:ph type="title"/>
          </p:nvPr>
        </p:nvSpPr>
        <p:spPr>
          <a:xfrm>
            <a:off x="327171" y="365125"/>
            <a:ext cx="11026629" cy="1325563"/>
          </a:xfrm>
        </p:spPr>
        <p:txBody>
          <a:bodyPr/>
          <a:lstStyle/>
          <a:p>
            <a:r>
              <a:rPr lang="en-US" b="1" dirty="0">
                <a:solidFill>
                  <a:srgbClr val="0070C0"/>
                </a:solidFill>
                <a:effectLst>
                  <a:outerShdw blurRad="38100" dist="38100" dir="2700000" algn="tl">
                    <a:srgbClr val="000000">
                      <a:alpha val="43137"/>
                    </a:srgbClr>
                  </a:outerShdw>
                </a:effectLst>
              </a:rPr>
              <a:t>Commercial Dental Benefits Policy Structure</a:t>
            </a:r>
          </a:p>
        </p:txBody>
      </p:sp>
      <p:graphicFrame>
        <p:nvGraphicFramePr>
          <p:cNvPr id="6" name="Chart 5">
            <a:extLst>
              <a:ext uri="{FF2B5EF4-FFF2-40B4-BE49-F238E27FC236}">
                <a16:creationId xmlns:a16="http://schemas.microsoft.com/office/drawing/2014/main" id="{1CBB99E4-5E3A-422B-8826-581E81DAD2EE}"/>
              </a:ext>
            </a:extLst>
          </p:cNvPr>
          <p:cNvGraphicFramePr>
            <a:graphicFrameLocks/>
          </p:cNvGraphicFramePr>
          <p:nvPr>
            <p:extLst>
              <p:ext uri="{D42A27DB-BD31-4B8C-83A1-F6EECF244321}">
                <p14:modId xmlns:p14="http://schemas.microsoft.com/office/powerpoint/2010/main" val="261817827"/>
              </p:ext>
            </p:extLst>
          </p:nvPr>
        </p:nvGraphicFramePr>
        <p:xfrm>
          <a:off x="838200" y="1333851"/>
          <a:ext cx="9983598" cy="5122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2283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62C70F73-9053-49F7-9DC1-65F817923E51}"/>
              </a:ext>
            </a:extLst>
          </p:cNvPr>
          <p:cNvPicPr>
            <a:picLocks noGrp="1" noChangeAspect="1"/>
          </p:cNvPicPr>
          <p:nvPr>
            <p:ph idx="1"/>
          </p:nvPr>
        </p:nvPicPr>
        <p:blipFill>
          <a:blip r:embed="rId3"/>
          <a:stretch>
            <a:fillRect/>
          </a:stretch>
        </p:blipFill>
        <p:spPr>
          <a:xfrm>
            <a:off x="842704" y="1825625"/>
            <a:ext cx="10506592" cy="4351338"/>
          </a:xfrm>
          <a:prstGeom prst="rect">
            <a:avLst/>
          </a:prstGeom>
        </p:spPr>
      </p:pic>
      <p:sp>
        <p:nvSpPr>
          <p:cNvPr id="5" name="Title 4">
            <a:extLst>
              <a:ext uri="{FF2B5EF4-FFF2-40B4-BE49-F238E27FC236}">
                <a16:creationId xmlns:a16="http://schemas.microsoft.com/office/drawing/2014/main" id="{8B787F46-ECED-412B-A2BE-0DCC2B9EC75D}"/>
              </a:ext>
            </a:extLst>
          </p:cNvPr>
          <p:cNvSpPr>
            <a:spLocks noGrp="1"/>
          </p:cNvSpPr>
          <p:nvPr>
            <p:ph type="title"/>
          </p:nvPr>
        </p:nvSpPr>
        <p:spPr>
          <a:xfrm>
            <a:off x="838200" y="587141"/>
            <a:ext cx="10515600" cy="1103547"/>
          </a:xfrm>
        </p:spPr>
        <p:txBody>
          <a:bodyPr/>
          <a:lstStyle/>
          <a:p>
            <a:r>
              <a:rPr lang="en-US" b="1" dirty="0">
                <a:solidFill>
                  <a:srgbClr val="0070C0"/>
                </a:solidFill>
                <a:effectLst>
                  <a:outerShdw blurRad="38100" dist="38100" dir="2700000" algn="tl">
                    <a:srgbClr val="000000">
                      <a:alpha val="43137"/>
                    </a:srgbClr>
                  </a:outerShdw>
                </a:effectLst>
              </a:rPr>
              <a:t>Consumer Attitudes about Dental Benefits</a:t>
            </a:r>
          </a:p>
        </p:txBody>
      </p:sp>
      <p:sp>
        <p:nvSpPr>
          <p:cNvPr id="8" name="TextBox 7">
            <a:extLst>
              <a:ext uri="{FF2B5EF4-FFF2-40B4-BE49-F238E27FC236}">
                <a16:creationId xmlns:a16="http://schemas.microsoft.com/office/drawing/2014/main" id="{D11C8614-2A5F-44ED-85D3-3D8FF2D96B80}"/>
              </a:ext>
            </a:extLst>
          </p:cNvPr>
          <p:cNvSpPr txBox="1"/>
          <p:nvPr/>
        </p:nvSpPr>
        <p:spPr>
          <a:xfrm>
            <a:off x="8950569" y="6356350"/>
            <a:ext cx="279204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2017 Survey of Consumers</a:t>
            </a:r>
          </a:p>
        </p:txBody>
      </p:sp>
      <p:sp>
        <p:nvSpPr>
          <p:cNvPr id="9" name="Arrow: Right 8">
            <a:extLst>
              <a:ext uri="{FF2B5EF4-FFF2-40B4-BE49-F238E27FC236}">
                <a16:creationId xmlns:a16="http://schemas.microsoft.com/office/drawing/2014/main" id="{24C6D482-F0CB-43DA-950C-58147A055BF4}"/>
              </a:ext>
            </a:extLst>
          </p:cNvPr>
          <p:cNvSpPr/>
          <p:nvPr/>
        </p:nvSpPr>
        <p:spPr>
          <a:xfrm rot="20491591">
            <a:off x="1493681" y="4791379"/>
            <a:ext cx="2409094" cy="15680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A9AF7784-23AC-4895-85B1-4286D7CB819B}"/>
              </a:ext>
            </a:extLst>
          </p:cNvPr>
          <p:cNvSpPr/>
          <p:nvPr/>
        </p:nvSpPr>
        <p:spPr>
          <a:xfrm rot="20491591">
            <a:off x="3857629" y="4791380"/>
            <a:ext cx="2409094" cy="15680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0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66C3D-0090-40DC-8309-254551A287C4}"/>
              </a:ext>
            </a:extLst>
          </p:cNvPr>
          <p:cNvSpPr>
            <a:spLocks noGrp="1"/>
          </p:cNvSpPr>
          <p:nvPr>
            <p:ph type="title"/>
          </p:nvPr>
        </p:nvSpPr>
        <p:spPr/>
        <p:txBody>
          <a:bodyPr>
            <a:normAutofit/>
          </a:bodyPr>
          <a:lstStyle/>
          <a:p>
            <a:r>
              <a:rPr lang="en-US" b="1" dirty="0">
                <a:solidFill>
                  <a:srgbClr val="0070C0"/>
                </a:solidFill>
                <a:effectLst>
                  <a:outerShdw blurRad="38100" dist="38100" dir="2700000" algn="tl">
                    <a:srgbClr val="000000">
                      <a:alpha val="43137"/>
                    </a:srgbClr>
                  </a:outerShdw>
                </a:effectLst>
              </a:rPr>
              <a:t>National Premium Trends</a:t>
            </a:r>
          </a:p>
        </p:txBody>
      </p:sp>
      <p:sp>
        <p:nvSpPr>
          <p:cNvPr id="7" name="TextBox 6">
            <a:extLst>
              <a:ext uri="{FF2B5EF4-FFF2-40B4-BE49-F238E27FC236}">
                <a16:creationId xmlns:a16="http://schemas.microsoft.com/office/drawing/2014/main" id="{8083892C-3648-4DF7-B901-9710D899CDDA}"/>
              </a:ext>
            </a:extLst>
          </p:cNvPr>
          <p:cNvSpPr txBox="1"/>
          <p:nvPr/>
        </p:nvSpPr>
        <p:spPr>
          <a:xfrm>
            <a:off x="7959167" y="6081067"/>
            <a:ext cx="33037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2017 Premium, Benefit Utilization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and Benefit Design Trends Report</a:t>
            </a:r>
          </a:p>
        </p:txBody>
      </p:sp>
      <p:pic>
        <p:nvPicPr>
          <p:cNvPr id="8" name="Content Placeholder 7">
            <a:extLst>
              <a:ext uri="{FF2B5EF4-FFF2-40B4-BE49-F238E27FC236}">
                <a16:creationId xmlns:a16="http://schemas.microsoft.com/office/drawing/2014/main" id="{F3A548EF-910D-4D2C-B29A-5B71D01A6BC8}"/>
              </a:ext>
            </a:extLst>
          </p:cNvPr>
          <p:cNvPicPr>
            <a:picLocks noGrp="1" noChangeAspect="1"/>
          </p:cNvPicPr>
          <p:nvPr>
            <p:ph idx="1"/>
          </p:nvPr>
        </p:nvPicPr>
        <p:blipFill>
          <a:blip r:embed="rId3"/>
          <a:stretch>
            <a:fillRect/>
          </a:stretch>
        </p:blipFill>
        <p:spPr>
          <a:xfrm>
            <a:off x="842704" y="1825625"/>
            <a:ext cx="10506592" cy="4351338"/>
          </a:xfrm>
          <a:prstGeom prst="rect">
            <a:avLst/>
          </a:prstGeom>
        </p:spPr>
      </p:pic>
    </p:spTree>
    <p:extLst>
      <p:ext uri="{BB962C8B-B14F-4D97-AF65-F5344CB8AC3E}">
        <p14:creationId xmlns:p14="http://schemas.microsoft.com/office/powerpoint/2010/main" val="3138502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19C6C-C4E6-4935-B318-B4008F475AD1}"/>
              </a:ext>
            </a:extLst>
          </p:cNvPr>
          <p:cNvSpPr>
            <a:spLocks noGrp="1"/>
          </p:cNvSpPr>
          <p:nvPr>
            <p:ph type="title"/>
          </p:nvPr>
        </p:nvSpPr>
        <p:spPr>
          <a:xfrm>
            <a:off x="838200" y="731520"/>
            <a:ext cx="10515600" cy="959168"/>
          </a:xfrm>
        </p:spPr>
        <p:txBody>
          <a:bodyPr>
            <a:normAutofit/>
          </a:bodyPr>
          <a:lstStyle/>
          <a:p>
            <a:r>
              <a:rPr lang="en-US" sz="4800" b="1" dirty="0">
                <a:solidFill>
                  <a:srgbClr val="0070C0"/>
                </a:solidFill>
                <a:effectLst>
                  <a:outerShdw blurRad="38100" dist="38100" dir="2700000" algn="tl">
                    <a:srgbClr val="000000">
                      <a:alpha val="43137"/>
                    </a:srgbClr>
                  </a:outerShdw>
                </a:effectLst>
              </a:rPr>
              <a:t>National Dental Premium Funding Trends</a:t>
            </a:r>
          </a:p>
        </p:txBody>
      </p:sp>
      <p:sp>
        <p:nvSpPr>
          <p:cNvPr id="7" name="TextBox 6">
            <a:extLst>
              <a:ext uri="{FF2B5EF4-FFF2-40B4-BE49-F238E27FC236}">
                <a16:creationId xmlns:a16="http://schemas.microsoft.com/office/drawing/2014/main" id="{1B27BB18-29C8-476D-8A47-562C1891C2E7}"/>
              </a:ext>
            </a:extLst>
          </p:cNvPr>
          <p:cNvSpPr txBox="1"/>
          <p:nvPr/>
        </p:nvSpPr>
        <p:spPr>
          <a:xfrm>
            <a:off x="8875030" y="6354375"/>
            <a:ext cx="26311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2018 Enrollment Report</a:t>
            </a:r>
          </a:p>
        </p:txBody>
      </p:sp>
      <p:graphicFrame>
        <p:nvGraphicFramePr>
          <p:cNvPr id="8" name="Content Placeholder 3">
            <a:extLst>
              <a:ext uri="{FF2B5EF4-FFF2-40B4-BE49-F238E27FC236}">
                <a16:creationId xmlns:a16="http://schemas.microsoft.com/office/drawing/2014/main" id="{905F8C70-07B5-4D4C-969D-5B55243005D2}"/>
              </a:ext>
            </a:extLst>
          </p:cNvPr>
          <p:cNvGraphicFramePr>
            <a:graphicFrameLocks/>
          </p:cNvGraphicFramePr>
          <p:nvPr>
            <p:extLst/>
          </p:nvPr>
        </p:nvGraphicFramePr>
        <p:xfrm>
          <a:off x="838200" y="1690688"/>
          <a:ext cx="10668000" cy="4638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0731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Electronic Claims</a:t>
            </a:r>
          </a:p>
        </p:txBody>
      </p:sp>
      <p:pic>
        <p:nvPicPr>
          <p:cNvPr id="5" name="Content Placeholder 4">
            <a:extLst>
              <a:ext uri="{FF2B5EF4-FFF2-40B4-BE49-F238E27FC236}">
                <a16:creationId xmlns:a16="http://schemas.microsoft.com/office/drawing/2014/main" id="{2D4A0F32-6122-457F-8310-3C75839588F4}"/>
              </a:ext>
            </a:extLst>
          </p:cNvPr>
          <p:cNvPicPr>
            <a:picLocks noGrp="1" noChangeAspect="1"/>
          </p:cNvPicPr>
          <p:nvPr>
            <p:ph sz="half" idx="1"/>
          </p:nvPr>
        </p:nvPicPr>
        <p:blipFill>
          <a:blip r:embed="rId3"/>
          <a:stretch>
            <a:fillRect/>
          </a:stretch>
        </p:blipFill>
        <p:spPr>
          <a:xfrm>
            <a:off x="975515" y="1623135"/>
            <a:ext cx="1865416" cy="4525963"/>
          </a:xfrm>
          <a:prstGeom prst="rect">
            <a:avLst/>
          </a:prstGeom>
        </p:spPr>
      </p:pic>
      <p:sp>
        <p:nvSpPr>
          <p:cNvPr id="6" name="Content Placeholder 5"/>
          <p:cNvSpPr>
            <a:spLocks noGrp="1"/>
          </p:cNvSpPr>
          <p:nvPr>
            <p:ph sz="half" idx="2"/>
          </p:nvPr>
        </p:nvSpPr>
        <p:spPr>
          <a:xfrm>
            <a:off x="9126333" y="2037892"/>
            <a:ext cx="2325178" cy="3997220"/>
          </a:xfrm>
        </p:spPr>
        <p:txBody>
          <a:bodyPr>
            <a:normAutofit/>
          </a:bodyPr>
          <a:lstStyle/>
          <a:p>
            <a:pPr indent="0">
              <a:buNone/>
            </a:pPr>
            <a:r>
              <a:rPr lang="en-US" sz="1555" b="1" dirty="0"/>
              <a:t>Compared to last year:</a:t>
            </a:r>
          </a:p>
          <a:p>
            <a:pPr indent="333585"/>
            <a:endParaRPr lang="en-US" sz="1555" dirty="0"/>
          </a:p>
          <a:p>
            <a:pPr marL="196032" lvl="1" indent="0">
              <a:buNone/>
            </a:pPr>
            <a:r>
              <a:rPr lang="en-US" sz="1600" dirty="0"/>
              <a:t>The industry average (weighted, based on volume of claims) for electronic claims received increased from 66% to 70%.  </a:t>
            </a:r>
          </a:p>
          <a:p>
            <a:pPr marL="196032" lvl="1" indent="0">
              <a:buNone/>
            </a:pPr>
            <a:endParaRPr lang="en-US" sz="1600" dirty="0">
              <a:solidFill>
                <a:srgbClr val="FF0000"/>
              </a:solidFill>
            </a:endParaRPr>
          </a:p>
          <a:p>
            <a:pPr marL="196032" lvl="1" indent="0">
              <a:buNone/>
            </a:pPr>
            <a:r>
              <a:rPr lang="en-US" sz="1600" dirty="0"/>
              <a:t>Low volume companies use of electronic claims increased from 64% to 76% of all claims.</a:t>
            </a:r>
          </a:p>
        </p:txBody>
      </p:sp>
      <p:pic>
        <p:nvPicPr>
          <p:cNvPr id="8" name="Content Placeholder 7">
            <a:extLst>
              <a:ext uri="{FF2B5EF4-FFF2-40B4-BE49-F238E27FC236}">
                <a16:creationId xmlns:a16="http://schemas.microsoft.com/office/drawing/2014/main" id="{3F370CB5-38D4-462D-80CD-924D294205E6}"/>
              </a:ext>
            </a:extLst>
          </p:cNvPr>
          <p:cNvPicPr>
            <a:picLocks noGrp="1" noChangeAspect="1"/>
          </p:cNvPicPr>
          <p:nvPr>
            <p:ph sz="half" idx="10"/>
          </p:nvPr>
        </p:nvPicPr>
        <p:blipFill>
          <a:blip r:embed="rId4"/>
          <a:stretch>
            <a:fillRect/>
          </a:stretch>
        </p:blipFill>
        <p:spPr>
          <a:xfrm>
            <a:off x="2978246" y="1622216"/>
            <a:ext cx="5939723" cy="4436483"/>
          </a:xfrm>
          <a:prstGeom prst="rect">
            <a:avLst/>
          </a:prstGeom>
        </p:spPr>
      </p:pic>
      <p:sp>
        <p:nvSpPr>
          <p:cNvPr id="15" name="Date Placeholder 14"/>
          <p:cNvSpPr>
            <a:spLocks noGrp="1"/>
          </p:cNvSpPr>
          <p:nvPr>
            <p:ph type="dt" sz="half" idx="11"/>
          </p:nvPr>
        </p:nvSpPr>
        <p:spPr/>
        <p:txBody>
          <a:bodyPr/>
          <a:lstStyle/>
          <a:p>
            <a:pPr defTabSz="457200"/>
            <a:r>
              <a:rPr lang="en-US">
                <a:solidFill>
                  <a:prstClr val="white"/>
                </a:solidFill>
                <a:latin typeface="Calibri" panose="020F0502020204030204"/>
              </a:rPr>
              <a:t>October 2018 Rev 10/26/2018</a:t>
            </a:r>
            <a:endParaRPr lang="en-US" dirty="0">
              <a:solidFill>
                <a:prstClr val="white"/>
              </a:solidFill>
              <a:latin typeface="Calibri" panose="020F0502020204030204"/>
            </a:endParaRPr>
          </a:p>
        </p:txBody>
      </p:sp>
      <p:sp>
        <p:nvSpPr>
          <p:cNvPr id="17" name="Slide Number Placeholder 16"/>
          <p:cNvSpPr>
            <a:spLocks noGrp="1"/>
          </p:cNvSpPr>
          <p:nvPr>
            <p:ph type="sldNum" sz="quarter" idx="13"/>
          </p:nvPr>
        </p:nvSpPr>
        <p:spPr/>
        <p:txBody>
          <a:bodyPr/>
          <a:lstStyle/>
          <a:p>
            <a:pPr defTabSz="457200"/>
            <a:fld id="{4757345D-2B99-4C0D-8D75-63C12FEDC865}" type="slidenum">
              <a:rPr lang="en-US">
                <a:solidFill>
                  <a:prstClr val="white"/>
                </a:solidFill>
                <a:latin typeface="Calibri" panose="020F0502020204030204"/>
              </a:rPr>
              <a:pPr defTabSz="457200"/>
              <a:t>47</a:t>
            </a:fld>
            <a:endParaRPr lang="en-US">
              <a:solidFill>
                <a:prstClr val="white"/>
              </a:solidFill>
              <a:latin typeface="Calibri" panose="020F0502020204030204"/>
            </a:endParaRPr>
          </a:p>
        </p:txBody>
      </p:sp>
      <p:sp>
        <p:nvSpPr>
          <p:cNvPr id="20" name="Footer Placeholder 7"/>
          <p:cNvSpPr>
            <a:spLocks noGrp="1"/>
          </p:cNvSpPr>
          <p:nvPr>
            <p:ph type="ftr" sz="quarter" idx="3"/>
          </p:nvPr>
        </p:nvSpPr>
        <p:spPr/>
        <p:txBody>
          <a:bodyPr/>
          <a:lstStyle/>
          <a:p>
            <a:pPr defTabSz="457200"/>
            <a:r>
              <a:rPr lang="en-US">
                <a:solidFill>
                  <a:prstClr val="white"/>
                </a:solidFill>
                <a:latin typeface="Calibri" panose="020F0502020204030204"/>
              </a:rPr>
              <a:t>NADP/LIMRA 2017 U.S. Group Dental Claims Processing Metrics</a:t>
            </a:r>
            <a:endParaRPr lang="en-US" dirty="0">
              <a:solidFill>
                <a:prstClr val="white"/>
              </a:solidFill>
              <a:latin typeface="Calibri" panose="020F0502020204030204"/>
            </a:endParaRPr>
          </a:p>
        </p:txBody>
      </p:sp>
      <p:grpSp>
        <p:nvGrpSpPr>
          <p:cNvPr id="9" name="Group 8"/>
          <p:cNvGrpSpPr/>
          <p:nvPr/>
        </p:nvGrpSpPr>
        <p:grpSpPr>
          <a:xfrm>
            <a:off x="605319" y="2555417"/>
            <a:ext cx="951379" cy="2962171"/>
            <a:chOff x="0" y="2362200"/>
            <a:chExt cx="990600" cy="2962171"/>
          </a:xfrm>
        </p:grpSpPr>
        <p:sp>
          <p:nvSpPr>
            <p:cNvPr id="10" name="TextBox 9"/>
            <p:cNvSpPr txBox="1"/>
            <p:nvPr/>
          </p:nvSpPr>
          <p:spPr>
            <a:xfrm>
              <a:off x="0" y="2362200"/>
              <a:ext cx="381000" cy="345607"/>
            </a:xfrm>
            <a:prstGeom prst="rect">
              <a:avLst/>
            </a:prstGeom>
            <a:noFill/>
          </p:spPr>
          <p:txBody>
            <a:bodyPr wrap="square" rtlCol="0">
              <a:spAutoFit/>
            </a:bodyPr>
            <a:lstStyle/>
            <a:p>
              <a:pPr defTabSz="457200"/>
              <a:r>
                <a:rPr lang="en-US" sz="823" b="1" dirty="0">
                  <a:solidFill>
                    <a:prstClr val="black"/>
                  </a:solidFill>
                  <a:latin typeface="Calibri" panose="020F0502020204030204"/>
                </a:rPr>
                <a:t>Max</a:t>
              </a:r>
            </a:p>
          </p:txBody>
        </p:sp>
        <p:sp>
          <p:nvSpPr>
            <p:cNvPr id="11" name="TextBox 10"/>
            <p:cNvSpPr txBox="1"/>
            <p:nvPr/>
          </p:nvSpPr>
          <p:spPr>
            <a:xfrm>
              <a:off x="0" y="3048000"/>
              <a:ext cx="838200" cy="345607"/>
            </a:xfrm>
            <a:prstGeom prst="rect">
              <a:avLst/>
            </a:prstGeom>
            <a:noFill/>
          </p:spPr>
          <p:txBody>
            <a:bodyPr wrap="square" rtlCol="0">
              <a:spAutoFit/>
            </a:bodyPr>
            <a:lstStyle/>
            <a:p>
              <a:pPr defTabSz="457200"/>
              <a:r>
                <a:rPr lang="en-US" sz="823" b="1" dirty="0">
                  <a:solidFill>
                    <a:prstClr val="black"/>
                  </a:solidFill>
                  <a:latin typeface="Calibri" panose="020F0502020204030204"/>
                </a:rPr>
                <a:t>75</a:t>
              </a:r>
              <a:r>
                <a:rPr lang="en-US" sz="823" b="1" baseline="30000" dirty="0">
                  <a:solidFill>
                    <a:prstClr val="black"/>
                  </a:solidFill>
                  <a:latin typeface="Calibri" panose="020F0502020204030204"/>
                </a:rPr>
                <a:t>th</a:t>
              </a:r>
              <a:r>
                <a:rPr lang="en-US" sz="823" b="1" dirty="0">
                  <a:solidFill>
                    <a:prstClr val="black"/>
                  </a:solidFill>
                  <a:latin typeface="Calibri" panose="020F0502020204030204"/>
                </a:rPr>
                <a:t> percentile</a:t>
              </a:r>
            </a:p>
          </p:txBody>
        </p:sp>
        <p:sp>
          <p:nvSpPr>
            <p:cNvPr id="12" name="TextBox 11"/>
            <p:cNvSpPr txBox="1"/>
            <p:nvPr/>
          </p:nvSpPr>
          <p:spPr>
            <a:xfrm>
              <a:off x="0" y="4419600"/>
              <a:ext cx="990600" cy="218971"/>
            </a:xfrm>
            <a:prstGeom prst="rect">
              <a:avLst/>
            </a:prstGeom>
            <a:noFill/>
          </p:spPr>
          <p:txBody>
            <a:bodyPr wrap="square" rtlCol="0">
              <a:spAutoFit/>
            </a:bodyPr>
            <a:lstStyle/>
            <a:p>
              <a:pPr defTabSz="457200"/>
              <a:r>
                <a:rPr lang="en-US" sz="823" b="1" dirty="0">
                  <a:solidFill>
                    <a:prstClr val="black"/>
                  </a:solidFill>
                  <a:latin typeface="Calibri" panose="020F0502020204030204"/>
                </a:rPr>
                <a:t>25</a:t>
              </a:r>
              <a:r>
                <a:rPr lang="en-US" sz="823" b="1" baseline="30000" dirty="0">
                  <a:solidFill>
                    <a:prstClr val="black"/>
                  </a:solidFill>
                  <a:latin typeface="Calibri" panose="020F0502020204030204"/>
                </a:rPr>
                <a:t>th</a:t>
              </a:r>
              <a:r>
                <a:rPr lang="en-US" sz="823" b="1" dirty="0">
                  <a:solidFill>
                    <a:prstClr val="black"/>
                  </a:solidFill>
                  <a:latin typeface="Calibri" panose="020F0502020204030204"/>
                </a:rPr>
                <a:t> percentile</a:t>
              </a:r>
            </a:p>
          </p:txBody>
        </p:sp>
        <p:sp>
          <p:nvSpPr>
            <p:cNvPr id="13" name="TextBox 12"/>
            <p:cNvSpPr txBox="1"/>
            <p:nvPr/>
          </p:nvSpPr>
          <p:spPr>
            <a:xfrm>
              <a:off x="0" y="3733800"/>
              <a:ext cx="990600" cy="218971"/>
            </a:xfrm>
            <a:prstGeom prst="rect">
              <a:avLst/>
            </a:prstGeom>
            <a:noFill/>
          </p:spPr>
          <p:txBody>
            <a:bodyPr wrap="square" rtlCol="0">
              <a:spAutoFit/>
            </a:bodyPr>
            <a:lstStyle/>
            <a:p>
              <a:pPr defTabSz="457200"/>
              <a:r>
                <a:rPr lang="en-US" sz="823" b="1" dirty="0">
                  <a:solidFill>
                    <a:prstClr val="black"/>
                  </a:solidFill>
                  <a:latin typeface="Calibri" panose="020F0502020204030204"/>
                </a:rPr>
                <a:t>50</a:t>
              </a:r>
              <a:r>
                <a:rPr lang="en-US" sz="823" b="1" baseline="30000" dirty="0">
                  <a:solidFill>
                    <a:prstClr val="black"/>
                  </a:solidFill>
                  <a:latin typeface="Calibri" panose="020F0502020204030204"/>
                </a:rPr>
                <a:t>th</a:t>
              </a:r>
              <a:r>
                <a:rPr lang="en-US" sz="823" b="1" dirty="0">
                  <a:solidFill>
                    <a:prstClr val="black"/>
                  </a:solidFill>
                  <a:latin typeface="Calibri" panose="020F0502020204030204"/>
                </a:rPr>
                <a:t> percentile</a:t>
              </a:r>
            </a:p>
          </p:txBody>
        </p:sp>
        <p:sp>
          <p:nvSpPr>
            <p:cNvPr id="14" name="TextBox 13"/>
            <p:cNvSpPr txBox="1"/>
            <p:nvPr/>
          </p:nvSpPr>
          <p:spPr>
            <a:xfrm>
              <a:off x="0" y="5105400"/>
              <a:ext cx="990600" cy="218971"/>
            </a:xfrm>
            <a:prstGeom prst="rect">
              <a:avLst/>
            </a:prstGeom>
            <a:noFill/>
          </p:spPr>
          <p:txBody>
            <a:bodyPr wrap="square" rtlCol="0">
              <a:spAutoFit/>
            </a:bodyPr>
            <a:lstStyle/>
            <a:p>
              <a:pPr defTabSz="457200"/>
              <a:r>
                <a:rPr lang="en-US" sz="823" b="1" dirty="0">
                  <a:solidFill>
                    <a:prstClr val="black"/>
                  </a:solidFill>
                  <a:latin typeface="Calibri" panose="020F0502020204030204"/>
                </a:rPr>
                <a:t>Min</a:t>
              </a:r>
            </a:p>
          </p:txBody>
        </p:sp>
      </p:grpSp>
      <p:sp>
        <p:nvSpPr>
          <p:cNvPr id="3" name="Rectangle 2"/>
          <p:cNvSpPr/>
          <p:nvPr/>
        </p:nvSpPr>
        <p:spPr>
          <a:xfrm>
            <a:off x="2589088" y="6098974"/>
            <a:ext cx="6758112" cy="415498"/>
          </a:xfrm>
          <a:prstGeom prst="rect">
            <a:avLst/>
          </a:prstGeom>
        </p:spPr>
        <p:txBody>
          <a:bodyPr wrap="square">
            <a:spAutoFit/>
          </a:bodyPr>
          <a:lstStyle/>
          <a:p>
            <a:pPr defTabSz="457200"/>
            <a:r>
              <a:rPr lang="en-US" sz="1050" dirty="0">
                <a:solidFill>
                  <a:prstClr val="black"/>
                </a:solidFill>
                <a:latin typeface="Calibri" panose="020F0502020204030204"/>
              </a:rPr>
              <a:t>NOTE: Data in this chart represents a weighted average based on the total number of claims reported. Not all respondents reported a total number of claims, so this chart represents a subset of the total number of respondents.</a:t>
            </a:r>
          </a:p>
        </p:txBody>
      </p:sp>
      <p:pic>
        <p:nvPicPr>
          <p:cNvPr id="16" name="Picture 15">
            <a:extLst>
              <a:ext uri="{FF2B5EF4-FFF2-40B4-BE49-F238E27FC236}">
                <a16:creationId xmlns:a16="http://schemas.microsoft.com/office/drawing/2014/main" id="{4377AB8D-6C2E-4BEF-B77C-7958DCB6C0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6279" y="3664977"/>
            <a:ext cx="7661787" cy="25237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Excess </a:t>
            </a:r>
            <a:r>
              <a:rPr kumimoji="0" lang="en-US" sz="1800" b="0" i="0" u="none" strike="noStrike" kern="1200" cap="none" spc="0" normalizeH="0" baseline="0" noProof="0" dirty="0">
                <a:ln>
                  <a:noFill/>
                </a:ln>
                <a:solidFill>
                  <a:srgbClr val="FF0000"/>
                </a:solidFill>
                <a:effectLst/>
                <a:uLnTx/>
                <a:uFillTx/>
                <a:latin typeface="Century Gothic"/>
                <a:ea typeface="+mn-ea"/>
                <a:cs typeface="+mn-cs"/>
              </a:rPr>
              <a:t>administrative costs due to measurement and a range of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a:ea typeface="+mn-ea"/>
                <a:cs typeface="+mn-cs"/>
              </a:rPr>
              <a:t>other activities are estimated at $190 billion per year</a:t>
            </a:r>
            <a:r>
              <a:rPr kumimoji="0" lang="en-US" sz="1800" b="0" i="0" u="none" strike="noStrike" kern="1200" cap="none" spc="0" normalizeH="0" baseline="0" noProof="0" dirty="0">
                <a:ln>
                  <a:noFill/>
                </a:ln>
                <a:solidFill>
                  <a:prstClr val="black"/>
                </a:solidFill>
                <a:effectLst/>
                <a:uLnTx/>
                <a:uFillTx/>
                <a:latin typeface="Century Gothic"/>
                <a:ea typeface="+mn-ea"/>
                <a:cs typeface="+mn-cs"/>
              </a:rPr>
              <a:t>, and continually expanding measurement activities and requirements could cause this figure to increase (IOM, 2012). All told,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development and validation of measures; the collection, analysis, and maintenance of measurement data; and the reporting of measures have grown increasingly burdensome, with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significant financial impact.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mn-cs"/>
              </a:rPr>
              <a:t>IOM Vital Signs 2015</a:t>
            </a:r>
          </a:p>
        </p:txBody>
      </p:sp>
      <p:pic>
        <p:nvPicPr>
          <p:cNvPr id="5" name="Picture 4"/>
          <p:cNvPicPr>
            <a:picLocks noChangeAspect="1"/>
          </p:cNvPicPr>
          <p:nvPr/>
        </p:nvPicPr>
        <p:blipFill rotWithShape="1">
          <a:blip r:embed="rId3"/>
          <a:srcRect l="17721" t="7285" r="16537" b="3873"/>
          <a:stretch/>
        </p:blipFill>
        <p:spPr>
          <a:xfrm>
            <a:off x="4068097" y="226956"/>
            <a:ext cx="3782963" cy="3195069"/>
          </a:xfrm>
          <a:prstGeom prst="rect">
            <a:avLst/>
          </a:prstGeom>
        </p:spPr>
      </p:pic>
    </p:spTree>
    <p:extLst>
      <p:ext uri="{BB962C8B-B14F-4D97-AF65-F5344CB8AC3E}">
        <p14:creationId xmlns:p14="http://schemas.microsoft.com/office/powerpoint/2010/main" val="1617177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
          <p:cNvSpPr txBox="1">
            <a:spLocks/>
          </p:cNvSpPr>
          <p:nvPr/>
        </p:nvSpPr>
        <p:spPr>
          <a:xfrm>
            <a:off x="159657" y="304802"/>
            <a:ext cx="9419772" cy="609599"/>
          </a:xfrm>
          <a:prstGeom prst="rect">
            <a:avLst/>
          </a:prstGeom>
          <a:noFill/>
          <a:ln>
            <a:noFill/>
          </a:ln>
        </p:spPr>
        <p:txBody>
          <a:bodyPr lIns="91425" tIns="45700" rIns="91425" bIns="45700" anchor="ctr" anchorCtr="0">
            <a:noAutofit/>
          </a:bodyPr>
          <a:lstStyle>
            <a:lvl1pPr algn="l" defTabSz="457200" rtl="0" eaLnBrk="1" latinLnBrk="0" hangingPunct="1">
              <a:spcBef>
                <a:spcPct val="0"/>
              </a:spcBef>
              <a:buNone/>
              <a:defRPr sz="4000" b="1" i="0" kern="1200">
                <a:solidFill>
                  <a:srgbClr val="333366"/>
                </a:solidFill>
                <a:latin typeface="Century Gothic"/>
                <a:ea typeface="+mj-ea"/>
                <a:cs typeface="Century Gothic"/>
              </a:defRPr>
            </a:lvl1pPr>
          </a:lstStyle>
          <a:p>
            <a:pPr marL="0" marR="0" lvl="0" indent="0" algn="ctr" defTabSz="457200" rtl="0" eaLnBrk="1" fontAlgn="auto" latinLnBrk="0" hangingPunct="1">
              <a:lnSpc>
                <a:spcPct val="100000"/>
              </a:lnSpc>
              <a:spcBef>
                <a:spcPts val="0"/>
              </a:spcBef>
              <a:spcAft>
                <a:spcPts val="0"/>
              </a:spcAft>
              <a:buClr>
                <a:prstClr val="white"/>
              </a:buClr>
              <a:buSzPct val="25000"/>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Arial"/>
                <a:cs typeface="Arial"/>
                <a:sym typeface="Arial"/>
              </a:rPr>
              <a:t>DQA Administrative Claims Based Program and Plan Level Pediatric Measures</a:t>
            </a:r>
          </a:p>
        </p:txBody>
      </p:sp>
      <p:sp>
        <p:nvSpPr>
          <p:cNvPr id="4" name="Rectangle 3">
            <a:extLst>
              <a:ext uri="{FF2B5EF4-FFF2-40B4-BE49-F238E27FC236}">
                <a16:creationId xmlns:a16="http://schemas.microsoft.com/office/drawing/2014/main" id="{1C91734B-84C8-0B42-B306-8A2D127EF831}"/>
              </a:ext>
            </a:extLst>
          </p:cNvPr>
          <p:cNvSpPr/>
          <p:nvPr/>
        </p:nvSpPr>
        <p:spPr>
          <a:xfrm>
            <a:off x="-159657" y="6226629"/>
            <a:ext cx="12511314" cy="1088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aphicFrame>
        <p:nvGraphicFramePr>
          <p:cNvPr id="2" name="Shape 129"/>
          <p:cNvGraphicFramePr/>
          <p:nvPr>
            <p:extLst/>
          </p:nvPr>
        </p:nvGraphicFramePr>
        <p:xfrm>
          <a:off x="725713" y="1256747"/>
          <a:ext cx="10319657" cy="5100508"/>
        </p:xfrm>
        <a:graphic>
          <a:graphicData uri="http://schemas.openxmlformats.org/drawingml/2006/table">
            <a:tbl>
              <a:tblPr firstRow="1" firstCol="1" bandRow="1">
                <a:tableStyleId>{BC89EF96-8CEA-46FF-86C4-4CE0E7609802}</a:tableStyleId>
              </a:tblPr>
              <a:tblGrid>
                <a:gridCol w="3277254">
                  <a:extLst>
                    <a:ext uri="{9D8B030D-6E8A-4147-A177-3AD203B41FA5}">
                      <a16:colId xmlns:a16="http://schemas.microsoft.com/office/drawing/2014/main" val="20000"/>
                    </a:ext>
                  </a:extLst>
                </a:gridCol>
                <a:gridCol w="7042403">
                  <a:extLst>
                    <a:ext uri="{9D8B030D-6E8A-4147-A177-3AD203B41FA5}">
                      <a16:colId xmlns:a16="http://schemas.microsoft.com/office/drawing/2014/main" val="20001"/>
                    </a:ext>
                  </a:extLst>
                </a:gridCol>
              </a:tblGrid>
              <a:tr h="454025">
                <a:tc>
                  <a:txBody>
                    <a:bodyPr/>
                    <a:lstStyle/>
                    <a:p>
                      <a:pPr marL="0" marR="0" lvl="0" indent="0" algn="l" rtl="0">
                        <a:spcBef>
                          <a:spcPts val="0"/>
                        </a:spcBef>
                        <a:spcAft>
                          <a:spcPts val="0"/>
                        </a:spcAft>
                        <a:buSzPct val="25000"/>
                        <a:buNone/>
                      </a:pPr>
                      <a:r>
                        <a:rPr lang="en-US" sz="1200" dirty="0"/>
                        <a:t> </a:t>
                      </a:r>
                    </a:p>
                  </a:txBody>
                  <a:tcPr marL="24175" marR="24175" marT="0" marB="0" anchor="ctr"/>
                </a:tc>
                <a:tc>
                  <a:txBody>
                    <a:bodyPr/>
                    <a:lstStyle/>
                    <a:p>
                      <a:pPr marL="0" marR="0" lvl="0" indent="0" algn="ctr" rtl="0">
                        <a:spcBef>
                          <a:spcPts val="0"/>
                        </a:spcBef>
                        <a:spcAft>
                          <a:spcPts val="0"/>
                        </a:spcAft>
                        <a:buSzPct val="25000"/>
                        <a:buNone/>
                      </a:pPr>
                      <a:r>
                        <a:rPr lang="en-US" sz="1500"/>
                        <a:t>Measure Name</a:t>
                      </a:r>
                    </a:p>
                  </a:txBody>
                  <a:tcPr marL="24175" marR="24175" marT="0" marB="0" anchor="ctr"/>
                </a:tc>
                <a:extLst>
                  <a:ext uri="{0D108BD9-81ED-4DB2-BD59-A6C34878D82A}">
                    <a16:rowId xmlns:a16="http://schemas.microsoft.com/office/drawing/2014/main" val="10000"/>
                  </a:ext>
                </a:extLst>
              </a:tr>
              <a:tr h="218403">
                <a:tc rowSpan="4">
                  <a:txBody>
                    <a:bodyPr/>
                    <a:lstStyle/>
                    <a:p>
                      <a:pPr marL="0" marR="0" lvl="0" indent="0" algn="l" rtl="0">
                        <a:spcBef>
                          <a:spcPts val="0"/>
                        </a:spcBef>
                        <a:spcAft>
                          <a:spcPts val="0"/>
                        </a:spcAft>
                        <a:buSzPct val="25000"/>
                        <a:buNone/>
                      </a:pPr>
                      <a:r>
                        <a:rPr lang="en-US" sz="1500" dirty="0"/>
                        <a:t>Evaluating Access and Utilization</a:t>
                      </a:r>
                    </a:p>
                  </a:txBody>
                  <a:tcPr marL="24175" marR="24175" marT="0" marB="0" anchor="ctr">
                    <a:noFill/>
                  </a:tcPr>
                </a:tc>
                <a:tc>
                  <a:txBody>
                    <a:bodyPr/>
                    <a:lstStyle/>
                    <a:p>
                      <a:pPr marL="0" marR="0" lvl="0" indent="0" algn="l" rtl="0">
                        <a:spcBef>
                          <a:spcPts val="0"/>
                        </a:spcBef>
                        <a:spcAft>
                          <a:spcPts val="0"/>
                        </a:spcAft>
                        <a:buSzPct val="25000"/>
                        <a:buNone/>
                      </a:pPr>
                      <a:r>
                        <a:rPr lang="en-US" sz="1200" dirty="0"/>
                        <a:t>Utilization of Services</a:t>
                      </a:r>
                      <a:endParaRPr lang="en-US" sz="1200" b="1" dirty="0"/>
                    </a:p>
                  </a:txBody>
                  <a:tcPr marL="24175" marR="24175" marT="0" marB="0" anchor="ctr"/>
                </a:tc>
                <a:extLst>
                  <a:ext uri="{0D108BD9-81ED-4DB2-BD59-A6C34878D82A}">
                    <a16:rowId xmlns:a16="http://schemas.microsoft.com/office/drawing/2014/main" val="10001"/>
                  </a:ext>
                </a:extLst>
              </a:tr>
              <a:tr h="436827">
                <a:tc vMerge="1">
                  <a:txBody>
                    <a:bodyPr/>
                    <a:lstStyle/>
                    <a:p>
                      <a:endParaRPr lang="en-US"/>
                    </a:p>
                  </a:txBody>
                  <a:tcPr/>
                </a:tc>
                <a:tc>
                  <a:txBody>
                    <a:bodyPr/>
                    <a:lstStyle/>
                    <a:p>
                      <a:pPr marL="0" marR="0" lvl="0" indent="0" algn="l" rtl="0">
                        <a:spcBef>
                          <a:spcPts val="0"/>
                        </a:spcBef>
                        <a:spcAft>
                          <a:spcPts val="0"/>
                        </a:spcAft>
                        <a:buSzPct val="25000"/>
                        <a:buNone/>
                      </a:pPr>
                      <a:r>
                        <a:rPr lang="en-US" sz="1200" dirty="0"/>
                        <a:t>Preventive Services for Children at Elevated Caries Risk</a:t>
                      </a:r>
                      <a:endParaRPr lang="en-US" sz="1200" b="1" dirty="0"/>
                    </a:p>
                  </a:txBody>
                  <a:tcPr marL="24175" marR="24175" marT="0" marB="0" anchor="ctr"/>
                </a:tc>
                <a:extLst>
                  <a:ext uri="{0D108BD9-81ED-4DB2-BD59-A6C34878D82A}">
                    <a16:rowId xmlns:a16="http://schemas.microsoft.com/office/drawing/2014/main" val="10002"/>
                  </a:ext>
                </a:extLst>
              </a:tr>
              <a:tr h="363795">
                <a:tc vMerge="1">
                  <a:txBody>
                    <a:bodyPr/>
                    <a:lstStyle/>
                    <a:p>
                      <a:endParaRPr lang="en-US"/>
                    </a:p>
                  </a:txBody>
                  <a:tcPr/>
                </a:tc>
                <a:tc>
                  <a:txBody>
                    <a:bodyPr/>
                    <a:lstStyle/>
                    <a:p>
                      <a:pPr marL="0" marR="0" lvl="0" indent="0" algn="l" rtl="0">
                        <a:spcBef>
                          <a:spcPts val="0"/>
                        </a:spcBef>
                        <a:spcAft>
                          <a:spcPts val="0"/>
                        </a:spcAft>
                        <a:buSzPct val="25000"/>
                        <a:buNone/>
                      </a:pPr>
                      <a:r>
                        <a:rPr lang="en-US" sz="1200" dirty="0"/>
                        <a:t>Treatment Services</a:t>
                      </a:r>
                      <a:endParaRPr lang="en-US" sz="1200" b="1" dirty="0"/>
                    </a:p>
                  </a:txBody>
                  <a:tcPr marL="24175" marR="24175" marT="0" marB="0" anchor="ctr"/>
                </a:tc>
                <a:extLst>
                  <a:ext uri="{0D108BD9-81ED-4DB2-BD59-A6C34878D82A}">
                    <a16:rowId xmlns:a16="http://schemas.microsoft.com/office/drawing/2014/main" val="10003"/>
                  </a:ext>
                </a:extLst>
              </a:tr>
              <a:tr h="363795">
                <a:tc vMerge="1">
                  <a:txBody>
                    <a:bodyPr/>
                    <a:lstStyle/>
                    <a:p>
                      <a:pPr marL="0" marR="0" lvl="0" indent="0" algn="l" rtl="0">
                        <a:spcBef>
                          <a:spcPts val="0"/>
                        </a:spcBef>
                        <a:spcAft>
                          <a:spcPts val="0"/>
                        </a:spcAft>
                        <a:buSzPct val="25000"/>
                        <a:buNone/>
                      </a:pPr>
                      <a:endParaRPr lang="en-US" sz="1400" dirty="0"/>
                    </a:p>
                  </a:txBody>
                  <a:tcPr marL="24175" marR="24175" marT="0" marB="0" anchor="ctr"/>
                </a:tc>
                <a:tc>
                  <a:txBody>
                    <a:bodyPr/>
                    <a:lstStyle/>
                    <a:p>
                      <a:pPr marL="0" marR="0" lvl="0" indent="0" algn="l" rtl="0">
                        <a:spcBef>
                          <a:spcPts val="0"/>
                        </a:spcBef>
                        <a:spcAft>
                          <a:spcPts val="0"/>
                        </a:spcAft>
                        <a:buSzPct val="25000"/>
                        <a:buNone/>
                      </a:pPr>
                      <a:r>
                        <a:rPr lang="en-US" sz="1200" b="0" dirty="0"/>
                        <a:t>Caries Risk Documentation</a:t>
                      </a:r>
                    </a:p>
                  </a:txBody>
                  <a:tcPr marL="24175" marR="24175" marT="0" marB="0" anchor="ctr"/>
                </a:tc>
                <a:extLst>
                  <a:ext uri="{0D108BD9-81ED-4DB2-BD59-A6C34878D82A}">
                    <a16:rowId xmlns:a16="http://schemas.microsoft.com/office/drawing/2014/main" val="10013"/>
                  </a:ext>
                </a:extLst>
              </a:tr>
              <a:tr h="230627">
                <a:tc rowSpan="8">
                  <a:txBody>
                    <a:bodyPr/>
                    <a:lstStyle/>
                    <a:p>
                      <a:pPr marL="0" marR="0" lvl="0" indent="0" algn="l" rtl="0">
                        <a:spcBef>
                          <a:spcPts val="0"/>
                        </a:spcBef>
                        <a:spcAft>
                          <a:spcPts val="0"/>
                        </a:spcAft>
                        <a:buSzPct val="25000"/>
                        <a:buNone/>
                      </a:pPr>
                      <a:r>
                        <a:rPr lang="en-US" sz="1500"/>
                        <a:t>Evaluating Quality of Care</a:t>
                      </a:r>
                    </a:p>
                  </a:txBody>
                  <a:tcPr marL="24175" marR="24175" marT="0" marB="0" anchor="ctr"/>
                </a:tc>
                <a:tc>
                  <a:txBody>
                    <a:bodyPr/>
                    <a:lstStyle/>
                    <a:p>
                      <a:pPr marL="0" marR="0" lvl="0" indent="0" algn="l" rtl="0">
                        <a:spcBef>
                          <a:spcPts val="0"/>
                        </a:spcBef>
                        <a:spcAft>
                          <a:spcPts val="0"/>
                        </a:spcAft>
                        <a:buSzPct val="25000"/>
                        <a:buNone/>
                      </a:pPr>
                      <a:r>
                        <a:rPr lang="en-US" sz="1200"/>
                        <a:t>Oral Evaluation</a:t>
                      </a:r>
                      <a:endParaRPr lang="en-US" sz="1200" b="1"/>
                    </a:p>
                  </a:txBody>
                  <a:tcPr marL="24175" marR="24175" marT="0" marB="0" anchor="ctr"/>
                </a:tc>
                <a:extLst>
                  <a:ext uri="{0D108BD9-81ED-4DB2-BD59-A6C34878D82A}">
                    <a16:rowId xmlns:a16="http://schemas.microsoft.com/office/drawing/2014/main" val="10004"/>
                  </a:ext>
                </a:extLst>
              </a:tr>
              <a:tr h="364026">
                <a:tc vMerge="1">
                  <a:txBody>
                    <a:bodyPr/>
                    <a:lstStyle/>
                    <a:p>
                      <a:endParaRPr lang="en-US"/>
                    </a:p>
                  </a:txBody>
                  <a:tcPr/>
                </a:tc>
                <a:tc>
                  <a:txBody>
                    <a:bodyPr/>
                    <a:lstStyle/>
                    <a:p>
                      <a:pPr marL="0" marR="0" lvl="0" indent="0" algn="l" rtl="0">
                        <a:spcBef>
                          <a:spcPts val="0"/>
                        </a:spcBef>
                        <a:spcAft>
                          <a:spcPts val="0"/>
                        </a:spcAft>
                        <a:buSzPct val="25000"/>
                        <a:buNone/>
                      </a:pPr>
                      <a:r>
                        <a:rPr lang="en-US" sz="1200" dirty="0"/>
                        <a:t>Topical Fluoride for Children at Elevated Caries Risk</a:t>
                      </a:r>
                      <a:endParaRPr lang="en-US" sz="1200" b="1" dirty="0"/>
                    </a:p>
                  </a:txBody>
                  <a:tcPr marL="24175" marR="24175" marT="0" marB="0" anchor="ctr"/>
                </a:tc>
                <a:extLst>
                  <a:ext uri="{0D108BD9-81ED-4DB2-BD59-A6C34878D82A}">
                    <a16:rowId xmlns:a16="http://schemas.microsoft.com/office/drawing/2014/main" val="10005"/>
                  </a:ext>
                </a:extLst>
              </a:tr>
              <a:tr h="364026">
                <a:tc vMerge="1">
                  <a:txBody>
                    <a:bodyPr/>
                    <a:lstStyle/>
                    <a:p>
                      <a:endParaRPr lang="en-US"/>
                    </a:p>
                  </a:txBody>
                  <a:tcPr/>
                </a:tc>
                <a:tc>
                  <a:txBody>
                    <a:bodyPr/>
                    <a:lstStyle/>
                    <a:p>
                      <a:pPr marL="0" marR="0" lvl="0" indent="0" algn="l" rtl="0">
                        <a:spcBef>
                          <a:spcPts val="0"/>
                        </a:spcBef>
                        <a:spcAft>
                          <a:spcPts val="0"/>
                        </a:spcAft>
                        <a:buSzPct val="25000"/>
                        <a:buNone/>
                      </a:pPr>
                      <a:r>
                        <a:rPr lang="en-US" sz="1200"/>
                        <a:t>Sealants for 6–9 Year-Old Children at Elevated Caries Risk </a:t>
                      </a:r>
                      <a:endParaRPr lang="en-US" sz="1200" b="1"/>
                    </a:p>
                  </a:txBody>
                  <a:tcPr marL="24175" marR="24175" marT="0" marB="0" anchor="ctr"/>
                </a:tc>
                <a:extLst>
                  <a:ext uri="{0D108BD9-81ED-4DB2-BD59-A6C34878D82A}">
                    <a16:rowId xmlns:a16="http://schemas.microsoft.com/office/drawing/2014/main" val="10006"/>
                  </a:ext>
                </a:extLst>
              </a:tr>
              <a:tr h="364026">
                <a:tc vMerge="1">
                  <a:txBody>
                    <a:bodyPr/>
                    <a:lstStyle/>
                    <a:p>
                      <a:endParaRPr lang="en-US"/>
                    </a:p>
                  </a:txBody>
                  <a:tcPr/>
                </a:tc>
                <a:tc>
                  <a:txBody>
                    <a:bodyPr/>
                    <a:lstStyle/>
                    <a:p>
                      <a:pPr marL="0" marR="0" lvl="0" indent="0" algn="l" rtl="0">
                        <a:spcBef>
                          <a:spcPts val="0"/>
                        </a:spcBef>
                        <a:spcAft>
                          <a:spcPts val="0"/>
                        </a:spcAft>
                        <a:buSzPct val="25000"/>
                        <a:buNone/>
                      </a:pPr>
                      <a:r>
                        <a:rPr lang="en-US" sz="1200"/>
                        <a:t>Sealants for 10–14 Year-Old Children at Elevated Caries Risk </a:t>
                      </a:r>
                      <a:endParaRPr lang="en-US" sz="1200" b="1"/>
                    </a:p>
                  </a:txBody>
                  <a:tcPr marL="24175" marR="24175" marT="0" marB="0" anchor="ctr"/>
                </a:tc>
                <a:extLst>
                  <a:ext uri="{0D108BD9-81ED-4DB2-BD59-A6C34878D82A}">
                    <a16:rowId xmlns:a16="http://schemas.microsoft.com/office/drawing/2014/main" val="10007"/>
                  </a:ext>
                </a:extLst>
              </a:tr>
              <a:tr h="364026">
                <a:tc vMerge="1">
                  <a:txBody>
                    <a:bodyPr/>
                    <a:lstStyle/>
                    <a:p>
                      <a:endParaRPr lang="en-US"/>
                    </a:p>
                  </a:txBody>
                  <a:tcPr/>
                </a:tc>
                <a:tc>
                  <a:txBody>
                    <a:bodyPr/>
                    <a:lstStyle/>
                    <a:p>
                      <a:pPr marL="0" marR="0" lvl="0" indent="0" algn="l" rtl="0">
                        <a:spcBef>
                          <a:spcPts val="0"/>
                        </a:spcBef>
                        <a:spcAft>
                          <a:spcPts val="0"/>
                        </a:spcAft>
                        <a:buSzPct val="25000"/>
                        <a:buNone/>
                      </a:pPr>
                      <a:r>
                        <a:rPr lang="en-US" sz="1200" dirty="0"/>
                        <a:t>Care Continuity</a:t>
                      </a:r>
                      <a:endParaRPr lang="en-US" sz="1200" b="1" dirty="0"/>
                    </a:p>
                  </a:txBody>
                  <a:tcPr marL="24175" marR="24175" marT="0" marB="0" anchor="ctr"/>
                </a:tc>
                <a:extLst>
                  <a:ext uri="{0D108BD9-81ED-4DB2-BD59-A6C34878D82A}">
                    <a16:rowId xmlns:a16="http://schemas.microsoft.com/office/drawing/2014/main" val="10008"/>
                  </a:ext>
                </a:extLst>
              </a:tr>
              <a:tr h="230627">
                <a:tc vMerge="1">
                  <a:txBody>
                    <a:bodyPr/>
                    <a:lstStyle/>
                    <a:p>
                      <a:endParaRPr lang="en-US"/>
                    </a:p>
                  </a:txBody>
                  <a:tcPr/>
                </a:tc>
                <a:tc>
                  <a:txBody>
                    <a:bodyPr/>
                    <a:lstStyle/>
                    <a:p>
                      <a:pPr marL="0" marR="0" lvl="0" indent="0" algn="l" rtl="0">
                        <a:spcBef>
                          <a:spcPts val="0"/>
                        </a:spcBef>
                        <a:spcAft>
                          <a:spcPts val="0"/>
                        </a:spcAft>
                        <a:buSzPct val="25000"/>
                        <a:buNone/>
                      </a:pPr>
                      <a:r>
                        <a:rPr lang="en-US" sz="1200"/>
                        <a:t>Usual Source of Services</a:t>
                      </a:r>
                      <a:endParaRPr lang="en-US" sz="1200" b="1"/>
                    </a:p>
                  </a:txBody>
                  <a:tcPr marL="24175" marR="24175" marT="0" marB="0" anchor="ctr"/>
                </a:tc>
                <a:extLst>
                  <a:ext uri="{0D108BD9-81ED-4DB2-BD59-A6C34878D82A}">
                    <a16:rowId xmlns:a16="http://schemas.microsoft.com/office/drawing/2014/main" val="10009"/>
                  </a:ext>
                </a:extLst>
              </a:tr>
              <a:tr h="363795">
                <a:tc vMerge="1">
                  <a:txBody>
                    <a:bodyPr/>
                    <a:lstStyle/>
                    <a:p>
                      <a:endParaRPr lang="en-US"/>
                    </a:p>
                  </a:txBody>
                  <a:tcPr/>
                </a:tc>
                <a:tc>
                  <a:txBody>
                    <a:bodyPr/>
                    <a:lstStyle/>
                    <a:p>
                      <a:pPr marL="0" marR="0" lvl="0" indent="0" algn="l" rtl="0">
                        <a:spcBef>
                          <a:spcPts val="0"/>
                        </a:spcBef>
                        <a:spcAft>
                          <a:spcPts val="0"/>
                        </a:spcAft>
                        <a:buSzPct val="25000"/>
                        <a:buNone/>
                      </a:pPr>
                      <a:r>
                        <a:rPr lang="en-US" sz="1200" dirty="0"/>
                        <a:t>Ambulatory Care Sensitive Emergency Department Visits for Dental Caries in Children</a:t>
                      </a:r>
                      <a:endParaRPr lang="en-US" sz="1200" b="1" dirty="0"/>
                    </a:p>
                  </a:txBody>
                  <a:tcPr marL="24175" marR="24175" marT="0" marB="0" anchor="ctr"/>
                </a:tc>
                <a:extLst>
                  <a:ext uri="{0D108BD9-81ED-4DB2-BD59-A6C34878D82A}">
                    <a16:rowId xmlns:a16="http://schemas.microsoft.com/office/drawing/2014/main" val="10010"/>
                  </a:ext>
                </a:extLst>
              </a:tr>
              <a:tr h="436827">
                <a:tc vMerge="1">
                  <a:txBody>
                    <a:bodyPr/>
                    <a:lstStyle/>
                    <a:p>
                      <a:endParaRPr lang="en-US"/>
                    </a:p>
                  </a:txBody>
                  <a:tcPr/>
                </a:tc>
                <a:tc>
                  <a:txBody>
                    <a:bodyPr/>
                    <a:lstStyle/>
                    <a:p>
                      <a:pPr marL="0" marR="0" lvl="0" indent="0" algn="l" rtl="0">
                        <a:spcBef>
                          <a:spcPts val="0"/>
                        </a:spcBef>
                        <a:spcAft>
                          <a:spcPts val="0"/>
                        </a:spcAft>
                        <a:buSzPct val="25000"/>
                        <a:buNone/>
                      </a:pPr>
                      <a:r>
                        <a:rPr lang="en-US" sz="1200"/>
                        <a:t>Follow-Up after Emergency Department Visit by Children for Dental Caries</a:t>
                      </a:r>
                      <a:endParaRPr lang="en-US" sz="1200" b="1"/>
                    </a:p>
                  </a:txBody>
                  <a:tcPr marL="24175" marR="24175" marT="0" marB="0" anchor="ctr"/>
                </a:tc>
                <a:extLst>
                  <a:ext uri="{0D108BD9-81ED-4DB2-BD59-A6C34878D82A}">
                    <a16:rowId xmlns:a16="http://schemas.microsoft.com/office/drawing/2014/main" val="10011"/>
                  </a:ext>
                </a:extLst>
              </a:tr>
              <a:tr h="545683">
                <a:tc>
                  <a:txBody>
                    <a:bodyPr/>
                    <a:lstStyle/>
                    <a:p>
                      <a:pPr marL="0" marR="0" lvl="0" indent="0" algn="l" rtl="0">
                        <a:spcBef>
                          <a:spcPts val="0"/>
                        </a:spcBef>
                        <a:spcAft>
                          <a:spcPts val="0"/>
                        </a:spcAft>
                        <a:buSzPct val="25000"/>
                        <a:buNone/>
                      </a:pPr>
                      <a:r>
                        <a:rPr lang="en-US" sz="1500"/>
                        <a:t>Evaluating Cost and Efficiency</a:t>
                      </a:r>
                    </a:p>
                  </a:txBody>
                  <a:tcPr marL="24175" marR="24175" marT="0" marB="0" anchor="ctr"/>
                </a:tc>
                <a:tc>
                  <a:txBody>
                    <a:bodyPr/>
                    <a:lstStyle/>
                    <a:p>
                      <a:pPr marL="0" marR="0" lvl="0" indent="0" algn="l" rtl="0">
                        <a:spcBef>
                          <a:spcPts val="0"/>
                        </a:spcBef>
                        <a:spcAft>
                          <a:spcPts val="0"/>
                        </a:spcAft>
                        <a:buSzPct val="25000"/>
                        <a:buNone/>
                      </a:pPr>
                      <a:r>
                        <a:rPr lang="en-US" sz="1200" dirty="0"/>
                        <a:t>Per Member Per Month Cost of Clinical Services</a:t>
                      </a:r>
                      <a:endParaRPr lang="en-US" sz="1200" b="1" dirty="0"/>
                    </a:p>
                  </a:txBody>
                  <a:tcPr marL="24175" marR="24175"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331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E35AB-EA6A-4926-B135-55678D218A6D}"/>
              </a:ext>
            </a:extLst>
          </p:cNvPr>
          <p:cNvSpPr>
            <a:spLocks noGrp="1"/>
          </p:cNvSpPr>
          <p:nvPr>
            <p:ph type="title"/>
          </p:nvPr>
        </p:nvSpPr>
        <p:spPr/>
        <p:txBody>
          <a:bodyPr/>
          <a:lstStyle/>
          <a:p>
            <a:pPr algn="ctr"/>
            <a:r>
              <a:rPr lang="en-US" b="1" dirty="0">
                <a:solidFill>
                  <a:srgbClr val="0070C0"/>
                </a:solidFill>
                <a:effectLst>
                  <a:outerShdw blurRad="38100" dist="38100" dir="2700000" algn="tl">
                    <a:srgbClr val="000000">
                      <a:alpha val="43137"/>
                    </a:srgbClr>
                  </a:outerShdw>
                </a:effectLst>
              </a:rPr>
              <a:t>Dental Enrollment Trends</a:t>
            </a:r>
          </a:p>
        </p:txBody>
      </p:sp>
      <p:sp>
        <p:nvSpPr>
          <p:cNvPr id="5" name="Text Placeholder 4">
            <a:extLst>
              <a:ext uri="{FF2B5EF4-FFF2-40B4-BE49-F238E27FC236}">
                <a16:creationId xmlns:a16="http://schemas.microsoft.com/office/drawing/2014/main" id="{AB8AD0B4-051E-493C-9FFA-89CA7C06AD74}"/>
              </a:ext>
            </a:extLst>
          </p:cNvPr>
          <p:cNvSpPr>
            <a:spLocks noGrp="1"/>
          </p:cNvSpPr>
          <p:nvPr>
            <p:ph type="body" idx="1"/>
          </p:nvPr>
        </p:nvSpPr>
        <p:spPr/>
        <p:txBody>
          <a:bodyPr/>
          <a:lstStyle/>
          <a:p>
            <a:endParaRPr lang="en-US" dirty="0"/>
          </a:p>
        </p:txBody>
      </p:sp>
      <p:sp>
        <p:nvSpPr>
          <p:cNvPr id="2" name="Date Placeholder 1">
            <a:extLst>
              <a:ext uri="{FF2B5EF4-FFF2-40B4-BE49-F238E27FC236}">
                <a16:creationId xmlns:a16="http://schemas.microsoft.com/office/drawing/2014/main" id="{9595169C-1356-4D43-9883-E17C9A9F90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July 20, 2018</a:t>
            </a:r>
          </a:p>
        </p:txBody>
      </p:sp>
      <p:sp>
        <p:nvSpPr>
          <p:cNvPr id="3" name="Footer Placeholder 2">
            <a:extLst>
              <a:ext uri="{FF2B5EF4-FFF2-40B4-BE49-F238E27FC236}">
                <a16:creationId xmlns:a16="http://schemas.microsoft.com/office/drawing/2014/main" id="{8BFC056C-0734-4F67-952B-4ED1A259BF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CDA Dental Benefits Task Force</a:t>
            </a:r>
          </a:p>
        </p:txBody>
      </p:sp>
      <p:pic>
        <p:nvPicPr>
          <p:cNvPr id="7" name="Picture 6">
            <a:extLst>
              <a:ext uri="{FF2B5EF4-FFF2-40B4-BE49-F238E27FC236}">
                <a16:creationId xmlns:a16="http://schemas.microsoft.com/office/drawing/2014/main" id="{9AFB0617-F817-46D6-B74E-3A5ACD3DD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581262"/>
            <a:ext cx="4155831" cy="1723551"/>
          </a:xfrm>
          <a:prstGeom prst="rect">
            <a:avLst/>
          </a:prstGeom>
        </p:spPr>
      </p:pic>
    </p:spTree>
    <p:extLst>
      <p:ext uri="{BB962C8B-B14F-4D97-AF65-F5344CB8AC3E}">
        <p14:creationId xmlns:p14="http://schemas.microsoft.com/office/powerpoint/2010/main" val="130289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
          <p:cNvSpPr txBox="1">
            <a:spLocks/>
          </p:cNvSpPr>
          <p:nvPr/>
        </p:nvSpPr>
        <p:spPr>
          <a:xfrm>
            <a:off x="1615442" y="269970"/>
            <a:ext cx="6915151" cy="609599"/>
          </a:xfrm>
          <a:prstGeom prst="rect">
            <a:avLst/>
          </a:prstGeom>
          <a:noFill/>
          <a:ln>
            <a:noFill/>
          </a:ln>
        </p:spPr>
        <p:txBody>
          <a:bodyPr lIns="91425" tIns="45700" rIns="91425" bIns="45700" anchor="ctr" anchorCtr="0">
            <a:noAutofit/>
          </a:bodyPr>
          <a:lstStyle>
            <a:lvl1pPr algn="l" defTabSz="457200" rtl="0" eaLnBrk="1" latinLnBrk="0" hangingPunct="1">
              <a:spcBef>
                <a:spcPct val="0"/>
              </a:spcBef>
              <a:buNone/>
              <a:defRPr sz="4000" b="1" i="0" kern="1200">
                <a:solidFill>
                  <a:srgbClr val="333366"/>
                </a:solidFill>
                <a:latin typeface="Century Gothic"/>
                <a:ea typeface="+mj-ea"/>
                <a:cs typeface="Century Gothic"/>
              </a:defRPr>
            </a:lvl1pPr>
          </a:lstStyle>
          <a:p>
            <a:pPr marL="0" marR="0" lvl="0" indent="0" algn="ctr" defTabSz="457200" rtl="0" eaLnBrk="1" fontAlgn="auto" latinLnBrk="0" hangingPunct="1">
              <a:lnSpc>
                <a:spcPct val="100000"/>
              </a:lnSpc>
              <a:spcBef>
                <a:spcPts val="0"/>
              </a:spcBef>
              <a:spcAft>
                <a:spcPts val="0"/>
              </a:spcAft>
              <a:buClr>
                <a:prstClr val="white"/>
              </a:buClr>
              <a:buSzPct val="25000"/>
              <a:buFontTx/>
              <a:buNone/>
              <a:tabLst/>
              <a:defRPr/>
            </a:pPr>
            <a:r>
              <a:rPr kumimoji="0" lang="en-US" sz="2000" b="1" i="0" u="none" strike="noStrike" kern="1200" cap="none" spc="0" normalizeH="0" baseline="0" noProof="0" dirty="0">
                <a:ln>
                  <a:noFill/>
                </a:ln>
                <a:solidFill>
                  <a:prstClr val="black"/>
                </a:solidFill>
                <a:effectLst/>
                <a:uLnTx/>
                <a:uFillTx/>
                <a:latin typeface="Century Gothic"/>
                <a:ea typeface="Arial"/>
                <a:cs typeface="Arial"/>
                <a:sym typeface="Arial"/>
              </a:rPr>
              <a:t>DQA Administrative Claims Based Program and Plan Level Adult Measures</a:t>
            </a:r>
          </a:p>
        </p:txBody>
      </p:sp>
      <p:graphicFrame>
        <p:nvGraphicFramePr>
          <p:cNvPr id="4" name="Table 3"/>
          <p:cNvGraphicFramePr>
            <a:graphicFrameLocks noGrp="1"/>
          </p:cNvGraphicFramePr>
          <p:nvPr>
            <p:extLst/>
          </p:nvPr>
        </p:nvGraphicFramePr>
        <p:xfrm>
          <a:off x="1788757" y="1205815"/>
          <a:ext cx="8639215" cy="4349274"/>
        </p:xfrm>
        <a:graphic>
          <a:graphicData uri="http://schemas.openxmlformats.org/drawingml/2006/table">
            <a:tbl>
              <a:tblPr firstRow="1" firstCol="1" bandRow="1">
                <a:tableStyleId>{BC89EF96-8CEA-46FF-86C4-4CE0E7609802}</a:tableStyleId>
              </a:tblPr>
              <a:tblGrid>
                <a:gridCol w="3428439">
                  <a:extLst>
                    <a:ext uri="{9D8B030D-6E8A-4147-A177-3AD203B41FA5}">
                      <a16:colId xmlns:a16="http://schemas.microsoft.com/office/drawing/2014/main" val="20000"/>
                    </a:ext>
                  </a:extLst>
                </a:gridCol>
                <a:gridCol w="5210776">
                  <a:extLst>
                    <a:ext uri="{9D8B030D-6E8A-4147-A177-3AD203B41FA5}">
                      <a16:colId xmlns:a16="http://schemas.microsoft.com/office/drawing/2014/main" val="20001"/>
                    </a:ext>
                  </a:extLst>
                </a:gridCol>
              </a:tblGrid>
              <a:tr h="613119">
                <a:tc>
                  <a:txBody>
                    <a:bodyPr/>
                    <a:lstStyle/>
                    <a:p>
                      <a:endParaRPr lang="en-US" sz="1900" dirty="0"/>
                    </a:p>
                  </a:txBody>
                  <a:tcPr/>
                </a:tc>
                <a:tc>
                  <a:txBody>
                    <a:bodyPr/>
                    <a:lstStyle/>
                    <a:p>
                      <a:r>
                        <a:rPr lang="en-US" sz="1900" dirty="0"/>
                        <a:t>Measure Name</a:t>
                      </a:r>
                    </a:p>
                  </a:txBody>
                  <a:tcPr/>
                </a:tc>
                <a:extLst>
                  <a:ext uri="{0D108BD9-81ED-4DB2-BD59-A6C34878D82A}">
                    <a16:rowId xmlns:a16="http://schemas.microsoft.com/office/drawing/2014/main" val="10000"/>
                  </a:ext>
                </a:extLst>
              </a:tr>
              <a:tr h="660400">
                <a:tc>
                  <a:txBody>
                    <a:bodyPr/>
                    <a:lstStyle/>
                    <a:p>
                      <a:r>
                        <a:rPr lang="en-US" sz="1900" dirty="0"/>
                        <a:t>Evaluating Access and Utilization</a:t>
                      </a:r>
                    </a:p>
                  </a:txBody>
                  <a:tcPr/>
                </a:tc>
                <a:tc>
                  <a:txBody>
                    <a:bodyPr/>
                    <a:lstStyle/>
                    <a:p>
                      <a:r>
                        <a:rPr lang="en-US" sz="1500" dirty="0"/>
                        <a:t>Periodontal Evaluation in Adults with Periodontitis</a:t>
                      </a:r>
                    </a:p>
                  </a:txBody>
                  <a:tcPr/>
                </a:tc>
                <a:extLst>
                  <a:ext uri="{0D108BD9-81ED-4DB2-BD59-A6C34878D82A}">
                    <a16:rowId xmlns:a16="http://schemas.microsoft.com/office/drawing/2014/main" val="10001"/>
                  </a:ext>
                </a:extLst>
              </a:tr>
              <a:tr h="613119">
                <a:tc rowSpan="5">
                  <a:txBody>
                    <a:bodyPr/>
                    <a:lstStyle/>
                    <a:p>
                      <a:r>
                        <a:rPr lang="en-US" sz="1900" dirty="0"/>
                        <a:t>Evaluating Quality of Care</a:t>
                      </a:r>
                    </a:p>
                  </a:txBody>
                  <a:tcPr/>
                </a:tc>
                <a:tc>
                  <a:txBody>
                    <a:bodyPr/>
                    <a:lstStyle/>
                    <a:p>
                      <a:r>
                        <a:rPr lang="en-US" sz="1500" dirty="0"/>
                        <a:t>Ongoing Care in Adults with Periodontitis</a:t>
                      </a:r>
                    </a:p>
                  </a:txBody>
                  <a:tcPr/>
                </a:tc>
                <a:extLst>
                  <a:ext uri="{0D108BD9-81ED-4DB2-BD59-A6C34878D82A}">
                    <a16:rowId xmlns:a16="http://schemas.microsoft.com/office/drawing/2014/main" val="10002"/>
                  </a:ext>
                </a:extLst>
              </a:tr>
              <a:tr h="613119">
                <a:tc vMerge="1">
                  <a:txBody>
                    <a:bodyPr/>
                    <a:lstStyle/>
                    <a:p>
                      <a:endParaRPr lang="en-US" dirty="0"/>
                    </a:p>
                  </a:txBody>
                  <a:tcPr/>
                </a:tc>
                <a:tc>
                  <a:txBody>
                    <a:bodyPr/>
                    <a:lstStyle/>
                    <a:p>
                      <a:r>
                        <a:rPr lang="en-US" sz="1500" dirty="0"/>
                        <a:t>Topical Fluoride for Adults at Elevated Caries Risk</a:t>
                      </a:r>
                    </a:p>
                  </a:txBody>
                  <a:tcPr/>
                </a:tc>
                <a:extLst>
                  <a:ext uri="{0D108BD9-81ED-4DB2-BD59-A6C34878D82A}">
                    <a16:rowId xmlns:a16="http://schemas.microsoft.com/office/drawing/2014/main" val="10003"/>
                  </a:ext>
                </a:extLst>
              </a:tr>
              <a:tr h="613119">
                <a:tc vMerge="1">
                  <a:txBody>
                    <a:bodyPr/>
                    <a:lstStyle/>
                    <a:p>
                      <a:endParaRPr lang="en-US" dirty="0"/>
                    </a:p>
                  </a:txBody>
                  <a:tcPr/>
                </a:tc>
                <a:tc>
                  <a:txBody>
                    <a:bodyPr/>
                    <a:lstStyle/>
                    <a:p>
                      <a:r>
                        <a:rPr lang="en-US" sz="1500" dirty="0"/>
                        <a:t>Oral Evaluation-</a:t>
                      </a:r>
                      <a:r>
                        <a:rPr lang="en-US" sz="1500" baseline="0" dirty="0"/>
                        <a:t> Diabetics*</a:t>
                      </a:r>
                      <a:endParaRPr lang="en-US" sz="1500" dirty="0"/>
                    </a:p>
                  </a:txBody>
                  <a:tcPr/>
                </a:tc>
                <a:extLst>
                  <a:ext uri="{0D108BD9-81ED-4DB2-BD59-A6C34878D82A}">
                    <a16:rowId xmlns:a16="http://schemas.microsoft.com/office/drawing/2014/main" val="10004"/>
                  </a:ext>
                </a:extLst>
              </a:tr>
              <a:tr h="613119">
                <a:tc vMerge="1">
                  <a:txBody>
                    <a:bodyPr/>
                    <a:lstStyle/>
                    <a:p>
                      <a:endParaRPr lang="en-US" dirty="0"/>
                    </a:p>
                  </a:txBody>
                  <a:tcPr/>
                </a:tc>
                <a:tc>
                  <a:txBody>
                    <a:bodyPr/>
                    <a:lstStyle/>
                    <a:p>
                      <a:r>
                        <a:rPr lang="en-US" sz="1500" dirty="0"/>
                        <a:t>ED visits by</a:t>
                      </a:r>
                      <a:r>
                        <a:rPr lang="en-US" sz="1500" baseline="0" dirty="0"/>
                        <a:t> Adults for Non Traumatic Dental Conditions*</a:t>
                      </a:r>
                      <a:endParaRPr lang="en-US" sz="1500" dirty="0"/>
                    </a:p>
                  </a:txBody>
                  <a:tcPr/>
                </a:tc>
                <a:extLst>
                  <a:ext uri="{0D108BD9-81ED-4DB2-BD59-A6C34878D82A}">
                    <a16:rowId xmlns:a16="http://schemas.microsoft.com/office/drawing/2014/main" val="10005"/>
                  </a:ext>
                </a:extLst>
              </a:tr>
              <a:tr h="613119">
                <a:tc vMerge="1">
                  <a:txBody>
                    <a:bodyPr/>
                    <a:lstStyle/>
                    <a:p>
                      <a:endParaRPr lang="en-US" dirty="0"/>
                    </a:p>
                  </a:txBody>
                  <a:tcPr/>
                </a:tc>
                <a:tc>
                  <a:txBody>
                    <a:bodyPr/>
                    <a:lstStyle/>
                    <a:p>
                      <a:r>
                        <a:rPr lang="en-US" sz="1500" dirty="0"/>
                        <a:t>Follow up after an ED visit by an Adult for Non Traumatic Dental Conditions*</a:t>
                      </a:r>
                    </a:p>
                  </a:txBody>
                  <a:tcPr/>
                </a:tc>
                <a:extLst>
                  <a:ext uri="{0D108BD9-81ED-4DB2-BD59-A6C34878D82A}">
                    <a16:rowId xmlns:a16="http://schemas.microsoft.com/office/drawing/2014/main" val="10006"/>
                  </a:ext>
                </a:extLst>
              </a:tr>
            </a:tbl>
          </a:graphicData>
        </a:graphic>
      </p:graphicFrame>
      <p:sp>
        <p:nvSpPr>
          <p:cNvPr id="2" name="TextBox 1"/>
          <p:cNvSpPr txBox="1"/>
          <p:nvPr/>
        </p:nvSpPr>
        <p:spPr>
          <a:xfrm>
            <a:off x="2175509" y="5760720"/>
            <a:ext cx="54292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*Currently under Testing</a:t>
            </a:r>
          </a:p>
        </p:txBody>
      </p:sp>
      <p:sp>
        <p:nvSpPr>
          <p:cNvPr id="5" name="Rectangle 4">
            <a:extLst>
              <a:ext uri="{FF2B5EF4-FFF2-40B4-BE49-F238E27FC236}">
                <a16:creationId xmlns:a16="http://schemas.microsoft.com/office/drawing/2014/main" id="{64AB9D64-11A2-EC4E-8500-13F896914CAC}"/>
              </a:ext>
            </a:extLst>
          </p:cNvPr>
          <p:cNvSpPr/>
          <p:nvPr/>
        </p:nvSpPr>
        <p:spPr>
          <a:xfrm>
            <a:off x="-174171" y="6125027"/>
            <a:ext cx="12511314" cy="1088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536553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9363" y="343795"/>
            <a:ext cx="6673645" cy="630456"/>
          </a:xfrm>
        </p:spPr>
        <p:txBody>
          <a:bodyPr/>
          <a:lstStyle/>
          <a:p>
            <a:br>
              <a:rPr lang="en-US" dirty="0"/>
            </a:br>
            <a:r>
              <a:rPr lang="en-US" sz="2800" dirty="0"/>
              <a:t>Use of DQA Measures</a:t>
            </a:r>
            <a:br>
              <a:rPr lang="en-US" sz="2800" dirty="0"/>
            </a:br>
            <a:endParaRPr lang="en-US" sz="2200" dirty="0"/>
          </a:p>
        </p:txBody>
      </p:sp>
      <p:graphicFrame>
        <p:nvGraphicFramePr>
          <p:cNvPr id="6" name="Content Placeholder 1">
            <a:extLst>
              <a:ext uri="{FF2B5EF4-FFF2-40B4-BE49-F238E27FC236}">
                <a16:creationId xmlns:a16="http://schemas.microsoft.com/office/drawing/2014/main" id="{3DE28925-BBC4-4690-9E5D-3B48DA854D09}"/>
              </a:ext>
            </a:extLst>
          </p:cNvPr>
          <p:cNvGraphicFramePr>
            <a:graphicFrameLocks/>
          </p:cNvGraphicFramePr>
          <p:nvPr>
            <p:extLst/>
          </p:nvPr>
        </p:nvGraphicFramePr>
        <p:xfrm>
          <a:off x="1741169" y="693381"/>
          <a:ext cx="4251961" cy="5570516"/>
        </p:xfrm>
        <a:graphic>
          <a:graphicData uri="http://schemas.openxmlformats.org/drawingml/2006/table">
            <a:tbl>
              <a:tblPr firstRow="1" bandRow="1">
                <a:tableStyleId>{5C22544A-7EE6-4342-B048-85BDC9FD1C3A}</a:tableStyleId>
              </a:tblPr>
              <a:tblGrid>
                <a:gridCol w="4251961">
                  <a:extLst>
                    <a:ext uri="{9D8B030D-6E8A-4147-A177-3AD203B41FA5}">
                      <a16:colId xmlns:a16="http://schemas.microsoft.com/office/drawing/2014/main" val="1022103997"/>
                    </a:ext>
                  </a:extLst>
                </a:gridCol>
              </a:tblGrid>
              <a:tr h="546412">
                <a:tc>
                  <a:txBody>
                    <a:bodyPr/>
                    <a:lstStyle/>
                    <a:p>
                      <a:r>
                        <a:rPr lang="en-US" sz="1500" b="1" dirty="0">
                          <a:solidFill>
                            <a:schemeClr val="tx1"/>
                          </a:solidFill>
                        </a:rPr>
                        <a:t>CMS CHIPRA Core Set (Public Reporting, QI)</a:t>
                      </a:r>
                    </a:p>
                  </a:txBody>
                  <a:tcPr anchor="ctr"/>
                </a:tc>
                <a:extLst>
                  <a:ext uri="{0D108BD9-81ED-4DB2-BD59-A6C34878D82A}">
                    <a16:rowId xmlns:a16="http://schemas.microsoft.com/office/drawing/2014/main" val="3423031179"/>
                  </a:ext>
                </a:extLst>
              </a:tr>
              <a:tr h="640156">
                <a:tc>
                  <a:txBody>
                    <a:bodyPr/>
                    <a:lstStyle/>
                    <a:p>
                      <a:r>
                        <a:rPr lang="en-US" sz="1500" b="1" dirty="0"/>
                        <a:t>Covered California – Health Benefit Exchange, Plan Contracts (QI)</a:t>
                      </a:r>
                    </a:p>
                  </a:txBody>
                  <a:tcPr anchor="ctr"/>
                </a:tc>
                <a:extLst>
                  <a:ext uri="{0D108BD9-81ED-4DB2-BD59-A6C34878D82A}">
                    <a16:rowId xmlns:a16="http://schemas.microsoft.com/office/drawing/2014/main" val="924345108"/>
                  </a:ext>
                </a:extLst>
              </a:tr>
              <a:tr h="7772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a:t>MSDA: State Medicaid/CHIP Agencies Reporting Use </a:t>
                      </a:r>
                    </a:p>
                    <a:p>
                      <a:endParaRPr lang="en-US" sz="1500" b="1" dirty="0"/>
                    </a:p>
                  </a:txBody>
                  <a:tcPr anchor="ctr"/>
                </a:tc>
                <a:extLst>
                  <a:ext uri="{0D108BD9-81ED-4DB2-BD59-A6C34878D82A}">
                    <a16:rowId xmlns:a16="http://schemas.microsoft.com/office/drawing/2014/main" val="10002"/>
                  </a:ext>
                </a:extLst>
              </a:tr>
              <a:tr h="640156">
                <a:tc>
                  <a:txBody>
                    <a:bodyPr/>
                    <a:lstStyle/>
                    <a:p>
                      <a:r>
                        <a:rPr lang="en-US" sz="1500" b="1" dirty="0"/>
                        <a:t>Michigan Healthy Kids Dental, Dental Plan RFP/Contract (QI)</a:t>
                      </a:r>
                    </a:p>
                  </a:txBody>
                  <a:tcPr anchor="ctr"/>
                </a:tc>
                <a:extLst>
                  <a:ext uri="{0D108BD9-81ED-4DB2-BD59-A6C34878D82A}">
                    <a16:rowId xmlns:a16="http://schemas.microsoft.com/office/drawing/2014/main" val="1247821004"/>
                  </a:ext>
                </a:extLst>
              </a:tr>
              <a:tr h="6401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a:t>Florida Medicaid, Dental Plan RFP/Contract (Public Reporting, QI)</a:t>
                      </a:r>
                    </a:p>
                  </a:txBody>
                  <a:tcPr anchor="ctr"/>
                </a:tc>
                <a:extLst>
                  <a:ext uri="{0D108BD9-81ED-4DB2-BD59-A6C34878D82A}">
                    <a16:rowId xmlns:a16="http://schemas.microsoft.com/office/drawing/2014/main" val="2814012215"/>
                  </a:ext>
                </a:extLst>
              </a:tr>
              <a:tr h="828437">
                <a:tc>
                  <a:txBody>
                    <a:bodyPr/>
                    <a:lstStyle/>
                    <a:p>
                      <a:r>
                        <a:rPr lang="en-US" sz="1500" b="1" dirty="0"/>
                        <a:t>Texas Medicaid and CHIP, Plan Contracts (Payment Program, Public Reporting, QI)</a:t>
                      </a:r>
                    </a:p>
                  </a:txBody>
                  <a:tcPr anchor="ctr"/>
                </a:tc>
                <a:extLst>
                  <a:ext uri="{0D108BD9-81ED-4DB2-BD59-A6C34878D82A}">
                    <a16:rowId xmlns:a16="http://schemas.microsoft.com/office/drawing/2014/main" val="3913482222"/>
                  </a:ext>
                </a:extLst>
              </a:tr>
              <a:tr h="762000">
                <a:tc>
                  <a:txBody>
                    <a:bodyPr/>
                    <a:lstStyle/>
                    <a:p>
                      <a:r>
                        <a:rPr lang="en-US" sz="1500" b="1" dirty="0"/>
                        <a:t>Massachusetts Delivery System Reform Incentive Payment,</a:t>
                      </a:r>
                      <a:r>
                        <a:rPr lang="en-US" sz="1500" b="1" baseline="0" dirty="0"/>
                        <a:t> (Payment Program, Public Reporting, QI)</a:t>
                      </a:r>
                      <a:endParaRPr lang="en-US" sz="1500" b="1" dirty="0"/>
                    </a:p>
                  </a:txBody>
                  <a:tcPr anchor="ctr"/>
                </a:tc>
                <a:extLst>
                  <a:ext uri="{0D108BD9-81ED-4DB2-BD59-A6C34878D82A}">
                    <a16:rowId xmlns:a16="http://schemas.microsoft.com/office/drawing/2014/main" val="1329336484"/>
                  </a:ext>
                </a:extLst>
              </a:tr>
              <a:tr h="720719">
                <a:tc>
                  <a:txBody>
                    <a:bodyPr/>
                    <a:lstStyle/>
                    <a:p>
                      <a:r>
                        <a:rPr lang="en-US" sz="1500" b="1" dirty="0"/>
                        <a:t>Oregon Health Authority (Payment Program, Public reporting, QI)</a:t>
                      </a:r>
                    </a:p>
                  </a:txBody>
                  <a:tcPr anchor="ctr"/>
                </a:tc>
                <a:extLst>
                  <a:ext uri="{0D108BD9-81ED-4DB2-BD59-A6C34878D82A}">
                    <a16:rowId xmlns:a16="http://schemas.microsoft.com/office/drawing/2014/main" val="10007"/>
                  </a:ext>
                </a:extLst>
              </a:tr>
            </a:tbl>
          </a:graphicData>
        </a:graphic>
      </p:graphicFrame>
      <p:graphicFrame>
        <p:nvGraphicFramePr>
          <p:cNvPr id="4" name="Diagram 3"/>
          <p:cNvGraphicFramePr/>
          <p:nvPr>
            <p:extLst>
              <p:ext uri="{D42A27DB-BD31-4B8C-83A1-F6EECF244321}">
                <p14:modId xmlns:p14="http://schemas.microsoft.com/office/powerpoint/2010/main" val="602328225"/>
              </p:ext>
            </p:extLst>
          </p:nvPr>
        </p:nvGraphicFramePr>
        <p:xfrm>
          <a:off x="6093181" y="1336432"/>
          <a:ext cx="4762387" cy="3888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365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1469"/>
            <a:ext cx="5076968" cy="1661993"/>
          </a:xfrm>
          <a:prstGeom prst="rect">
            <a:avLst/>
          </a:prstGeom>
          <a:noFill/>
        </p:spPr>
        <p:txBody>
          <a:bodyPr wrap="square" rtlCol="0">
            <a:spAutoFit/>
          </a:bodyPr>
          <a:lstStyle/>
          <a:p>
            <a:r>
              <a:rPr lang="en-US" sz="2400" b="1" dirty="0">
                <a:solidFill>
                  <a:srgbClr val="002060"/>
                </a:solidFill>
              </a:rPr>
              <a:t>The Original EZCodes</a:t>
            </a:r>
          </a:p>
          <a:p>
            <a:pPr marL="285750" indent="-285750">
              <a:buFont typeface="Arial" pitchFamily="34" charset="0"/>
              <a:buChar char="•"/>
            </a:pPr>
            <a:r>
              <a:rPr lang="en-US" sz="2000" dirty="0"/>
              <a:t>1158 terms (1121 unique)</a:t>
            </a:r>
          </a:p>
          <a:p>
            <a:pPr marL="285750" indent="-285750">
              <a:buFont typeface="Arial" pitchFamily="34" charset="0"/>
              <a:buChar char="•"/>
            </a:pPr>
            <a:r>
              <a:rPr lang="en-US" sz="2000" dirty="0"/>
              <a:t>80 sub categories</a:t>
            </a:r>
          </a:p>
          <a:p>
            <a:pPr marL="285750" indent="-285750">
              <a:buFont typeface="Arial" pitchFamily="34" charset="0"/>
              <a:buChar char="•"/>
            </a:pPr>
            <a:r>
              <a:rPr lang="en-US" sz="2000" dirty="0"/>
              <a:t>13 major categories</a:t>
            </a:r>
            <a:endParaRPr lang="en-US" dirty="0"/>
          </a:p>
          <a:p>
            <a:endParaRPr lang="en-US" dirty="0"/>
          </a:p>
        </p:txBody>
      </p:sp>
      <p:sp>
        <p:nvSpPr>
          <p:cNvPr id="5" name="TextBox 4"/>
          <p:cNvSpPr txBox="1"/>
          <p:nvPr/>
        </p:nvSpPr>
        <p:spPr>
          <a:xfrm>
            <a:off x="2210543" y="1298586"/>
            <a:ext cx="3257777" cy="1661993"/>
          </a:xfrm>
          <a:prstGeom prst="rect">
            <a:avLst/>
          </a:prstGeom>
          <a:noFill/>
        </p:spPr>
        <p:txBody>
          <a:bodyPr wrap="square" rtlCol="0">
            <a:spAutoFit/>
          </a:bodyPr>
          <a:lstStyle/>
          <a:p>
            <a:r>
              <a:rPr lang="en-US" sz="2400" b="1" dirty="0">
                <a:solidFill>
                  <a:srgbClr val="002060"/>
                </a:solidFill>
              </a:rPr>
              <a:t>EZCodes 2011</a:t>
            </a:r>
          </a:p>
          <a:p>
            <a:pPr marL="285750" indent="-285750">
              <a:buFont typeface="Arial" pitchFamily="34" charset="0"/>
              <a:buChar char="•"/>
            </a:pPr>
            <a:r>
              <a:rPr lang="en-US" sz="2000" dirty="0"/>
              <a:t>1321 terms (1250 unique)</a:t>
            </a:r>
          </a:p>
          <a:p>
            <a:pPr marL="285750" indent="-285750">
              <a:buFont typeface="Arial" pitchFamily="34" charset="0"/>
              <a:buChar char="•"/>
            </a:pPr>
            <a:r>
              <a:rPr lang="en-US" sz="2000" dirty="0"/>
              <a:t>84 sub categories</a:t>
            </a:r>
          </a:p>
          <a:p>
            <a:pPr marL="285750" indent="-285750">
              <a:buFont typeface="Arial" pitchFamily="34" charset="0"/>
              <a:buChar char="•"/>
            </a:pPr>
            <a:r>
              <a:rPr lang="en-US" sz="2000" dirty="0"/>
              <a:t>14 major categories</a:t>
            </a:r>
          </a:p>
          <a:p>
            <a:endParaRPr lang="en-US" dirty="0"/>
          </a:p>
        </p:txBody>
      </p:sp>
      <p:sp>
        <p:nvSpPr>
          <p:cNvPr id="6" name="TextBox 5"/>
          <p:cNvSpPr txBox="1"/>
          <p:nvPr/>
        </p:nvSpPr>
        <p:spPr>
          <a:xfrm>
            <a:off x="2919566" y="2674732"/>
            <a:ext cx="5684294" cy="1661993"/>
          </a:xfrm>
          <a:prstGeom prst="rect">
            <a:avLst/>
          </a:prstGeom>
          <a:noFill/>
        </p:spPr>
        <p:txBody>
          <a:bodyPr wrap="square" rtlCol="0">
            <a:spAutoFit/>
          </a:bodyPr>
          <a:lstStyle/>
          <a:p>
            <a:r>
              <a:rPr lang="en-US" sz="2400" b="1" dirty="0">
                <a:solidFill>
                  <a:srgbClr val="002060"/>
                </a:solidFill>
              </a:rPr>
              <a:t>EZCodes 2012</a:t>
            </a:r>
          </a:p>
          <a:p>
            <a:pPr marL="285750" indent="-285750">
              <a:buFont typeface="Arial" pitchFamily="34" charset="0"/>
              <a:buChar char="•"/>
            </a:pPr>
            <a:r>
              <a:rPr lang="en-US" sz="2000" dirty="0"/>
              <a:t>1358 terms (1284 unique)</a:t>
            </a:r>
          </a:p>
          <a:p>
            <a:pPr marL="285750" indent="-285750">
              <a:buFont typeface="Arial" pitchFamily="34" charset="0"/>
              <a:buChar char="•"/>
            </a:pPr>
            <a:r>
              <a:rPr lang="en-US" sz="2000" dirty="0"/>
              <a:t>90 sub categories</a:t>
            </a:r>
          </a:p>
          <a:p>
            <a:pPr marL="285750" indent="-285750">
              <a:buFont typeface="Arial" pitchFamily="34" charset="0"/>
              <a:buChar char="•"/>
            </a:pPr>
            <a:r>
              <a:rPr lang="en-US" sz="2000" dirty="0"/>
              <a:t>15 major categories</a:t>
            </a:r>
          </a:p>
          <a:p>
            <a:endParaRPr lang="en-US" dirty="0"/>
          </a:p>
        </p:txBody>
      </p:sp>
      <p:sp>
        <p:nvSpPr>
          <p:cNvPr id="7" name="TextBox 6"/>
          <p:cNvSpPr txBox="1"/>
          <p:nvPr/>
        </p:nvSpPr>
        <p:spPr>
          <a:xfrm>
            <a:off x="3529170" y="4031925"/>
            <a:ext cx="2661315" cy="1661993"/>
          </a:xfrm>
          <a:prstGeom prst="rect">
            <a:avLst/>
          </a:prstGeom>
          <a:noFill/>
        </p:spPr>
        <p:txBody>
          <a:bodyPr wrap="square" rtlCol="0">
            <a:spAutoFit/>
          </a:bodyPr>
          <a:lstStyle/>
          <a:p>
            <a:r>
              <a:rPr lang="en-US" sz="2400" b="1" dirty="0">
                <a:solidFill>
                  <a:srgbClr val="002060"/>
                </a:solidFill>
              </a:rPr>
              <a:t>EZCodes 2013</a:t>
            </a:r>
          </a:p>
          <a:p>
            <a:pPr marL="285750" indent="-285750">
              <a:buFont typeface="Arial" pitchFamily="34" charset="0"/>
              <a:buChar char="•"/>
            </a:pPr>
            <a:r>
              <a:rPr lang="en-US" sz="2000" dirty="0"/>
              <a:t>1355 terms (1291)</a:t>
            </a:r>
          </a:p>
          <a:p>
            <a:pPr marL="285750" indent="-285750">
              <a:buFont typeface="Arial" pitchFamily="34" charset="0"/>
              <a:buChar char="•"/>
            </a:pPr>
            <a:r>
              <a:rPr lang="en-US" sz="2000" dirty="0"/>
              <a:t>89 sub categories</a:t>
            </a:r>
          </a:p>
          <a:p>
            <a:pPr marL="285750" indent="-285750">
              <a:buFont typeface="Arial" pitchFamily="34" charset="0"/>
              <a:buChar char="•"/>
            </a:pPr>
            <a:r>
              <a:rPr lang="en-US" sz="2000" dirty="0"/>
              <a:t>15 major categories</a:t>
            </a:r>
          </a:p>
          <a:p>
            <a:endParaRPr lang="en-US" dirty="0"/>
          </a:p>
        </p:txBody>
      </p:sp>
      <p:sp>
        <p:nvSpPr>
          <p:cNvPr id="9" name="Bent-Up Arrow 8"/>
          <p:cNvSpPr/>
          <p:nvPr/>
        </p:nvSpPr>
        <p:spPr>
          <a:xfrm rot="5400000">
            <a:off x="1696196" y="1396140"/>
            <a:ext cx="520002" cy="508690"/>
          </a:xfrm>
          <a:prstGeom prst="bentUpArrow">
            <a:avLst>
              <a:gd name="adj1" fmla="val 16190"/>
              <a:gd name="adj2" fmla="val 14251"/>
              <a:gd name="adj3"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5400000">
            <a:off x="2305982" y="2651793"/>
            <a:ext cx="609599" cy="617570"/>
          </a:xfrm>
          <a:prstGeom prst="bentUpArrow">
            <a:avLst>
              <a:gd name="adj1" fmla="val 16190"/>
              <a:gd name="adj2" fmla="val 14251"/>
              <a:gd name="adj3" fmla="val 235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Up Arrow 10"/>
          <p:cNvSpPr/>
          <p:nvPr/>
        </p:nvSpPr>
        <p:spPr>
          <a:xfrm rot="5400000">
            <a:off x="3525517" y="5352060"/>
            <a:ext cx="616906" cy="609603"/>
          </a:xfrm>
          <a:prstGeom prst="bentUpArrow">
            <a:avLst>
              <a:gd name="adj1" fmla="val 16190"/>
              <a:gd name="adj2" fmla="val 14251"/>
              <a:gd name="adj3" fmla="val 235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p:cNvSpPr/>
          <p:nvPr/>
        </p:nvSpPr>
        <p:spPr>
          <a:xfrm rot="5400000">
            <a:off x="2919569" y="4031923"/>
            <a:ext cx="609599" cy="609603"/>
          </a:xfrm>
          <a:prstGeom prst="bentUpArrow">
            <a:avLst>
              <a:gd name="adj1" fmla="val 16190"/>
              <a:gd name="adj2" fmla="val 14251"/>
              <a:gd name="adj3" fmla="val 235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60208" y="5315377"/>
            <a:ext cx="3307792" cy="1600438"/>
          </a:xfrm>
          <a:prstGeom prst="rect">
            <a:avLst/>
          </a:prstGeom>
          <a:noFill/>
        </p:spPr>
        <p:txBody>
          <a:bodyPr wrap="square" rtlCol="0">
            <a:spAutoFit/>
          </a:bodyPr>
          <a:lstStyle/>
          <a:p>
            <a:r>
              <a:rPr lang="en-US" sz="2000" b="1" dirty="0">
                <a:solidFill>
                  <a:srgbClr val="002060"/>
                </a:solidFill>
              </a:rPr>
              <a:t>                        202014</a:t>
            </a:r>
          </a:p>
          <a:p>
            <a:pPr marL="285750" indent="-285750">
              <a:buFont typeface="Arial" pitchFamily="34" charset="0"/>
              <a:buChar char="•"/>
            </a:pPr>
            <a:r>
              <a:rPr lang="en-US" sz="2000" dirty="0"/>
              <a:t>1714 terms (1518 unique)</a:t>
            </a:r>
          </a:p>
          <a:p>
            <a:pPr marL="285750" indent="-285750">
              <a:buFont typeface="Arial" pitchFamily="34" charset="0"/>
              <a:buChar char="•"/>
            </a:pPr>
            <a:r>
              <a:rPr lang="en-US" sz="2000" dirty="0"/>
              <a:t>106 sub categories</a:t>
            </a:r>
          </a:p>
          <a:p>
            <a:pPr marL="285750" indent="-285750">
              <a:buFont typeface="Arial" pitchFamily="34" charset="0"/>
              <a:buChar char="•"/>
            </a:pPr>
            <a:r>
              <a:rPr lang="en-US" sz="2000" dirty="0"/>
              <a:t>17 major categories</a:t>
            </a:r>
          </a:p>
          <a:p>
            <a:endParaRPr lang="en-US" dirty="0"/>
          </a:p>
        </p:txBody>
      </p:sp>
      <p:sp>
        <p:nvSpPr>
          <p:cNvPr id="17" name="TextBox 16"/>
          <p:cNvSpPr txBox="1"/>
          <p:nvPr/>
        </p:nvSpPr>
        <p:spPr>
          <a:xfrm>
            <a:off x="7459907" y="136659"/>
            <a:ext cx="2661315" cy="1200329"/>
          </a:xfrm>
          <a:prstGeom prst="rect">
            <a:avLst/>
          </a:prstGeom>
          <a:noFill/>
        </p:spPr>
        <p:txBody>
          <a:bodyPr wrap="square" rtlCol="0">
            <a:spAutoFit/>
          </a:bodyPr>
          <a:lstStyle/>
          <a:p>
            <a:pPr algn="ctr"/>
            <a:r>
              <a:rPr lang="en-US" sz="3600" b="1" dirty="0">
                <a:solidFill>
                  <a:srgbClr val="800000"/>
                </a:solidFill>
                <a:latin typeface="Calibri" pitchFamily="34" charset="0"/>
              </a:rPr>
              <a:t>Ongoing Revision</a:t>
            </a:r>
            <a:endParaRPr lang="en-US" sz="3600" dirty="0">
              <a:solidFill>
                <a:srgbClr val="800000"/>
              </a:solidFill>
            </a:endParaRPr>
          </a:p>
        </p:txBody>
      </p:sp>
      <p:sp>
        <p:nvSpPr>
          <p:cNvPr id="12" name="TextBox 11"/>
          <p:cNvSpPr txBox="1"/>
          <p:nvPr/>
        </p:nvSpPr>
        <p:spPr>
          <a:xfrm>
            <a:off x="4138772" y="5318724"/>
            <a:ext cx="3221436" cy="1661993"/>
          </a:xfrm>
          <a:prstGeom prst="rect">
            <a:avLst/>
          </a:prstGeom>
          <a:noFill/>
        </p:spPr>
        <p:txBody>
          <a:bodyPr wrap="square" rtlCol="0">
            <a:spAutoFit/>
          </a:bodyPr>
          <a:lstStyle/>
          <a:p>
            <a:r>
              <a:rPr lang="en-US" sz="2400" b="1" dirty="0">
                <a:solidFill>
                  <a:srgbClr val="002060"/>
                </a:solidFill>
              </a:rPr>
              <a:t>EZCodes 2014 </a:t>
            </a:r>
          </a:p>
          <a:p>
            <a:pPr marL="285750" indent="-285750">
              <a:buFont typeface="Arial" pitchFamily="34" charset="0"/>
              <a:buChar char="•"/>
            </a:pPr>
            <a:r>
              <a:rPr lang="en-US" sz="2000" dirty="0"/>
              <a:t>1735 terms (1529 unique)</a:t>
            </a:r>
          </a:p>
          <a:p>
            <a:pPr marL="285750" indent="-285750">
              <a:buFont typeface="Arial" pitchFamily="34" charset="0"/>
              <a:buChar char="•"/>
            </a:pPr>
            <a:r>
              <a:rPr lang="en-US" sz="2000" dirty="0"/>
              <a:t>106 sub categories</a:t>
            </a:r>
          </a:p>
          <a:p>
            <a:pPr marL="285750" indent="-285750">
              <a:buFont typeface="Arial" pitchFamily="34" charset="0"/>
              <a:buChar char="•"/>
            </a:pPr>
            <a:r>
              <a:rPr lang="en-US" sz="2000" dirty="0"/>
              <a:t>17 major categories</a:t>
            </a:r>
          </a:p>
          <a:p>
            <a:endParaRPr lang="en-US" dirty="0"/>
          </a:p>
        </p:txBody>
      </p:sp>
      <p:sp>
        <p:nvSpPr>
          <p:cNvPr id="2" name="Right Arrow 1"/>
          <p:cNvSpPr/>
          <p:nvPr/>
        </p:nvSpPr>
        <p:spPr>
          <a:xfrm>
            <a:off x="6769240" y="5395135"/>
            <a:ext cx="590969" cy="298782"/>
          </a:xfrm>
          <a:prstGeom prst="rightArrow">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creen Shot 2014-08-22 at 8.27.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652" y="5309328"/>
            <a:ext cx="1293701" cy="378543"/>
          </a:xfrm>
          <a:prstGeom prst="rect">
            <a:avLst/>
          </a:prstGeom>
        </p:spPr>
      </p:pic>
      <p:sp>
        <p:nvSpPr>
          <p:cNvPr id="3" name="Up Arrow 2"/>
          <p:cNvSpPr/>
          <p:nvPr/>
        </p:nvSpPr>
        <p:spPr>
          <a:xfrm flipH="1">
            <a:off x="8649578" y="2133758"/>
            <a:ext cx="281975" cy="496565"/>
          </a:xfrm>
          <a:prstGeom prst="upArrow">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73652" y="2208694"/>
            <a:ext cx="2523153" cy="3077766"/>
          </a:xfrm>
          <a:prstGeom prst="rect">
            <a:avLst/>
          </a:prstGeom>
        </p:spPr>
        <p:txBody>
          <a:bodyPr wrap="square">
            <a:spAutoFit/>
          </a:bodyPr>
          <a:lstStyle/>
          <a:p>
            <a:endParaRPr lang="en-US" sz="2800" b="1" dirty="0"/>
          </a:p>
          <a:p>
            <a:r>
              <a:rPr lang="en-US" sz="2800" b="1" dirty="0"/>
              <a:t>SNO</a:t>
            </a:r>
            <a:r>
              <a:rPr lang="en-US" sz="2800" b="1" dirty="0">
                <a:solidFill>
                  <a:srgbClr val="008000"/>
                </a:solidFill>
              </a:rPr>
              <a:t>DDS </a:t>
            </a:r>
            <a:r>
              <a:rPr lang="en-US" sz="2000" b="1" dirty="0">
                <a:solidFill>
                  <a:srgbClr val="002060"/>
                </a:solidFill>
              </a:rPr>
              <a:t>2016</a:t>
            </a:r>
          </a:p>
          <a:p>
            <a:r>
              <a:rPr lang="en-US" b="1" dirty="0">
                <a:solidFill>
                  <a:srgbClr val="002060"/>
                </a:solidFill>
              </a:rPr>
              <a:t>                           </a:t>
            </a:r>
            <a:r>
              <a:rPr lang="en-US" sz="2000" b="1" dirty="0">
                <a:solidFill>
                  <a:srgbClr val="002060"/>
                </a:solidFill>
              </a:rPr>
              <a:t>2015</a:t>
            </a:r>
          </a:p>
          <a:p>
            <a:endParaRPr lang="en-US" sz="600" b="1" dirty="0">
              <a:solidFill>
                <a:srgbClr val="002060"/>
              </a:solidFill>
            </a:endParaRPr>
          </a:p>
          <a:p>
            <a:pPr marL="285750" indent="-285750">
              <a:buFont typeface="Arial" pitchFamily="34" charset="0"/>
              <a:buChar char="•"/>
            </a:pPr>
            <a:r>
              <a:rPr lang="en-US" sz="2000" dirty="0"/>
              <a:t>1789 terms (1578 unique)</a:t>
            </a:r>
          </a:p>
          <a:p>
            <a:pPr marL="285750" indent="-285750">
              <a:buFont typeface="Arial" pitchFamily="34" charset="0"/>
              <a:buChar char="•"/>
            </a:pPr>
            <a:r>
              <a:rPr lang="en-US" sz="2000" dirty="0"/>
              <a:t>89 sub categories</a:t>
            </a:r>
          </a:p>
          <a:p>
            <a:pPr marL="285750" indent="-285750">
              <a:buFont typeface="Arial" pitchFamily="34" charset="0"/>
              <a:buChar char="•"/>
            </a:pPr>
            <a:r>
              <a:rPr lang="en-US" sz="2000" dirty="0"/>
              <a:t>17 major categories</a:t>
            </a:r>
          </a:p>
          <a:p>
            <a:endParaRPr lang="en-US" sz="2800" b="1" dirty="0"/>
          </a:p>
        </p:txBody>
      </p:sp>
      <p:pic>
        <p:nvPicPr>
          <p:cNvPr id="20" name="Picture 19" descr="Screen Shot 2014-08-22 at 8.27.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628" y="3067612"/>
            <a:ext cx="1293701" cy="378543"/>
          </a:xfrm>
          <a:prstGeom prst="rect">
            <a:avLst/>
          </a:prstGeom>
        </p:spPr>
      </p:pic>
      <p:sp>
        <p:nvSpPr>
          <p:cNvPr id="19" name="Up Arrow 18"/>
          <p:cNvSpPr/>
          <p:nvPr/>
        </p:nvSpPr>
        <p:spPr>
          <a:xfrm flipH="1">
            <a:off x="8801978" y="4773966"/>
            <a:ext cx="265374" cy="417592"/>
          </a:xfrm>
          <a:prstGeom prst="upArrow">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92392" y="1351447"/>
            <a:ext cx="2749920" cy="830997"/>
          </a:xfrm>
          <a:prstGeom prst="rect">
            <a:avLst/>
          </a:prstGeom>
        </p:spPr>
        <p:txBody>
          <a:bodyPr wrap="none">
            <a:spAutoFit/>
          </a:bodyPr>
          <a:lstStyle/>
          <a:p>
            <a:r>
              <a:rPr lang="en-US" sz="2800" b="1" dirty="0"/>
              <a:t>SNO</a:t>
            </a:r>
            <a:r>
              <a:rPr lang="en-US" sz="2800" b="1" dirty="0">
                <a:solidFill>
                  <a:srgbClr val="008000"/>
                </a:solidFill>
              </a:rPr>
              <a:t>DDS </a:t>
            </a:r>
            <a:r>
              <a:rPr lang="en-US" sz="2000" b="1" dirty="0">
                <a:solidFill>
                  <a:srgbClr val="002060"/>
                </a:solidFill>
              </a:rPr>
              <a:t>2017 </a:t>
            </a:r>
          </a:p>
          <a:p>
            <a:r>
              <a:rPr lang="en-US" sz="2000" dirty="0">
                <a:solidFill>
                  <a:srgbClr val="002060"/>
                </a:solidFill>
              </a:rPr>
              <a:t>1729 terms</a:t>
            </a:r>
            <a:r>
              <a:rPr lang="en-US" sz="2000" b="1" dirty="0">
                <a:solidFill>
                  <a:srgbClr val="002060"/>
                </a:solidFill>
              </a:rPr>
              <a:t> </a:t>
            </a:r>
            <a:r>
              <a:rPr lang="en-US" dirty="0"/>
              <a:t>(1477 unique)</a:t>
            </a:r>
            <a:endParaRPr lang="en-US" sz="2000" dirty="0"/>
          </a:p>
        </p:txBody>
      </p:sp>
    </p:spTree>
    <p:extLst>
      <p:ext uri="{BB962C8B-B14F-4D97-AF65-F5344CB8AC3E}">
        <p14:creationId xmlns:p14="http://schemas.microsoft.com/office/powerpoint/2010/main" val="3822605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p:cNvGraphicFramePr>
          <p:nvPr>
            <p:extLst/>
          </p:nvPr>
        </p:nvGraphicFramePr>
        <p:xfrm>
          <a:off x="1524000" y="2897426"/>
          <a:ext cx="11318594" cy="5023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1030033" y="473223"/>
            <a:ext cx="9807298" cy="6333199"/>
            <a:chOff x="-668867" y="270930"/>
            <a:chExt cx="9807298" cy="6333199"/>
          </a:xfrm>
        </p:grpSpPr>
        <p:pic>
          <p:nvPicPr>
            <p:cNvPr id="19458" name="Picture 2" descr="\\home.files.med.harvard.edu\home\My Pictures\COHRI\8_7.jpg"/>
            <p:cNvPicPr>
              <a:picLocks noChangeAspect="1" noChangeArrowheads="1"/>
            </p:cNvPicPr>
            <p:nvPr/>
          </p:nvPicPr>
          <p:blipFill rotWithShape="1">
            <a:blip r:embed="rId8">
              <a:extLst>
                <a:ext uri="{28A0092B-C50C-407E-A947-70E740481C1C}">
                  <a14:useLocalDpi xmlns:a14="http://schemas.microsoft.com/office/drawing/2010/main" val="0"/>
                </a:ext>
              </a:extLst>
            </a:blip>
            <a:srcRect t="13899"/>
            <a:stretch/>
          </p:blipFill>
          <p:spPr bwMode="auto">
            <a:xfrm>
              <a:off x="-668867" y="270930"/>
              <a:ext cx="9807298" cy="63331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3657600" y="2638374"/>
              <a:ext cx="1769533" cy="1200384"/>
              <a:chOff x="3657600" y="2638374"/>
              <a:chExt cx="1769533" cy="1200384"/>
            </a:xfrm>
          </p:grpSpPr>
          <p:sp>
            <p:nvSpPr>
              <p:cNvPr id="3" name="Oval 2"/>
              <p:cNvSpPr/>
              <p:nvPr/>
            </p:nvSpPr>
            <p:spPr>
              <a:xfrm>
                <a:off x="4478866" y="3069261"/>
                <a:ext cx="169333" cy="169333"/>
              </a:xfrm>
              <a:prstGeom prst="ellipse">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21666" y="3069261"/>
                <a:ext cx="169333" cy="169333"/>
              </a:xfrm>
              <a:prstGeom prst="ellipse">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648199" y="3141134"/>
                <a:ext cx="778934" cy="0"/>
              </a:xfrm>
              <a:prstGeom prst="line">
                <a:avLst/>
              </a:prstGeom>
              <a:ln w="19050" cmpd="sng">
                <a:prstDash val="dash"/>
              </a:ln>
              <a:effectLst/>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190998" y="3149601"/>
                <a:ext cx="287868" cy="0"/>
              </a:xfrm>
              <a:prstGeom prst="line">
                <a:avLst/>
              </a:prstGeom>
              <a:ln w="19050"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57600" y="3238594"/>
                <a:ext cx="821266" cy="600164"/>
              </a:xfrm>
              <a:prstGeom prst="rect">
                <a:avLst/>
              </a:prstGeom>
              <a:noFill/>
            </p:spPr>
            <p:txBody>
              <a:bodyPr wrap="square" rtlCol="0">
                <a:spAutoFit/>
              </a:bodyPr>
              <a:lstStyle/>
              <a:p>
                <a:pPr algn="ctr"/>
                <a:r>
                  <a:rPr lang="en-US" sz="1100" b="1" dirty="0">
                    <a:latin typeface="Avenir Book"/>
                    <a:cs typeface="Avenir Book"/>
                  </a:rPr>
                  <a:t>1998</a:t>
                </a:r>
              </a:p>
              <a:p>
                <a:pPr algn="ctr"/>
                <a:r>
                  <a:rPr lang="en-US" sz="1100" dirty="0">
                    <a:latin typeface="Avenir Book"/>
                    <a:cs typeface="Avenir Book"/>
                  </a:rPr>
                  <a:t>Toronto Codes</a:t>
                </a:r>
              </a:p>
            </p:txBody>
          </p:sp>
          <p:sp>
            <p:nvSpPr>
              <p:cNvPr id="13" name="TextBox 12"/>
              <p:cNvSpPr txBox="1"/>
              <p:nvPr/>
            </p:nvSpPr>
            <p:spPr>
              <a:xfrm>
                <a:off x="4165598" y="2638374"/>
                <a:ext cx="821266" cy="430887"/>
              </a:xfrm>
              <a:prstGeom prst="rect">
                <a:avLst/>
              </a:prstGeom>
              <a:noFill/>
            </p:spPr>
            <p:txBody>
              <a:bodyPr wrap="square" rtlCol="0">
                <a:spAutoFit/>
              </a:bodyPr>
              <a:lstStyle/>
              <a:p>
                <a:pPr algn="ctr"/>
                <a:r>
                  <a:rPr lang="en-US" sz="1100" b="1" dirty="0">
                    <a:latin typeface="Avenir Book"/>
                    <a:cs typeface="Avenir Book"/>
                  </a:rPr>
                  <a:t>Z Codes</a:t>
                </a:r>
              </a:p>
              <a:p>
                <a:pPr algn="ctr"/>
                <a:r>
                  <a:rPr lang="en-US" sz="1100" b="1" dirty="0">
                    <a:latin typeface="Avenir Book"/>
                    <a:cs typeface="Avenir Book"/>
                  </a:rPr>
                  <a:t>1999</a:t>
                </a:r>
              </a:p>
            </p:txBody>
          </p:sp>
        </p:grpSp>
      </p:grpSp>
      <p:cxnSp>
        <p:nvCxnSpPr>
          <p:cNvPr id="17" name="Straight Connector 16"/>
          <p:cNvCxnSpPr/>
          <p:nvPr/>
        </p:nvCxnSpPr>
        <p:spPr>
          <a:xfrm flipV="1">
            <a:off x="8469785" y="3791024"/>
            <a:ext cx="1096703" cy="481094"/>
          </a:xfrm>
          <a:prstGeom prst="line">
            <a:avLst/>
          </a:prstGeom>
          <a:ln w="12700">
            <a:solidFill>
              <a:srgbClr val="94111F"/>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161939" y="4329849"/>
            <a:ext cx="865817" cy="369332"/>
          </a:xfrm>
          <a:prstGeom prst="rect">
            <a:avLst/>
          </a:prstGeom>
          <a:solidFill>
            <a:schemeClr val="bg1"/>
          </a:solidFill>
        </p:spPr>
        <p:txBody>
          <a:bodyPr wrap="square" rtlCol="0">
            <a:spAutoFit/>
          </a:bodyPr>
          <a:lstStyle/>
          <a:p>
            <a:r>
              <a:rPr lang="en-US" dirty="0" err="1"/>
              <a:t>Refset</a:t>
            </a:r>
            <a:endParaRPr lang="en-US" dirty="0"/>
          </a:p>
        </p:txBody>
      </p:sp>
      <p:sp>
        <p:nvSpPr>
          <p:cNvPr id="21" name="TextBox 20"/>
          <p:cNvSpPr txBox="1"/>
          <p:nvPr/>
        </p:nvSpPr>
        <p:spPr>
          <a:xfrm>
            <a:off x="9397156" y="4329850"/>
            <a:ext cx="1270844" cy="461665"/>
          </a:xfrm>
          <a:prstGeom prst="rect">
            <a:avLst/>
          </a:prstGeom>
          <a:solidFill>
            <a:schemeClr val="bg1"/>
          </a:solidFill>
          <a:scene3d>
            <a:camera prst="orthographicFront">
              <a:rot lat="0" lon="0" rev="1440000"/>
            </a:camera>
            <a:lightRig rig="threePt" dir="t"/>
          </a:scene3d>
        </p:spPr>
        <p:txBody>
          <a:bodyPr wrap="square" rtlCol="0">
            <a:spAutoFit/>
          </a:bodyPr>
          <a:lstStyle/>
          <a:p>
            <a:r>
              <a:rPr lang="en-US" sz="2400" b="1" dirty="0"/>
              <a:t>SNO</a:t>
            </a:r>
            <a:r>
              <a:rPr lang="en-US" sz="2400" b="1" dirty="0">
                <a:solidFill>
                  <a:srgbClr val="008000"/>
                </a:solidFill>
              </a:rPr>
              <a:t>DDS</a:t>
            </a:r>
          </a:p>
        </p:txBody>
      </p:sp>
      <p:cxnSp>
        <p:nvCxnSpPr>
          <p:cNvPr id="15" name="Straight Connector 14"/>
          <p:cNvCxnSpPr/>
          <p:nvPr/>
        </p:nvCxnSpPr>
        <p:spPr>
          <a:xfrm>
            <a:off x="9489524" y="3579342"/>
            <a:ext cx="307848" cy="692776"/>
          </a:xfrm>
          <a:prstGeom prst="line">
            <a:avLst/>
          </a:prstGeom>
          <a:ln w="12700">
            <a:solidFill>
              <a:srgbClr val="94111F"/>
            </a:solidFill>
            <a:prstDash val="dash"/>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9"/>
          <a:stretch>
            <a:fillRect/>
          </a:stretch>
        </p:blipFill>
        <p:spPr>
          <a:xfrm>
            <a:off x="9027755" y="5013928"/>
            <a:ext cx="1434979" cy="1434979"/>
          </a:xfrm>
          <a:prstGeom prst="rect">
            <a:avLst/>
          </a:prstGeom>
        </p:spPr>
      </p:pic>
      <p:sp>
        <p:nvSpPr>
          <p:cNvPr id="18" name="Oval 17"/>
          <p:cNvSpPr/>
          <p:nvPr/>
        </p:nvSpPr>
        <p:spPr>
          <a:xfrm>
            <a:off x="9320194" y="4041051"/>
            <a:ext cx="1347806" cy="9728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469785" y="5143501"/>
            <a:ext cx="2367547" cy="130540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6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SNODDS to ICD to Dental Claim Form</a:t>
            </a:r>
            <a:br>
              <a:rPr lang="en-US" dirty="0"/>
            </a:br>
            <a:r>
              <a:rPr lang="en-US" sz="4000" dirty="0"/>
              <a:t>(paper or electronic works the same way)</a:t>
            </a:r>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069" t="16472" r="32872" b="6717"/>
          <a:stretch/>
        </p:blipFill>
        <p:spPr bwMode="auto">
          <a:xfrm>
            <a:off x="4304131" y="1733267"/>
            <a:ext cx="3479613" cy="45454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166" t="31097" r="13006" b="13731"/>
          <a:stretch/>
        </p:blipFill>
        <p:spPr bwMode="auto">
          <a:xfrm>
            <a:off x="1524000" y="1769950"/>
            <a:ext cx="8993876" cy="4586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4185056" y="5208040"/>
            <a:ext cx="5536792" cy="9492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31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3B5C-0253-4379-A28F-6463AE25DBB6}"/>
              </a:ext>
            </a:extLst>
          </p:cNvPr>
          <p:cNvSpPr>
            <a:spLocks noGrp="1"/>
          </p:cNvSpPr>
          <p:nvPr>
            <p:ph type="title"/>
          </p:nvPr>
        </p:nvSpPr>
        <p:spPr/>
        <p:txBody>
          <a:bodyPr/>
          <a:lstStyle/>
          <a:p>
            <a:pPr algn="ctr"/>
            <a:r>
              <a:rPr lang="en-US" dirty="0"/>
              <a:t>National Dental Enrollment</a:t>
            </a:r>
          </a:p>
        </p:txBody>
      </p:sp>
      <p:sp>
        <p:nvSpPr>
          <p:cNvPr id="3" name="Date Placeholder 2">
            <a:extLst>
              <a:ext uri="{FF2B5EF4-FFF2-40B4-BE49-F238E27FC236}">
                <a16:creationId xmlns:a16="http://schemas.microsoft.com/office/drawing/2014/main" id="{DB96ECA9-8405-4EEC-8003-1931EC511E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July 20, 2018</a:t>
            </a:r>
          </a:p>
        </p:txBody>
      </p:sp>
      <p:sp>
        <p:nvSpPr>
          <p:cNvPr id="4" name="Footer Placeholder 3">
            <a:extLst>
              <a:ext uri="{FF2B5EF4-FFF2-40B4-BE49-F238E27FC236}">
                <a16:creationId xmlns:a16="http://schemas.microsoft.com/office/drawing/2014/main" id="{81001A3E-4AE4-41AB-A17B-D3741E319D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CDA Dental Benefits Task Force</a:t>
            </a:r>
          </a:p>
        </p:txBody>
      </p:sp>
      <p:sp>
        <p:nvSpPr>
          <p:cNvPr id="6" name="TextBox 5">
            <a:extLst>
              <a:ext uri="{FF2B5EF4-FFF2-40B4-BE49-F238E27FC236}">
                <a16:creationId xmlns:a16="http://schemas.microsoft.com/office/drawing/2014/main" id="{51995829-B3B4-486D-B7E8-5D67ACB44453}"/>
              </a:ext>
            </a:extLst>
          </p:cNvPr>
          <p:cNvSpPr txBox="1"/>
          <p:nvPr/>
        </p:nvSpPr>
        <p:spPr>
          <a:xfrm>
            <a:off x="8950569" y="6356350"/>
            <a:ext cx="26311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2017 Enrollment Report</a:t>
            </a:r>
          </a:p>
        </p:txBody>
      </p:sp>
      <p:graphicFrame>
        <p:nvGraphicFramePr>
          <p:cNvPr id="9" name="Content Placeholder 8">
            <a:extLst>
              <a:ext uri="{FF2B5EF4-FFF2-40B4-BE49-F238E27FC236}">
                <a16:creationId xmlns:a16="http://schemas.microsoft.com/office/drawing/2014/main" id="{DCAF8349-E46A-4E84-BCBB-9E270B546A8F}"/>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631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70C0"/>
                </a:solidFill>
                <a:effectLst>
                  <a:outerShdw blurRad="38100" dist="38100" dir="2700000" algn="tl">
                    <a:srgbClr val="000000">
                      <a:alpha val="43137"/>
                    </a:srgbClr>
                  </a:outerShdw>
                </a:effectLst>
              </a:rPr>
              <a:t>Diagnostic Codes on Claims</a:t>
            </a:r>
          </a:p>
        </p:txBody>
      </p:sp>
      <p:sp>
        <p:nvSpPr>
          <p:cNvPr id="4" name="Date Placeholder 3"/>
          <p:cNvSpPr>
            <a:spLocks noGrp="1"/>
          </p:cNvSpPr>
          <p:nvPr>
            <p:ph type="dt" sz="half" idx="10"/>
          </p:nvPr>
        </p:nvSpPr>
        <p:spPr/>
        <p:txBody>
          <a:bodyPr/>
          <a:lstStyle/>
          <a:p>
            <a:pPr defTabSz="893695"/>
            <a:r>
              <a:rPr lang="en-US">
                <a:solidFill>
                  <a:prstClr val="white"/>
                </a:solidFill>
                <a:latin typeface="Calibri"/>
              </a:rPr>
              <a:t>October 2018 Rev 10/26/2018</a:t>
            </a:r>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p>
            <a:pPr defTabSz="893695"/>
            <a:fld id="{4757345D-2B99-4C0D-8D75-63C12FEDC865}" type="slidenum">
              <a:rPr lang="en-US">
                <a:solidFill>
                  <a:prstClr val="white"/>
                </a:solidFill>
                <a:latin typeface="Calibri"/>
              </a:rPr>
              <a:pPr defTabSz="893695"/>
              <a:t>56</a:t>
            </a:fld>
            <a:endParaRPr lang="en-US">
              <a:solidFill>
                <a:prstClr val="white"/>
              </a:solidFill>
              <a:latin typeface="Calibri"/>
            </a:endParaRPr>
          </a:p>
        </p:txBody>
      </p:sp>
      <p:sp>
        <p:nvSpPr>
          <p:cNvPr id="6" name="Footer Placeholder 5"/>
          <p:cNvSpPr>
            <a:spLocks noGrp="1"/>
          </p:cNvSpPr>
          <p:nvPr>
            <p:ph type="ftr" sz="quarter" idx="3"/>
          </p:nvPr>
        </p:nvSpPr>
        <p:spPr/>
        <p:txBody>
          <a:bodyPr/>
          <a:lstStyle/>
          <a:p>
            <a:pPr defTabSz="893695"/>
            <a:r>
              <a:rPr lang="en-US">
                <a:solidFill>
                  <a:prstClr val="white"/>
                </a:solidFill>
                <a:latin typeface="Calibri"/>
              </a:rPr>
              <a:t>NADP/LIMRA 2017 U.S. Group Dental Claims Processing Metrics</a:t>
            </a:r>
            <a:endParaRPr lang="en-US" dirty="0">
              <a:solidFill>
                <a:prstClr val="white"/>
              </a:solidFill>
              <a:latin typeface="Calibri"/>
            </a:endParaRPr>
          </a:p>
        </p:txBody>
      </p:sp>
      <p:pic>
        <p:nvPicPr>
          <p:cNvPr id="8" name="Content Placeholder 7">
            <a:extLst>
              <a:ext uri="{FF2B5EF4-FFF2-40B4-BE49-F238E27FC236}">
                <a16:creationId xmlns:a16="http://schemas.microsoft.com/office/drawing/2014/main" id="{08854184-828A-4799-97BE-3365BB9EBED2}"/>
              </a:ext>
            </a:extLst>
          </p:cNvPr>
          <p:cNvPicPr>
            <a:picLocks noGrp="1" noChangeAspect="1"/>
          </p:cNvPicPr>
          <p:nvPr>
            <p:ph sz="half" idx="1"/>
          </p:nvPr>
        </p:nvPicPr>
        <p:blipFill>
          <a:blip r:embed="rId3"/>
          <a:stretch>
            <a:fillRect/>
          </a:stretch>
        </p:blipFill>
        <p:spPr>
          <a:xfrm>
            <a:off x="806265" y="1600146"/>
            <a:ext cx="3873870" cy="4526019"/>
          </a:xfrm>
          <a:prstGeom prst="rect">
            <a:avLst/>
          </a:prstGeom>
        </p:spPr>
      </p:pic>
      <p:pic>
        <p:nvPicPr>
          <p:cNvPr id="15" name="Content Placeholder 14">
            <a:extLst>
              <a:ext uri="{FF2B5EF4-FFF2-40B4-BE49-F238E27FC236}">
                <a16:creationId xmlns:a16="http://schemas.microsoft.com/office/drawing/2014/main" id="{3047BA15-E6F3-4924-B3B6-4A8E4B3691A8}"/>
              </a:ext>
            </a:extLst>
          </p:cNvPr>
          <p:cNvPicPr>
            <a:picLocks noGrp="1" noChangeAspect="1"/>
          </p:cNvPicPr>
          <p:nvPr>
            <p:ph sz="half" idx="2"/>
          </p:nvPr>
        </p:nvPicPr>
        <p:blipFill>
          <a:blip r:embed="rId4"/>
          <a:stretch>
            <a:fillRect/>
          </a:stretch>
        </p:blipFill>
        <p:spPr>
          <a:xfrm>
            <a:off x="5383657" y="1600202"/>
            <a:ext cx="6452171" cy="4525963"/>
          </a:xfrm>
          <a:prstGeom prst="rect">
            <a:avLst/>
          </a:prstGeom>
        </p:spPr>
      </p:pic>
    </p:spTree>
    <p:extLst>
      <p:ext uri="{BB962C8B-B14F-4D97-AF65-F5344CB8AC3E}">
        <p14:creationId xmlns:p14="http://schemas.microsoft.com/office/powerpoint/2010/main" val="1510020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493160"/>
            <a:ext cx="10972800" cy="924478"/>
          </a:xfrm>
        </p:spPr>
        <p:txBody>
          <a:bodyPr>
            <a:normAutofit/>
          </a:bodyPr>
          <a:lstStyle/>
          <a:p>
            <a:r>
              <a:rPr lang="en-US" sz="4400" b="1" dirty="0">
                <a:solidFill>
                  <a:srgbClr val="0070C0"/>
                </a:solidFill>
                <a:effectLst>
                  <a:outerShdw blurRad="38100" dist="38100" dir="2700000" algn="tl">
                    <a:srgbClr val="000000">
                      <a:alpha val="43137"/>
                    </a:srgbClr>
                  </a:outerShdw>
                </a:effectLst>
              </a:rPr>
              <a:t>Diagnostic Codes and Risk Based Benefits</a:t>
            </a:r>
          </a:p>
        </p:txBody>
      </p:sp>
      <p:sp>
        <p:nvSpPr>
          <p:cNvPr id="4" name="Date Placeholder 3"/>
          <p:cNvSpPr>
            <a:spLocks noGrp="1"/>
          </p:cNvSpPr>
          <p:nvPr>
            <p:ph type="dt" sz="half" idx="10"/>
          </p:nvPr>
        </p:nvSpPr>
        <p:spPr/>
        <p:txBody>
          <a:bodyPr/>
          <a:lstStyle/>
          <a:p>
            <a:pPr defTabSz="893695"/>
            <a:r>
              <a:rPr lang="en-US">
                <a:solidFill>
                  <a:prstClr val="white"/>
                </a:solidFill>
                <a:latin typeface="Calibri"/>
              </a:rPr>
              <a:t>October 2018 Rev 10/26/2018</a:t>
            </a:r>
            <a:endParaRPr lang="en-US" dirty="0">
              <a:solidFill>
                <a:prstClr val="white"/>
              </a:solidFill>
              <a:latin typeface="Calibri"/>
            </a:endParaRPr>
          </a:p>
        </p:txBody>
      </p:sp>
      <p:sp>
        <p:nvSpPr>
          <p:cNvPr id="5" name="Slide Number Placeholder 4"/>
          <p:cNvSpPr>
            <a:spLocks noGrp="1"/>
          </p:cNvSpPr>
          <p:nvPr>
            <p:ph type="sldNum" sz="quarter" idx="12"/>
          </p:nvPr>
        </p:nvSpPr>
        <p:spPr/>
        <p:txBody>
          <a:bodyPr/>
          <a:lstStyle/>
          <a:p>
            <a:pPr defTabSz="893695"/>
            <a:fld id="{4757345D-2B99-4C0D-8D75-63C12FEDC865}" type="slidenum">
              <a:rPr lang="en-US">
                <a:solidFill>
                  <a:prstClr val="white"/>
                </a:solidFill>
                <a:latin typeface="Calibri"/>
              </a:rPr>
              <a:pPr defTabSz="893695"/>
              <a:t>57</a:t>
            </a:fld>
            <a:endParaRPr lang="en-US">
              <a:solidFill>
                <a:prstClr val="white"/>
              </a:solidFill>
              <a:latin typeface="Calibri"/>
            </a:endParaRPr>
          </a:p>
        </p:txBody>
      </p:sp>
      <p:sp>
        <p:nvSpPr>
          <p:cNvPr id="6" name="Footer Placeholder 5"/>
          <p:cNvSpPr>
            <a:spLocks noGrp="1"/>
          </p:cNvSpPr>
          <p:nvPr>
            <p:ph type="ftr" sz="quarter" idx="3"/>
          </p:nvPr>
        </p:nvSpPr>
        <p:spPr/>
        <p:txBody>
          <a:bodyPr/>
          <a:lstStyle/>
          <a:p>
            <a:pPr defTabSz="893695"/>
            <a:r>
              <a:rPr lang="en-US">
                <a:solidFill>
                  <a:prstClr val="white"/>
                </a:solidFill>
                <a:latin typeface="Calibri"/>
              </a:rPr>
              <a:t>NADP/LIMRA 2017 U.S. Group Dental Claims Processing Metrics</a:t>
            </a:r>
            <a:endParaRPr lang="en-US" dirty="0">
              <a:solidFill>
                <a:prstClr val="white"/>
              </a:solidFill>
              <a:latin typeface="Calibri"/>
            </a:endParaRPr>
          </a:p>
        </p:txBody>
      </p:sp>
      <p:sp>
        <p:nvSpPr>
          <p:cNvPr id="15" name="Content Placeholder 3"/>
          <p:cNvSpPr txBox="1">
            <a:spLocks/>
          </p:cNvSpPr>
          <p:nvPr/>
        </p:nvSpPr>
        <p:spPr>
          <a:xfrm>
            <a:off x="8256640" y="1686548"/>
            <a:ext cx="3116852" cy="4473050"/>
          </a:xfrm>
          <a:prstGeom prst="rect">
            <a:avLst/>
          </a:prstGeom>
          <a:ln w="25400" cap="flat">
            <a:noFill/>
          </a:ln>
        </p:spPr>
        <p:txBody>
          <a:bodyPr vert="horz" lIns="89367" tIns="44684" rIns="89367" bIns="44684" rtlCol="0">
            <a:noAutofit/>
          </a:bodyPr>
          <a:lstStyle>
            <a:lvl1pPr marL="366389" indent="-366389" algn="l" defTabSz="977036"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93842" indent="-305324" algn="l" defTabSz="977036"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221296" indent="-244259" algn="l" defTabSz="977036"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709814" indent="-244259" algn="l" defTabSz="977036"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98332" indent="-244259" algn="l" defTabSz="977036"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686850" indent="-244259" algn="l" defTabSz="97703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175368" indent="-244259" algn="l" defTabSz="97703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663887" indent="-244259" algn="l" defTabSz="97703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4152405" indent="-244259" algn="l" defTabSz="977036"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defTabSz="893695">
              <a:buNone/>
            </a:pPr>
            <a:r>
              <a:rPr lang="en-US" sz="2400" b="1" dirty="0">
                <a:solidFill>
                  <a:prstClr val="black"/>
                </a:solidFill>
                <a:latin typeface="Calibri"/>
              </a:rPr>
              <a:t>Are you currently utilizing diagnostic codes you receive for the adjudication of dental claims?</a:t>
            </a:r>
          </a:p>
          <a:p>
            <a:pPr marL="0" indent="0" defTabSz="893695">
              <a:buNone/>
            </a:pPr>
            <a:endParaRPr lang="en-US" sz="1200" dirty="0">
              <a:solidFill>
                <a:prstClr val="black"/>
              </a:solidFill>
              <a:latin typeface="Calibri"/>
            </a:endParaRPr>
          </a:p>
          <a:p>
            <a:pPr marL="212005" indent="0" defTabSz="893695">
              <a:buNone/>
            </a:pPr>
            <a:r>
              <a:rPr lang="en-US" sz="2000" dirty="0">
                <a:solidFill>
                  <a:prstClr val="black"/>
                </a:solidFill>
                <a:latin typeface="Calibri"/>
              </a:rPr>
              <a:t>Of the 7 plans that have plans with risk-based benefits all of them are currently utilizing diagnostic codes for the adjudication of dental claims.</a:t>
            </a:r>
          </a:p>
          <a:p>
            <a:pPr marL="0" indent="0" defTabSz="893695">
              <a:buNone/>
            </a:pPr>
            <a:endParaRPr lang="en-US" sz="1281" dirty="0">
              <a:solidFill>
                <a:prstClr val="black"/>
              </a:solidFill>
              <a:latin typeface="Calibri"/>
            </a:endParaRPr>
          </a:p>
        </p:txBody>
      </p:sp>
      <p:pic>
        <p:nvPicPr>
          <p:cNvPr id="3" name="Content Placeholder 2">
            <a:extLst>
              <a:ext uri="{FF2B5EF4-FFF2-40B4-BE49-F238E27FC236}">
                <a16:creationId xmlns:a16="http://schemas.microsoft.com/office/drawing/2014/main" id="{44576737-71F8-48C5-A4F7-10E25C7274A7}"/>
              </a:ext>
            </a:extLst>
          </p:cNvPr>
          <p:cNvPicPr>
            <a:picLocks noGrp="1" noChangeAspect="1"/>
          </p:cNvPicPr>
          <p:nvPr>
            <p:ph sz="half" idx="1"/>
          </p:nvPr>
        </p:nvPicPr>
        <p:blipFill>
          <a:blip r:embed="rId3"/>
          <a:stretch>
            <a:fillRect/>
          </a:stretch>
        </p:blipFill>
        <p:spPr>
          <a:xfrm>
            <a:off x="2143538" y="1648860"/>
            <a:ext cx="5625216" cy="4421756"/>
          </a:xfrm>
          <a:prstGeom prst="rect">
            <a:avLst/>
          </a:prstGeom>
        </p:spPr>
      </p:pic>
    </p:spTree>
    <p:extLst>
      <p:ext uri="{BB962C8B-B14F-4D97-AF65-F5344CB8AC3E}">
        <p14:creationId xmlns:p14="http://schemas.microsoft.com/office/powerpoint/2010/main" val="67999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Medicare Advantage FDR Basics</a:t>
            </a:r>
          </a:p>
        </p:txBody>
      </p:sp>
      <p:sp>
        <p:nvSpPr>
          <p:cNvPr id="5" name="Slide Number Placeholder 3">
            <a:extLst>
              <a:ext uri="{FF2B5EF4-FFF2-40B4-BE49-F238E27FC236}">
                <a16:creationId xmlns:a16="http://schemas.microsoft.com/office/drawing/2014/main" id="{4F873AC7-5AE8-4373-8CCA-287E3795BE11}"/>
              </a:ext>
            </a:extLst>
          </p:cNvPr>
          <p:cNvSpPr txBox="1">
            <a:spLocks/>
          </p:cNvSpPr>
          <p:nvPr/>
        </p:nvSpPr>
        <p:spPr bwMode="auto">
          <a:xfrm>
            <a:off x="10113720" y="6400800"/>
            <a:ext cx="457200" cy="36576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00000"/>
              </a:lnSpc>
              <a:spcBef>
                <a:spcPts val="0"/>
              </a:spcBef>
              <a:spcAft>
                <a:spcPct val="0"/>
              </a:spcAft>
              <a:defRPr sz="1200" b="1">
                <a:solidFill>
                  <a:srgbClr val="00355F"/>
                </a:solidFill>
                <a:latin typeface="Arial" pitchFamily="34" charset="0"/>
                <a:ea typeface="ＭＳ Ｐゴシック" charset="-128"/>
                <a:cs typeface="Arial" pitchFamily="34" charset="0"/>
              </a:defRPr>
            </a:lvl1pPr>
            <a:lvl2pPr algn="l" rtl="0" eaLnBrk="0" fontAlgn="base" hangingPunct="0">
              <a:lnSpc>
                <a:spcPct val="100000"/>
              </a:lnSpc>
              <a:spcBef>
                <a:spcPts val="0"/>
              </a:spcBef>
              <a:spcAft>
                <a:spcPct val="0"/>
              </a:spcAft>
              <a:defRPr sz="1200">
                <a:solidFill>
                  <a:schemeClr val="tx1"/>
                </a:solidFill>
                <a:latin typeface="Arial" pitchFamily="34" charset="0"/>
                <a:ea typeface="ＭＳ Ｐゴシック" charset="-128"/>
                <a:cs typeface="Arial" pitchFamily="34" charset="0"/>
              </a:defRPr>
            </a:lvl2pPr>
            <a:lvl3pPr marL="228600" indent="-225425" algn="l" rtl="0" eaLnBrk="0" fontAlgn="base" hangingPunct="0">
              <a:lnSpc>
                <a:spcPct val="100000"/>
              </a:lnSpc>
              <a:spcBef>
                <a:spcPts val="0"/>
              </a:spcBef>
              <a:spcAft>
                <a:spcPct val="0"/>
              </a:spcAft>
              <a:buClr>
                <a:srgbClr val="00355F"/>
              </a:buClr>
              <a:buSzPct val="125000"/>
              <a:buFontTx/>
              <a:buBlip>
                <a:blip r:embed="rId3"/>
              </a:buBlip>
              <a:defRPr lang="en-US" sz="1200" b="0" i="0" kern="1200" dirty="0" smtClean="0">
                <a:solidFill>
                  <a:schemeClr val="tx1"/>
                </a:solidFill>
                <a:latin typeface="Arial"/>
                <a:ea typeface="+mn-ea"/>
                <a:cs typeface="Arial"/>
              </a:defRPr>
            </a:lvl3pPr>
            <a:lvl4pPr marL="452438" indent="-230188"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4pPr>
            <a:lvl5pPr marL="682625" indent="-228600"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5pPr>
            <a:lvl6pPr marL="914400" indent="-228600" algn="l" rtl="0" fontAlgn="base">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cs typeface="Arial" pitchFamily="34" charset="0"/>
              </a:defRPr>
            </a:lvl6pPr>
            <a:lvl7pPr marL="1143000" indent="-228600" algn="l" rtl="0" fontAlgn="base">
              <a:lnSpc>
                <a:spcPct val="100000"/>
              </a:lnSpc>
              <a:spcBef>
                <a:spcPts val="0"/>
              </a:spcBef>
              <a:spcAft>
                <a:spcPct val="0"/>
              </a:spcAft>
              <a:buClr>
                <a:srgbClr val="00355F"/>
              </a:buClr>
              <a:buFont typeface="Courier New" pitchFamily="49" charset="0"/>
              <a:buChar char="o"/>
              <a:defRPr sz="1200">
                <a:solidFill>
                  <a:schemeClr val="tx1"/>
                </a:solidFill>
                <a:latin typeface="Arial" pitchFamily="34" charset="0"/>
                <a:cs typeface="Arial" pitchFamily="34" charset="0"/>
              </a:defRPr>
            </a:lvl7pPr>
            <a:lvl8pPr marL="1371600" indent="-228600" algn="l" rtl="0" fontAlgn="base">
              <a:lnSpc>
                <a:spcPct val="100000"/>
              </a:lnSpc>
              <a:spcBef>
                <a:spcPts val="0"/>
              </a:spcBef>
              <a:spcAft>
                <a:spcPct val="0"/>
              </a:spcAft>
              <a:buClr>
                <a:srgbClr val="00355F"/>
              </a:buClr>
              <a:buSzPct val="100000"/>
              <a:buFont typeface="Wingdings" pitchFamily="2" charset="2"/>
              <a:buChar char="§"/>
              <a:defRPr sz="1200">
                <a:solidFill>
                  <a:schemeClr val="tx1"/>
                </a:solidFill>
                <a:latin typeface="Arial" pitchFamily="34" charset="0"/>
                <a:cs typeface="Arial" pitchFamily="34" charset="0"/>
              </a:defRPr>
            </a:lvl8pPr>
            <a:lvl9pPr marL="1600200" indent="-228600" algn="l" rtl="0" fontAlgn="base">
              <a:lnSpc>
                <a:spcPct val="100000"/>
              </a:lnSpc>
              <a:spcBef>
                <a:spcPts val="0"/>
              </a:spcBef>
              <a:spcAft>
                <a:spcPct val="0"/>
              </a:spcAft>
              <a:buClr>
                <a:srgbClr val="00355F"/>
              </a:buClr>
              <a:buSzPct val="85000"/>
              <a:buFont typeface="+mj-lt"/>
              <a:buAutoNum type="arabicPeriod"/>
              <a:defRPr sz="1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0" cap="none" spc="0" normalizeH="0" baseline="0" noProof="0" dirty="0">
                <a:ln>
                  <a:noFill/>
                </a:ln>
                <a:solidFill>
                  <a:srgbClr val="00355F"/>
                </a:solidFill>
                <a:effectLst/>
                <a:uLnTx/>
                <a:uFillTx/>
                <a:latin typeface="Arial" pitchFamily="34" charset="0"/>
                <a:ea typeface="ＭＳ Ｐゴシック" charset="-128"/>
                <a:cs typeface="Arial" pitchFamily="34" charset="0"/>
              </a:rPr>
              <a:t>       5</a:t>
            </a:r>
          </a:p>
        </p:txBody>
      </p:sp>
      <p:sp>
        <p:nvSpPr>
          <p:cNvPr id="2" name="TextBox 1">
            <a:extLst>
              <a:ext uri="{FF2B5EF4-FFF2-40B4-BE49-F238E27FC236}">
                <a16:creationId xmlns:a16="http://schemas.microsoft.com/office/drawing/2014/main" id="{CB7B17A2-19F6-D44F-A369-CADD741C8259}"/>
              </a:ext>
            </a:extLst>
          </p:cNvPr>
          <p:cNvSpPr txBox="1"/>
          <p:nvPr/>
        </p:nvSpPr>
        <p:spPr>
          <a:xfrm>
            <a:off x="2102757" y="1868091"/>
            <a:ext cx="2351314" cy="3724096"/>
          </a:xfrm>
          <a:prstGeom prst="rect">
            <a:avLst/>
          </a:prstGeom>
          <a:solidFill>
            <a:srgbClr val="6396C5"/>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First Tier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Any party that enters into a written agreement, acceptable to CMS, with a Medicare Advantage Organization (MAO) or Part D sponsor or applicant to provide administrative or health care services to a Medicare eligible individual under the Medicare Advantage (MA) or Part D program.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2B55E20-1EA2-2240-B3EA-12A3F538AB14}"/>
              </a:ext>
            </a:extLst>
          </p:cNvPr>
          <p:cNvSpPr txBox="1"/>
          <p:nvPr/>
        </p:nvSpPr>
        <p:spPr>
          <a:xfrm>
            <a:off x="4725224" y="1902500"/>
            <a:ext cx="2351314" cy="3693319"/>
          </a:xfrm>
          <a:prstGeom prst="rect">
            <a:avLst/>
          </a:prstGeom>
          <a:solidFill>
            <a:srgbClr val="A3B6CD"/>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200" b="1">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Downstream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Any party that enters into an acceptable written arrangement below the level of the arrangement between an MAO or Part D sponsor and a first tier entity. These written arrangements continue down to the level of the ultimate provider of both health and administrative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FE9945E-083C-124A-AB15-B4DE8E758B81}"/>
              </a:ext>
            </a:extLst>
          </p:cNvPr>
          <p:cNvSpPr txBox="1"/>
          <p:nvPr/>
        </p:nvSpPr>
        <p:spPr>
          <a:xfrm>
            <a:off x="7347691" y="1902500"/>
            <a:ext cx="2351314" cy="3754874"/>
          </a:xfrm>
          <a:prstGeom prst="rect">
            <a:avLst/>
          </a:prstGeom>
          <a:solidFill>
            <a:srgbClr val="BFCCD7"/>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200" b="1">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Related Entity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Any entity that is related to an MAO or Part D sponsor by common ownership or control and: performs some of the MAO or Part D sponsor’s management functions under contract or delegation; furnishes services to Medicare enrollees under an oral or written agreement; or leases real property or sells materials to MAO or Part D plan sponsor at a cost of more than $2,500 during a contract period.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2DE0FA-BC63-6C49-A4CD-9D5913A0021B}"/>
              </a:ext>
            </a:extLst>
          </p:cNvPr>
          <p:cNvSpPr txBox="1"/>
          <p:nvPr/>
        </p:nvSpPr>
        <p:spPr>
          <a:xfrm>
            <a:off x="2102757" y="5776853"/>
            <a:ext cx="7596248" cy="954107"/>
          </a:xfrm>
          <a:prstGeom prst="rect">
            <a:avLst/>
          </a:prstGeom>
          <a:solidFill>
            <a:schemeClr val="accent6"/>
          </a:solidFill>
          <a:ln>
            <a:no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1200" b="1">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Common FDR Examples</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Pharmacies • Pharmacy Benefit Managers (PBMs) •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Dental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Behavioral Health • Vision • Network Providers • Provider Credentialing Services • Claims Processing Entities • Fulfillment Vendors • Sales and Marketing Agents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787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9491-EF9B-B14C-85E6-439D27FDF77E}"/>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What FDRs are now required to do</a:t>
            </a:r>
          </a:p>
        </p:txBody>
      </p:sp>
      <p:sp>
        <p:nvSpPr>
          <p:cNvPr id="3" name="Text Placeholder 2">
            <a:extLst>
              <a:ext uri="{FF2B5EF4-FFF2-40B4-BE49-F238E27FC236}">
                <a16:creationId xmlns:a16="http://schemas.microsoft.com/office/drawing/2014/main" id="{1CA9224F-00F2-D543-8BF5-C7301C875D14}"/>
              </a:ext>
            </a:extLst>
          </p:cNvPr>
          <p:cNvSpPr>
            <a:spLocks noGrp="1"/>
          </p:cNvSpPr>
          <p:nvPr>
            <p:ph sz="half" idx="1"/>
          </p:nvPr>
        </p:nvSpPr>
        <p:spPr>
          <a:xfrm>
            <a:off x="838199" y="1825625"/>
            <a:ext cx="10515599" cy="4351338"/>
          </a:xfrm>
        </p:spPr>
        <p:txBody>
          <a:bodyPr>
            <a:noAutofit/>
          </a:bodyPr>
          <a:lstStyle/>
          <a:p>
            <a:pPr marL="514350" indent="-514350">
              <a:buFont typeface="+mj-lt"/>
              <a:buAutoNum type="arabicPeriod"/>
            </a:pPr>
            <a:r>
              <a:rPr lang="en-US" b="0" dirty="0"/>
              <a:t>Exercise oversight of MAO’s compliance efforts</a:t>
            </a:r>
          </a:p>
          <a:p>
            <a:pPr marL="514350" indent="-514350">
              <a:buFont typeface="+mj-lt"/>
              <a:buAutoNum type="arabicPeriod"/>
            </a:pPr>
            <a:r>
              <a:rPr lang="en-US" b="0" dirty="0"/>
              <a:t>Maintain an effective compliance program that meets all of the compliance program requirements</a:t>
            </a:r>
          </a:p>
          <a:p>
            <a:pPr marL="514350" indent="-514350">
              <a:buFont typeface="+mj-lt"/>
              <a:buAutoNum type="arabicPeriod"/>
            </a:pPr>
            <a:r>
              <a:rPr lang="en-US" b="0" dirty="0"/>
              <a:t>Investigate, correct and document all instances of suspected non-compliance</a:t>
            </a:r>
          </a:p>
          <a:p>
            <a:pPr marL="514350" indent="-514350">
              <a:buFont typeface="+mj-lt"/>
              <a:buAutoNum type="arabicPeriod"/>
            </a:pPr>
            <a:r>
              <a:rPr lang="en-US" b="0" dirty="0"/>
              <a:t>Have systems in place to train employees on job functions and general compliance (Standard of Conduct, FWA, privacy)</a:t>
            </a:r>
          </a:p>
          <a:p>
            <a:pPr marL="514350" indent="-514350">
              <a:buFont typeface="+mj-lt"/>
              <a:buAutoNum type="arabicPeriod"/>
            </a:pPr>
            <a:r>
              <a:rPr lang="en-US" b="0" dirty="0"/>
              <a:t>Have a formal delegation oversight function (e.g., vendor management program), if functions are delegated to the FDR</a:t>
            </a:r>
          </a:p>
          <a:p>
            <a:pPr marL="171450" indent="-171450">
              <a:buFont typeface="Arial" panose="020B0604020202020204" pitchFamily="34" charset="0"/>
              <a:buChar char="•"/>
            </a:pPr>
            <a:endParaRPr lang="en-US" dirty="0"/>
          </a:p>
        </p:txBody>
      </p:sp>
      <p:sp>
        <p:nvSpPr>
          <p:cNvPr id="8" name="Slide Number Placeholder 3">
            <a:extLst>
              <a:ext uri="{FF2B5EF4-FFF2-40B4-BE49-F238E27FC236}">
                <a16:creationId xmlns:a16="http://schemas.microsoft.com/office/drawing/2014/main" id="{82B5F5FF-6C39-4848-B876-69849369FF5A}"/>
              </a:ext>
            </a:extLst>
          </p:cNvPr>
          <p:cNvSpPr txBox="1">
            <a:spLocks/>
          </p:cNvSpPr>
          <p:nvPr/>
        </p:nvSpPr>
        <p:spPr bwMode="auto">
          <a:xfrm>
            <a:off x="10054542" y="6319778"/>
            <a:ext cx="516378" cy="4467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00000"/>
              </a:lnSpc>
              <a:spcBef>
                <a:spcPts val="0"/>
              </a:spcBef>
              <a:spcAft>
                <a:spcPct val="0"/>
              </a:spcAft>
              <a:defRPr sz="1200" b="1">
                <a:solidFill>
                  <a:srgbClr val="00355F"/>
                </a:solidFill>
                <a:latin typeface="Arial" pitchFamily="34" charset="0"/>
                <a:ea typeface="ＭＳ Ｐゴシック" charset="-128"/>
                <a:cs typeface="Arial" pitchFamily="34" charset="0"/>
              </a:defRPr>
            </a:lvl1pPr>
            <a:lvl2pPr algn="l" rtl="0" eaLnBrk="0" fontAlgn="base" hangingPunct="0">
              <a:lnSpc>
                <a:spcPct val="100000"/>
              </a:lnSpc>
              <a:spcBef>
                <a:spcPts val="0"/>
              </a:spcBef>
              <a:spcAft>
                <a:spcPct val="0"/>
              </a:spcAft>
              <a:defRPr sz="1200">
                <a:solidFill>
                  <a:schemeClr val="tx1"/>
                </a:solidFill>
                <a:latin typeface="Arial" pitchFamily="34" charset="0"/>
                <a:ea typeface="ＭＳ Ｐゴシック" charset="-128"/>
                <a:cs typeface="Arial" pitchFamily="34" charset="0"/>
              </a:defRPr>
            </a:lvl2pPr>
            <a:lvl3pPr marL="228600" indent="-225425" algn="l" rtl="0" eaLnBrk="0" fontAlgn="base" hangingPunct="0">
              <a:lnSpc>
                <a:spcPct val="100000"/>
              </a:lnSpc>
              <a:spcBef>
                <a:spcPts val="0"/>
              </a:spcBef>
              <a:spcAft>
                <a:spcPct val="0"/>
              </a:spcAft>
              <a:buClr>
                <a:srgbClr val="00355F"/>
              </a:buClr>
              <a:buSzPct val="125000"/>
              <a:buFontTx/>
              <a:buBlip>
                <a:blip r:embed="rId3"/>
              </a:buBlip>
              <a:defRPr lang="en-US" sz="1200" b="0" i="0" kern="1200" dirty="0" smtClean="0">
                <a:solidFill>
                  <a:schemeClr val="tx1"/>
                </a:solidFill>
                <a:latin typeface="Arial"/>
                <a:ea typeface="+mn-ea"/>
                <a:cs typeface="Arial"/>
              </a:defRPr>
            </a:lvl3pPr>
            <a:lvl4pPr marL="452438" indent="-230188"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4pPr>
            <a:lvl5pPr marL="682625" indent="-228600"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5pPr>
            <a:lvl6pPr marL="914400" indent="-228600" algn="l" rtl="0" fontAlgn="base">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cs typeface="Arial" pitchFamily="34" charset="0"/>
              </a:defRPr>
            </a:lvl6pPr>
            <a:lvl7pPr marL="1143000" indent="-228600" algn="l" rtl="0" fontAlgn="base">
              <a:lnSpc>
                <a:spcPct val="100000"/>
              </a:lnSpc>
              <a:spcBef>
                <a:spcPts val="0"/>
              </a:spcBef>
              <a:spcAft>
                <a:spcPct val="0"/>
              </a:spcAft>
              <a:buClr>
                <a:srgbClr val="00355F"/>
              </a:buClr>
              <a:buFont typeface="Courier New" pitchFamily="49" charset="0"/>
              <a:buChar char="o"/>
              <a:defRPr sz="1200">
                <a:solidFill>
                  <a:schemeClr val="tx1"/>
                </a:solidFill>
                <a:latin typeface="Arial" pitchFamily="34" charset="0"/>
                <a:cs typeface="Arial" pitchFamily="34" charset="0"/>
              </a:defRPr>
            </a:lvl7pPr>
            <a:lvl8pPr marL="1371600" indent="-228600" algn="l" rtl="0" fontAlgn="base">
              <a:lnSpc>
                <a:spcPct val="100000"/>
              </a:lnSpc>
              <a:spcBef>
                <a:spcPts val="0"/>
              </a:spcBef>
              <a:spcAft>
                <a:spcPct val="0"/>
              </a:spcAft>
              <a:buClr>
                <a:srgbClr val="00355F"/>
              </a:buClr>
              <a:buSzPct val="100000"/>
              <a:buFont typeface="Wingdings" pitchFamily="2" charset="2"/>
              <a:buChar char="§"/>
              <a:defRPr sz="1200">
                <a:solidFill>
                  <a:schemeClr val="tx1"/>
                </a:solidFill>
                <a:latin typeface="Arial" pitchFamily="34" charset="0"/>
                <a:cs typeface="Arial" pitchFamily="34" charset="0"/>
              </a:defRPr>
            </a:lvl8pPr>
            <a:lvl9pPr marL="1600200" indent="-228600" algn="l" rtl="0" fontAlgn="base">
              <a:lnSpc>
                <a:spcPct val="100000"/>
              </a:lnSpc>
              <a:spcBef>
                <a:spcPts val="0"/>
              </a:spcBef>
              <a:spcAft>
                <a:spcPct val="0"/>
              </a:spcAft>
              <a:buClr>
                <a:srgbClr val="00355F"/>
              </a:buClr>
              <a:buSzPct val="85000"/>
              <a:buFont typeface="+mj-lt"/>
              <a:buAutoNum type="arabicPeriod"/>
              <a:defRPr sz="1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0" cap="none" spc="0" normalizeH="0" baseline="0" noProof="0" dirty="0">
                <a:ln>
                  <a:noFill/>
                </a:ln>
                <a:solidFill>
                  <a:srgbClr val="00355F"/>
                </a:solidFill>
                <a:effectLst/>
                <a:uLnTx/>
                <a:uFillTx/>
                <a:latin typeface="Arial" pitchFamily="34" charset="0"/>
                <a:ea typeface="ＭＳ Ｐゴシック" charset="-128"/>
                <a:cs typeface="Arial" pitchFamily="34" charset="0"/>
              </a:rPr>
              <a:t>       6</a:t>
            </a:r>
          </a:p>
        </p:txBody>
      </p:sp>
    </p:spTree>
    <p:extLst>
      <p:ext uri="{BB962C8B-B14F-4D97-AF65-F5344CB8AC3E}">
        <p14:creationId xmlns:p14="http://schemas.microsoft.com/office/powerpoint/2010/main" val="326429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54ED-B5B3-489B-A767-6846C6D256FB}"/>
              </a:ext>
            </a:extLst>
          </p:cNvPr>
          <p:cNvSpPr>
            <a:spLocks noGrp="1"/>
          </p:cNvSpPr>
          <p:nvPr>
            <p:ph type="title"/>
          </p:nvPr>
        </p:nvSpPr>
        <p:spPr/>
        <p:txBody>
          <a:bodyPr>
            <a:normAutofit/>
          </a:bodyPr>
          <a:lstStyle/>
          <a:p>
            <a:r>
              <a:rPr lang="en-US" sz="4800" b="1" dirty="0">
                <a:solidFill>
                  <a:srgbClr val="0070C0"/>
                </a:solidFill>
                <a:effectLst>
                  <a:outerShdw blurRad="38100" dist="38100" dir="2700000" algn="tl">
                    <a:srgbClr val="000000">
                      <a:alpha val="43137"/>
                    </a:srgbClr>
                  </a:outerShdw>
                </a:effectLst>
              </a:rPr>
              <a:t>2017 Sources of Dental Coverage</a:t>
            </a:r>
          </a:p>
        </p:txBody>
      </p:sp>
      <p:sp>
        <p:nvSpPr>
          <p:cNvPr id="4" name="Content Placeholder 3">
            <a:extLst>
              <a:ext uri="{FF2B5EF4-FFF2-40B4-BE49-F238E27FC236}">
                <a16:creationId xmlns:a16="http://schemas.microsoft.com/office/drawing/2014/main" id="{7F256205-ECAE-4A6E-8363-0FA676B0F890}"/>
              </a:ext>
            </a:extLst>
          </p:cNvPr>
          <p:cNvSpPr>
            <a:spLocks noGrp="1"/>
          </p:cNvSpPr>
          <p:nvPr>
            <p:ph sz="half" idx="2"/>
          </p:nvPr>
        </p:nvSpPr>
        <p:spPr>
          <a:xfrm>
            <a:off x="8057072" y="1825625"/>
            <a:ext cx="3296728" cy="4351338"/>
          </a:xfrm>
        </p:spPr>
        <p:txBody>
          <a:bodyPr anchor="ctr">
            <a:normAutofit/>
          </a:bodyPr>
          <a:lstStyle/>
          <a:p>
            <a:pPr>
              <a:buClr>
                <a:srgbClr val="7030A0"/>
              </a:buClr>
              <a:buSzPct val="200000"/>
            </a:pPr>
            <a:r>
              <a:rPr lang="en-US" sz="1800" dirty="0"/>
              <a:t>Only 22% of Americans have no dental benefits. </a:t>
            </a:r>
          </a:p>
          <a:p>
            <a:pPr>
              <a:buClr>
                <a:srgbClr val="0070C0"/>
              </a:buClr>
              <a:buSzPct val="200000"/>
            </a:pPr>
            <a:r>
              <a:rPr lang="en-US" sz="1800" dirty="0"/>
              <a:t>A little more than half of the population gets dental benefits in the private market—through employers or by purchasing as an individual. </a:t>
            </a:r>
          </a:p>
          <a:p>
            <a:pPr>
              <a:buClr>
                <a:schemeClr val="accent3"/>
              </a:buClr>
              <a:buSzPct val="200000"/>
            </a:pPr>
            <a:r>
              <a:rPr lang="en-US" sz="1800" dirty="0"/>
              <a:t>Just over a quarter of the population gets dental benefits through a public program.</a:t>
            </a:r>
          </a:p>
          <a:p>
            <a:pPr>
              <a:buClr>
                <a:srgbClr val="C00000"/>
              </a:buClr>
              <a:buSzPct val="200000"/>
            </a:pPr>
            <a:r>
              <a:rPr lang="en-US" sz="1800" dirty="0"/>
              <a:t>About 4% of the population has individual coverage for dental services.</a:t>
            </a:r>
          </a:p>
        </p:txBody>
      </p:sp>
      <p:sp>
        <p:nvSpPr>
          <p:cNvPr id="6" name="TextBox 5">
            <a:extLst>
              <a:ext uri="{FF2B5EF4-FFF2-40B4-BE49-F238E27FC236}">
                <a16:creationId xmlns:a16="http://schemas.microsoft.com/office/drawing/2014/main" id="{71DB0CC8-A1B3-41A0-B840-F7C9F05271B8}"/>
              </a:ext>
            </a:extLst>
          </p:cNvPr>
          <p:cNvSpPr txBox="1"/>
          <p:nvPr/>
        </p:nvSpPr>
        <p:spPr>
          <a:xfrm>
            <a:off x="3194180" y="6216758"/>
            <a:ext cx="66527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a:ln>
                  <a:noFill/>
                </a:ln>
                <a:solidFill>
                  <a:prstClr val="black"/>
                </a:solidFill>
                <a:effectLst/>
                <a:uLnTx/>
                <a:uFillTx/>
                <a:latin typeface="Calibri"/>
                <a:ea typeface="+mn-ea"/>
                <a:cs typeface="+mn-cs"/>
              </a:rPr>
              <a:t>NADP 2018 Dental Benefits Report: Enrollment</a:t>
            </a:r>
          </a:p>
        </p:txBody>
      </p:sp>
      <p:sp>
        <p:nvSpPr>
          <p:cNvPr id="3" name="Date Placeholder 2">
            <a:extLst>
              <a:ext uri="{FF2B5EF4-FFF2-40B4-BE49-F238E27FC236}">
                <a16:creationId xmlns:a16="http://schemas.microsoft.com/office/drawing/2014/main" id="{211A9B07-778E-4FA2-9139-F044F4B1E5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January 12, 2019</a:t>
            </a:r>
          </a:p>
        </p:txBody>
      </p:sp>
      <p:sp>
        <p:nvSpPr>
          <p:cNvPr id="5" name="Footer Placeholder 4">
            <a:extLst>
              <a:ext uri="{FF2B5EF4-FFF2-40B4-BE49-F238E27FC236}">
                <a16:creationId xmlns:a16="http://schemas.microsoft.com/office/drawing/2014/main" id="{1A093DA6-6911-4033-9CB4-84A980E829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TDA Council on Professions and Trends </a:t>
            </a:r>
          </a:p>
        </p:txBody>
      </p:sp>
      <p:pic>
        <p:nvPicPr>
          <p:cNvPr id="8" name="Picture 7">
            <a:extLst>
              <a:ext uri="{FF2B5EF4-FFF2-40B4-BE49-F238E27FC236}">
                <a16:creationId xmlns:a16="http://schemas.microsoft.com/office/drawing/2014/main" id="{895D59C4-97EA-4A1A-B74E-52E8F40B3860}"/>
              </a:ext>
            </a:extLst>
          </p:cNvPr>
          <p:cNvPicPr>
            <a:picLocks noChangeAspect="1"/>
          </p:cNvPicPr>
          <p:nvPr/>
        </p:nvPicPr>
        <p:blipFill>
          <a:blip r:embed="rId3"/>
          <a:stretch>
            <a:fillRect/>
          </a:stretch>
        </p:blipFill>
        <p:spPr>
          <a:xfrm>
            <a:off x="737077" y="1798730"/>
            <a:ext cx="7218290" cy="4352921"/>
          </a:xfrm>
          <a:prstGeom prst="rect">
            <a:avLst/>
          </a:prstGeom>
        </p:spPr>
      </p:pic>
    </p:spTree>
    <p:extLst>
      <p:ext uri="{BB962C8B-B14F-4D97-AF65-F5344CB8AC3E}">
        <p14:creationId xmlns:p14="http://schemas.microsoft.com/office/powerpoint/2010/main" val="2572247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9491-EF9B-B14C-85E6-439D27FDF77E}"/>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What Dental FDRs are not required to do</a:t>
            </a:r>
          </a:p>
        </p:txBody>
      </p:sp>
      <p:sp>
        <p:nvSpPr>
          <p:cNvPr id="4" name="Content Placeholder 3">
            <a:extLst>
              <a:ext uri="{FF2B5EF4-FFF2-40B4-BE49-F238E27FC236}">
                <a16:creationId xmlns:a16="http://schemas.microsoft.com/office/drawing/2014/main" id="{7D1A0AF7-F478-4DBD-9F9C-9C321EFA0873}"/>
              </a:ext>
            </a:extLst>
          </p:cNvPr>
          <p:cNvSpPr>
            <a:spLocks noGrp="1"/>
          </p:cNvSpPr>
          <p:nvPr>
            <p:ph sz="half" idx="2"/>
          </p:nvPr>
        </p:nvSpPr>
        <p:spPr>
          <a:xfrm>
            <a:off x="838200" y="1825625"/>
            <a:ext cx="10515600" cy="4351338"/>
          </a:xfrm>
        </p:spPr>
        <p:txBody>
          <a:bodyPr>
            <a:normAutofit/>
          </a:bodyPr>
          <a:lstStyle/>
          <a:p>
            <a:pPr marL="0" indent="0">
              <a:buNone/>
            </a:pPr>
            <a:r>
              <a:rPr lang="en-US" dirty="0"/>
              <a:t>Value-based Payments are voluntary / focused on medical</a:t>
            </a:r>
          </a:p>
          <a:p>
            <a:pPr lvl="1">
              <a:buClr>
                <a:srgbClr val="0070C0"/>
              </a:buClr>
              <a:buSzPct val="150000"/>
            </a:pPr>
            <a:r>
              <a:rPr lang="en-US" dirty="0"/>
              <a:t>End-Stage Renal Disease Quality Incentive Program (ESRD QIP)</a:t>
            </a:r>
          </a:p>
          <a:p>
            <a:pPr lvl="1">
              <a:buClr>
                <a:srgbClr val="0070C0"/>
              </a:buClr>
              <a:buSzPct val="150000"/>
            </a:pPr>
            <a:r>
              <a:rPr lang="en-US" dirty="0"/>
              <a:t>Hospital Value-Based Purchasing (HVBP) Program</a:t>
            </a:r>
          </a:p>
          <a:p>
            <a:pPr lvl="1">
              <a:buClr>
                <a:srgbClr val="0070C0"/>
              </a:buClr>
              <a:buSzPct val="150000"/>
            </a:pPr>
            <a:r>
              <a:rPr lang="en-US" dirty="0"/>
              <a:t>Hospital Readmission Reduction (HRR) Program</a:t>
            </a:r>
          </a:p>
          <a:p>
            <a:pPr lvl="1">
              <a:buClr>
                <a:srgbClr val="0070C0"/>
              </a:buClr>
              <a:buSzPct val="150000"/>
            </a:pPr>
            <a:r>
              <a:rPr lang="en-US" dirty="0"/>
              <a:t>Value Modifier (VM) Program (also called the Physician Value-Based Modifier or PVBM)</a:t>
            </a:r>
          </a:p>
          <a:p>
            <a:pPr lvl="1">
              <a:buClr>
                <a:srgbClr val="0070C0"/>
              </a:buClr>
              <a:buSzPct val="150000"/>
            </a:pPr>
            <a:r>
              <a:rPr lang="en-US" dirty="0"/>
              <a:t>Hospital Acquired Conditions (HAC) Reduction Program</a:t>
            </a:r>
          </a:p>
          <a:p>
            <a:pPr lvl="1">
              <a:buClr>
                <a:srgbClr val="0070C0"/>
              </a:buClr>
              <a:buSzPct val="150000"/>
            </a:pPr>
            <a:r>
              <a:rPr lang="en-US" dirty="0"/>
              <a:t>Skilled Nursing Facility Value-Based Program (SNFVBP)</a:t>
            </a:r>
          </a:p>
          <a:p>
            <a:pPr lvl="1">
              <a:buClr>
                <a:srgbClr val="0070C0"/>
              </a:buClr>
              <a:buSzPct val="150000"/>
            </a:pPr>
            <a:r>
              <a:rPr lang="en-US" dirty="0"/>
              <a:t>Home Health Value Based Program (HHVBP)</a:t>
            </a:r>
          </a:p>
          <a:p>
            <a:endParaRPr lang="en-US" dirty="0"/>
          </a:p>
        </p:txBody>
      </p:sp>
      <p:sp>
        <p:nvSpPr>
          <p:cNvPr id="8" name="Slide Number Placeholder 3">
            <a:extLst>
              <a:ext uri="{FF2B5EF4-FFF2-40B4-BE49-F238E27FC236}">
                <a16:creationId xmlns:a16="http://schemas.microsoft.com/office/drawing/2014/main" id="{82B5F5FF-6C39-4848-B876-69849369FF5A}"/>
              </a:ext>
            </a:extLst>
          </p:cNvPr>
          <p:cNvSpPr txBox="1">
            <a:spLocks/>
          </p:cNvSpPr>
          <p:nvPr/>
        </p:nvSpPr>
        <p:spPr bwMode="auto">
          <a:xfrm>
            <a:off x="10054542" y="6319778"/>
            <a:ext cx="516378" cy="44678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00000"/>
              </a:lnSpc>
              <a:spcBef>
                <a:spcPts val="0"/>
              </a:spcBef>
              <a:spcAft>
                <a:spcPct val="0"/>
              </a:spcAft>
              <a:defRPr sz="1200" b="1">
                <a:solidFill>
                  <a:srgbClr val="00355F"/>
                </a:solidFill>
                <a:latin typeface="Arial" pitchFamily="34" charset="0"/>
                <a:ea typeface="ＭＳ Ｐゴシック" charset="-128"/>
                <a:cs typeface="Arial" pitchFamily="34" charset="0"/>
              </a:defRPr>
            </a:lvl1pPr>
            <a:lvl2pPr algn="l" rtl="0" eaLnBrk="0" fontAlgn="base" hangingPunct="0">
              <a:lnSpc>
                <a:spcPct val="100000"/>
              </a:lnSpc>
              <a:spcBef>
                <a:spcPts val="0"/>
              </a:spcBef>
              <a:spcAft>
                <a:spcPct val="0"/>
              </a:spcAft>
              <a:defRPr sz="1200">
                <a:solidFill>
                  <a:schemeClr val="tx1"/>
                </a:solidFill>
                <a:latin typeface="Arial" pitchFamily="34" charset="0"/>
                <a:ea typeface="ＭＳ Ｐゴシック" charset="-128"/>
                <a:cs typeface="Arial" pitchFamily="34" charset="0"/>
              </a:defRPr>
            </a:lvl2pPr>
            <a:lvl3pPr marL="228600" indent="-225425" algn="l" rtl="0" eaLnBrk="0" fontAlgn="base" hangingPunct="0">
              <a:lnSpc>
                <a:spcPct val="100000"/>
              </a:lnSpc>
              <a:spcBef>
                <a:spcPts val="0"/>
              </a:spcBef>
              <a:spcAft>
                <a:spcPct val="0"/>
              </a:spcAft>
              <a:buClr>
                <a:srgbClr val="00355F"/>
              </a:buClr>
              <a:buSzPct val="125000"/>
              <a:buFontTx/>
              <a:buBlip>
                <a:blip r:embed="rId3"/>
              </a:buBlip>
              <a:defRPr lang="en-US" sz="1200" b="0" i="0" kern="1200" dirty="0" smtClean="0">
                <a:solidFill>
                  <a:schemeClr val="tx1"/>
                </a:solidFill>
                <a:latin typeface="Arial"/>
                <a:ea typeface="+mn-ea"/>
                <a:cs typeface="Arial"/>
              </a:defRPr>
            </a:lvl3pPr>
            <a:lvl4pPr marL="452438" indent="-230188"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4pPr>
            <a:lvl5pPr marL="682625" indent="-228600"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5pPr>
            <a:lvl6pPr marL="914400" indent="-228600" algn="l" rtl="0" fontAlgn="base">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cs typeface="Arial" pitchFamily="34" charset="0"/>
              </a:defRPr>
            </a:lvl6pPr>
            <a:lvl7pPr marL="1143000" indent="-228600" algn="l" rtl="0" fontAlgn="base">
              <a:lnSpc>
                <a:spcPct val="100000"/>
              </a:lnSpc>
              <a:spcBef>
                <a:spcPts val="0"/>
              </a:spcBef>
              <a:spcAft>
                <a:spcPct val="0"/>
              </a:spcAft>
              <a:buClr>
                <a:srgbClr val="00355F"/>
              </a:buClr>
              <a:buFont typeface="Courier New" pitchFamily="49" charset="0"/>
              <a:buChar char="o"/>
              <a:defRPr sz="1200">
                <a:solidFill>
                  <a:schemeClr val="tx1"/>
                </a:solidFill>
                <a:latin typeface="Arial" pitchFamily="34" charset="0"/>
                <a:cs typeface="Arial" pitchFamily="34" charset="0"/>
              </a:defRPr>
            </a:lvl7pPr>
            <a:lvl8pPr marL="1371600" indent="-228600" algn="l" rtl="0" fontAlgn="base">
              <a:lnSpc>
                <a:spcPct val="100000"/>
              </a:lnSpc>
              <a:spcBef>
                <a:spcPts val="0"/>
              </a:spcBef>
              <a:spcAft>
                <a:spcPct val="0"/>
              </a:spcAft>
              <a:buClr>
                <a:srgbClr val="00355F"/>
              </a:buClr>
              <a:buSzPct val="100000"/>
              <a:buFont typeface="Wingdings" pitchFamily="2" charset="2"/>
              <a:buChar char="§"/>
              <a:defRPr sz="1200">
                <a:solidFill>
                  <a:schemeClr val="tx1"/>
                </a:solidFill>
                <a:latin typeface="Arial" pitchFamily="34" charset="0"/>
                <a:cs typeface="Arial" pitchFamily="34" charset="0"/>
              </a:defRPr>
            </a:lvl8pPr>
            <a:lvl9pPr marL="1600200" indent="-228600" algn="l" rtl="0" fontAlgn="base">
              <a:lnSpc>
                <a:spcPct val="100000"/>
              </a:lnSpc>
              <a:spcBef>
                <a:spcPts val="0"/>
              </a:spcBef>
              <a:spcAft>
                <a:spcPct val="0"/>
              </a:spcAft>
              <a:buClr>
                <a:srgbClr val="00355F"/>
              </a:buClr>
              <a:buSzPct val="85000"/>
              <a:buFont typeface="+mj-lt"/>
              <a:buAutoNum type="arabicPeriod"/>
              <a:defRPr sz="1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0" cap="none" spc="0" normalizeH="0" baseline="0" noProof="0" dirty="0">
                <a:ln>
                  <a:noFill/>
                </a:ln>
                <a:solidFill>
                  <a:srgbClr val="00355F"/>
                </a:solidFill>
                <a:effectLst/>
                <a:uLnTx/>
                <a:uFillTx/>
                <a:latin typeface="Arial" pitchFamily="34" charset="0"/>
                <a:ea typeface="ＭＳ Ｐゴシック" charset="-128"/>
                <a:cs typeface="Arial" pitchFamily="34" charset="0"/>
              </a:rPr>
              <a:t>       6</a:t>
            </a:r>
          </a:p>
        </p:txBody>
      </p:sp>
    </p:spTree>
    <p:extLst>
      <p:ext uri="{BB962C8B-B14F-4D97-AF65-F5344CB8AC3E}">
        <p14:creationId xmlns:p14="http://schemas.microsoft.com/office/powerpoint/2010/main" val="2077212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2062" y="112325"/>
            <a:ext cx="10515600" cy="1325563"/>
          </a:xfrm>
        </p:spPr>
        <p:txBody>
          <a:bodyPr/>
          <a:lstStyle/>
          <a:p>
            <a:r>
              <a:rPr lang="en-US" b="1" dirty="0">
                <a:solidFill>
                  <a:srgbClr val="0070C0"/>
                </a:solidFill>
                <a:effectLst>
                  <a:outerShdw blurRad="38100" dist="38100" dir="2700000" algn="tl">
                    <a:srgbClr val="000000">
                      <a:alpha val="43137"/>
                    </a:srgbClr>
                  </a:outerShdw>
                </a:effectLst>
              </a:rPr>
              <a:t>Future MA Models of Care </a:t>
            </a:r>
          </a:p>
        </p:txBody>
      </p:sp>
      <p:sp>
        <p:nvSpPr>
          <p:cNvPr id="5" name="Slide Number Placeholder 3">
            <a:extLst>
              <a:ext uri="{FF2B5EF4-FFF2-40B4-BE49-F238E27FC236}">
                <a16:creationId xmlns:a16="http://schemas.microsoft.com/office/drawing/2014/main" id="{4F873AC7-5AE8-4373-8CCA-287E3795BE11}"/>
              </a:ext>
            </a:extLst>
          </p:cNvPr>
          <p:cNvSpPr txBox="1">
            <a:spLocks/>
          </p:cNvSpPr>
          <p:nvPr/>
        </p:nvSpPr>
        <p:spPr bwMode="auto">
          <a:xfrm>
            <a:off x="10113720" y="6400800"/>
            <a:ext cx="457200" cy="36576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00000"/>
              </a:lnSpc>
              <a:spcBef>
                <a:spcPts val="0"/>
              </a:spcBef>
              <a:spcAft>
                <a:spcPct val="0"/>
              </a:spcAft>
              <a:defRPr sz="1200" b="1">
                <a:solidFill>
                  <a:srgbClr val="00355F"/>
                </a:solidFill>
                <a:latin typeface="Arial" pitchFamily="34" charset="0"/>
                <a:ea typeface="ＭＳ Ｐゴシック" charset="-128"/>
                <a:cs typeface="Arial" pitchFamily="34" charset="0"/>
              </a:defRPr>
            </a:lvl1pPr>
            <a:lvl2pPr algn="l" rtl="0" eaLnBrk="0" fontAlgn="base" hangingPunct="0">
              <a:lnSpc>
                <a:spcPct val="100000"/>
              </a:lnSpc>
              <a:spcBef>
                <a:spcPts val="0"/>
              </a:spcBef>
              <a:spcAft>
                <a:spcPct val="0"/>
              </a:spcAft>
              <a:defRPr sz="1200">
                <a:solidFill>
                  <a:schemeClr val="tx1"/>
                </a:solidFill>
                <a:latin typeface="Arial" pitchFamily="34" charset="0"/>
                <a:ea typeface="ＭＳ Ｐゴシック" charset="-128"/>
                <a:cs typeface="Arial" pitchFamily="34" charset="0"/>
              </a:defRPr>
            </a:lvl2pPr>
            <a:lvl3pPr marL="228600" indent="-225425" algn="l" rtl="0" eaLnBrk="0" fontAlgn="base" hangingPunct="0">
              <a:lnSpc>
                <a:spcPct val="100000"/>
              </a:lnSpc>
              <a:spcBef>
                <a:spcPts val="0"/>
              </a:spcBef>
              <a:spcAft>
                <a:spcPct val="0"/>
              </a:spcAft>
              <a:buClr>
                <a:srgbClr val="00355F"/>
              </a:buClr>
              <a:buSzPct val="125000"/>
              <a:buFontTx/>
              <a:buBlip>
                <a:blip r:embed="rId3"/>
              </a:buBlip>
              <a:defRPr lang="en-US" sz="1200" b="0" i="0" kern="1200" dirty="0" smtClean="0">
                <a:solidFill>
                  <a:schemeClr val="tx1"/>
                </a:solidFill>
                <a:latin typeface="Arial"/>
                <a:ea typeface="+mn-ea"/>
                <a:cs typeface="Arial"/>
              </a:defRPr>
            </a:lvl3pPr>
            <a:lvl4pPr marL="452438" indent="-230188"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4pPr>
            <a:lvl5pPr marL="682625" indent="-228600"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5pPr>
            <a:lvl6pPr marL="914400" indent="-228600" algn="l" rtl="0" fontAlgn="base">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cs typeface="Arial" pitchFamily="34" charset="0"/>
              </a:defRPr>
            </a:lvl6pPr>
            <a:lvl7pPr marL="1143000" indent="-228600" algn="l" rtl="0" fontAlgn="base">
              <a:lnSpc>
                <a:spcPct val="100000"/>
              </a:lnSpc>
              <a:spcBef>
                <a:spcPts val="0"/>
              </a:spcBef>
              <a:spcAft>
                <a:spcPct val="0"/>
              </a:spcAft>
              <a:buClr>
                <a:srgbClr val="00355F"/>
              </a:buClr>
              <a:buFont typeface="Courier New" pitchFamily="49" charset="0"/>
              <a:buChar char="o"/>
              <a:defRPr sz="1200">
                <a:solidFill>
                  <a:schemeClr val="tx1"/>
                </a:solidFill>
                <a:latin typeface="Arial" pitchFamily="34" charset="0"/>
                <a:cs typeface="Arial" pitchFamily="34" charset="0"/>
              </a:defRPr>
            </a:lvl7pPr>
            <a:lvl8pPr marL="1371600" indent="-228600" algn="l" rtl="0" fontAlgn="base">
              <a:lnSpc>
                <a:spcPct val="100000"/>
              </a:lnSpc>
              <a:spcBef>
                <a:spcPts val="0"/>
              </a:spcBef>
              <a:spcAft>
                <a:spcPct val="0"/>
              </a:spcAft>
              <a:buClr>
                <a:srgbClr val="00355F"/>
              </a:buClr>
              <a:buSzPct val="100000"/>
              <a:buFont typeface="Wingdings" pitchFamily="2" charset="2"/>
              <a:buChar char="§"/>
              <a:defRPr sz="1200">
                <a:solidFill>
                  <a:schemeClr val="tx1"/>
                </a:solidFill>
                <a:latin typeface="Arial" pitchFamily="34" charset="0"/>
                <a:cs typeface="Arial" pitchFamily="34" charset="0"/>
              </a:defRPr>
            </a:lvl8pPr>
            <a:lvl9pPr marL="1600200" indent="-228600" algn="l" rtl="0" fontAlgn="base">
              <a:lnSpc>
                <a:spcPct val="100000"/>
              </a:lnSpc>
              <a:spcBef>
                <a:spcPts val="0"/>
              </a:spcBef>
              <a:spcAft>
                <a:spcPct val="0"/>
              </a:spcAft>
              <a:buClr>
                <a:srgbClr val="00355F"/>
              </a:buClr>
              <a:buSzPct val="85000"/>
              <a:buFont typeface="+mj-lt"/>
              <a:buAutoNum type="arabicPeriod"/>
              <a:defRPr sz="1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0" cap="none" spc="0" normalizeH="0" baseline="0" noProof="0" dirty="0">
                <a:ln>
                  <a:noFill/>
                </a:ln>
                <a:solidFill>
                  <a:srgbClr val="00355F"/>
                </a:solidFill>
                <a:effectLst/>
                <a:uLnTx/>
                <a:uFillTx/>
                <a:latin typeface="Arial" pitchFamily="34" charset="0"/>
                <a:ea typeface="ＭＳ Ｐゴシック" charset="-128"/>
                <a:cs typeface="Arial" pitchFamily="34" charset="0"/>
              </a:rPr>
              <a:t>       23</a:t>
            </a:r>
          </a:p>
        </p:txBody>
      </p:sp>
      <p:sp>
        <p:nvSpPr>
          <p:cNvPr id="7" name="Text Placeholder 5">
            <a:extLst>
              <a:ext uri="{FF2B5EF4-FFF2-40B4-BE49-F238E27FC236}">
                <a16:creationId xmlns:a16="http://schemas.microsoft.com/office/drawing/2014/main" id="{4FE22F4C-3A7B-334C-A76B-2FDCA215ECA3}"/>
              </a:ext>
            </a:extLst>
          </p:cNvPr>
          <p:cNvSpPr txBox="1">
            <a:spLocks/>
          </p:cNvSpPr>
          <p:nvPr/>
        </p:nvSpPr>
        <p:spPr>
          <a:xfrm>
            <a:off x="8488193" y="1991033"/>
            <a:ext cx="2492996" cy="3474911"/>
          </a:xfrm>
          <a:prstGeom prst="rect">
            <a:avLst/>
          </a:prstGeom>
        </p:spPr>
        <p:txBody>
          <a:bodyPr/>
          <a:lstStyle>
            <a:lvl1pPr algn="l" rtl="0" eaLnBrk="0" fontAlgn="base" hangingPunct="0">
              <a:lnSpc>
                <a:spcPct val="100000"/>
              </a:lnSpc>
              <a:spcBef>
                <a:spcPts val="0"/>
              </a:spcBef>
              <a:spcAft>
                <a:spcPct val="0"/>
              </a:spcAft>
              <a:defRPr sz="1200" b="1">
                <a:solidFill>
                  <a:srgbClr val="00355F"/>
                </a:solidFill>
                <a:latin typeface="Arial" pitchFamily="34" charset="0"/>
                <a:ea typeface="ＭＳ Ｐゴシック" charset="-128"/>
                <a:cs typeface="Arial" pitchFamily="34" charset="0"/>
              </a:defRPr>
            </a:lvl1pPr>
            <a:lvl2pPr algn="l" rtl="0" eaLnBrk="0" fontAlgn="base" hangingPunct="0">
              <a:lnSpc>
                <a:spcPct val="100000"/>
              </a:lnSpc>
              <a:spcBef>
                <a:spcPts val="0"/>
              </a:spcBef>
              <a:spcAft>
                <a:spcPct val="0"/>
              </a:spcAft>
              <a:defRPr sz="1200">
                <a:solidFill>
                  <a:schemeClr val="tx1"/>
                </a:solidFill>
                <a:latin typeface="Arial" pitchFamily="34" charset="0"/>
                <a:ea typeface="ＭＳ Ｐゴシック" charset="-128"/>
                <a:cs typeface="Arial" pitchFamily="34" charset="0"/>
              </a:defRPr>
            </a:lvl2pPr>
            <a:lvl3pPr marL="228600" indent="-225425" algn="l" rtl="0" eaLnBrk="0" fontAlgn="base" hangingPunct="0">
              <a:lnSpc>
                <a:spcPct val="100000"/>
              </a:lnSpc>
              <a:spcBef>
                <a:spcPts val="0"/>
              </a:spcBef>
              <a:spcAft>
                <a:spcPct val="0"/>
              </a:spcAft>
              <a:buClr>
                <a:srgbClr val="00355F"/>
              </a:buClr>
              <a:buSzPct val="125000"/>
              <a:buFontTx/>
              <a:buBlip>
                <a:blip r:embed="rId3"/>
              </a:buBlip>
              <a:defRPr lang="en-US" sz="1200" b="0" i="0" kern="1200" dirty="0" smtClean="0">
                <a:solidFill>
                  <a:schemeClr val="tx1"/>
                </a:solidFill>
                <a:latin typeface="Arial"/>
                <a:ea typeface="+mn-ea"/>
                <a:cs typeface="Arial"/>
              </a:defRPr>
            </a:lvl3pPr>
            <a:lvl4pPr marL="452438" indent="-230188"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4pPr>
            <a:lvl5pPr marL="682625" indent="-228600" algn="l" rtl="0" eaLnBrk="0" fontAlgn="base" hangingPunct="0">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ea typeface="ＭＳ Ｐゴシック" charset="-128"/>
                <a:cs typeface="Arial" pitchFamily="34" charset="0"/>
              </a:defRPr>
            </a:lvl5pPr>
            <a:lvl6pPr marL="914400" indent="-228600" algn="l" rtl="0" fontAlgn="base">
              <a:lnSpc>
                <a:spcPct val="100000"/>
              </a:lnSpc>
              <a:spcBef>
                <a:spcPts val="0"/>
              </a:spcBef>
              <a:spcAft>
                <a:spcPct val="0"/>
              </a:spcAft>
              <a:buClr>
                <a:srgbClr val="00355F"/>
              </a:buClr>
              <a:buFont typeface="Arial" pitchFamily="34" charset="0"/>
              <a:buChar char="•"/>
              <a:defRPr sz="1200">
                <a:solidFill>
                  <a:schemeClr val="tx1"/>
                </a:solidFill>
                <a:latin typeface="Arial" pitchFamily="34" charset="0"/>
                <a:cs typeface="Arial" pitchFamily="34" charset="0"/>
              </a:defRPr>
            </a:lvl6pPr>
            <a:lvl7pPr marL="1143000" indent="-228600" algn="l" rtl="0" fontAlgn="base">
              <a:lnSpc>
                <a:spcPct val="100000"/>
              </a:lnSpc>
              <a:spcBef>
                <a:spcPts val="0"/>
              </a:spcBef>
              <a:spcAft>
                <a:spcPct val="0"/>
              </a:spcAft>
              <a:buClr>
                <a:srgbClr val="00355F"/>
              </a:buClr>
              <a:buFont typeface="Courier New" pitchFamily="49" charset="0"/>
              <a:buChar char="o"/>
              <a:defRPr sz="1200">
                <a:solidFill>
                  <a:schemeClr val="tx1"/>
                </a:solidFill>
                <a:latin typeface="Arial" pitchFamily="34" charset="0"/>
                <a:cs typeface="Arial" pitchFamily="34" charset="0"/>
              </a:defRPr>
            </a:lvl7pPr>
            <a:lvl8pPr marL="1371600" indent="-228600" algn="l" rtl="0" fontAlgn="base">
              <a:lnSpc>
                <a:spcPct val="100000"/>
              </a:lnSpc>
              <a:spcBef>
                <a:spcPts val="0"/>
              </a:spcBef>
              <a:spcAft>
                <a:spcPct val="0"/>
              </a:spcAft>
              <a:buClr>
                <a:srgbClr val="00355F"/>
              </a:buClr>
              <a:buSzPct val="100000"/>
              <a:buFont typeface="Wingdings" pitchFamily="2" charset="2"/>
              <a:buChar char="§"/>
              <a:defRPr sz="1200">
                <a:solidFill>
                  <a:schemeClr val="tx1"/>
                </a:solidFill>
                <a:latin typeface="Arial" pitchFamily="34" charset="0"/>
                <a:cs typeface="Arial" pitchFamily="34" charset="0"/>
              </a:defRPr>
            </a:lvl8pPr>
            <a:lvl9pPr marL="1600200" indent="-228600" algn="l" rtl="0" fontAlgn="base">
              <a:lnSpc>
                <a:spcPct val="100000"/>
              </a:lnSpc>
              <a:spcBef>
                <a:spcPts val="0"/>
              </a:spcBef>
              <a:spcAft>
                <a:spcPct val="0"/>
              </a:spcAft>
              <a:buClr>
                <a:srgbClr val="00355F"/>
              </a:buClr>
              <a:buSzPct val="85000"/>
              <a:buFont typeface="+mj-lt"/>
              <a:buAutoNum type="arabicPeriod"/>
              <a:defRPr sz="1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1" u="none" strike="noStrike" kern="1200" cap="none" spc="0" normalizeH="0" baseline="0" noProof="0" dirty="0">
                <a:ln>
                  <a:noFill/>
                </a:ln>
                <a:solidFill>
                  <a:srgbClr val="00355F"/>
                </a:solidFill>
                <a:effectLst/>
                <a:uLnTx/>
                <a:uFillTx/>
                <a:latin typeface="Arial" pitchFamily="34" charset="0"/>
                <a:ea typeface="ＭＳ Ｐゴシック" charset="-128"/>
                <a:cs typeface="Arial" pitchFamily="34" charset="0"/>
              </a:rPr>
              <a:t>As care delivery evolves through more effective Models of Care, MAOs will continue to work with and expect delivery partners to participate in building stronger and more effective programs for their members, included payment models.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0" i="1" u="none" strike="noStrike" kern="1200" cap="none" spc="0" normalizeH="0" baseline="0" noProof="0" dirty="0">
              <a:ln>
                <a:noFill/>
              </a:ln>
              <a:solidFill>
                <a:srgbClr val="00355F"/>
              </a:solidFill>
              <a:effectLst/>
              <a:uLnTx/>
              <a:uFillTx/>
              <a:latin typeface="Arial" pitchFamily="34" charset="0"/>
              <a:ea typeface="ＭＳ Ｐゴシック" charset="-128"/>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1" u="none" strike="noStrike" kern="1200" cap="none" spc="0" normalizeH="0" baseline="0" noProof="0" dirty="0">
                <a:ln>
                  <a:noFill/>
                </a:ln>
                <a:solidFill>
                  <a:srgbClr val="00355F"/>
                </a:solidFill>
                <a:effectLst/>
                <a:uLnTx/>
                <a:uFillTx/>
                <a:latin typeface="Arial" pitchFamily="34" charset="0"/>
                <a:ea typeface="ＭＳ Ｐゴシック" charset="-128"/>
                <a:cs typeface="Arial" pitchFamily="34" charset="0"/>
              </a:rPr>
              <a:t>FDRs, like dental plans should move ahead in exploring how these systems can work in their care systems. </a:t>
            </a:r>
          </a:p>
        </p:txBody>
      </p:sp>
      <p:grpSp>
        <p:nvGrpSpPr>
          <p:cNvPr id="3" name="Group 2">
            <a:extLst>
              <a:ext uri="{FF2B5EF4-FFF2-40B4-BE49-F238E27FC236}">
                <a16:creationId xmlns:a16="http://schemas.microsoft.com/office/drawing/2014/main" id="{5574AAF4-F78A-4A03-8834-4DA6827394BB}"/>
              </a:ext>
            </a:extLst>
          </p:cNvPr>
          <p:cNvGrpSpPr/>
          <p:nvPr/>
        </p:nvGrpSpPr>
        <p:grpSpPr>
          <a:xfrm>
            <a:off x="1387001" y="1274786"/>
            <a:ext cx="6702007" cy="5040439"/>
            <a:chOff x="2720850" y="1174118"/>
            <a:chExt cx="6702007" cy="5040439"/>
          </a:xfrm>
        </p:grpSpPr>
        <p:sp>
          <p:nvSpPr>
            <p:cNvPr id="23" name="Oval 22">
              <a:extLst>
                <a:ext uri="{FF2B5EF4-FFF2-40B4-BE49-F238E27FC236}">
                  <a16:creationId xmlns:a16="http://schemas.microsoft.com/office/drawing/2014/main" id="{14666816-B0EC-DC48-9E64-9D968D7A6379}"/>
                </a:ext>
              </a:extLst>
            </p:cNvPr>
            <p:cNvSpPr/>
            <p:nvPr/>
          </p:nvSpPr>
          <p:spPr bwMode="auto">
            <a:xfrm>
              <a:off x="2720850" y="1174118"/>
              <a:ext cx="6702007" cy="5040439"/>
            </a:xfrm>
            <a:prstGeom prst="ellipse">
              <a:avLst/>
            </a:prstGeom>
            <a:solidFill>
              <a:schemeClr val="tx2">
                <a:lumMod val="40000"/>
                <a:lumOff val="60000"/>
              </a:schemeClr>
            </a:solidFill>
            <a:ln w="635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8" name="Bevel 17">
              <a:extLst>
                <a:ext uri="{FF2B5EF4-FFF2-40B4-BE49-F238E27FC236}">
                  <a16:creationId xmlns:a16="http://schemas.microsoft.com/office/drawing/2014/main" id="{753C813A-4D6A-4C4C-AF8D-0A27488BCC8D}"/>
                </a:ext>
              </a:extLst>
            </p:cNvPr>
            <p:cNvSpPr/>
            <p:nvPr/>
          </p:nvSpPr>
          <p:spPr bwMode="auto">
            <a:xfrm>
              <a:off x="4233333" y="1890365"/>
              <a:ext cx="3612341" cy="3432390"/>
            </a:xfrm>
            <a:prstGeom prst="bevel">
              <a:avLst>
                <a:gd name="adj" fmla="val 28287"/>
              </a:avLst>
            </a:prstGeom>
            <a:solidFill>
              <a:srgbClr val="969696">
                <a:alpha val="65000"/>
              </a:srgbClr>
            </a:solidFill>
            <a:ln w="6350"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TextBox 7">
              <a:extLst>
                <a:ext uri="{FF2B5EF4-FFF2-40B4-BE49-F238E27FC236}">
                  <a16:creationId xmlns:a16="http://schemas.microsoft.com/office/drawing/2014/main" id="{9421BA32-CA5A-FC42-973F-C5C12EDC187C}"/>
                </a:ext>
              </a:extLst>
            </p:cNvPr>
            <p:cNvSpPr txBox="1"/>
            <p:nvPr/>
          </p:nvSpPr>
          <p:spPr>
            <a:xfrm>
              <a:off x="5208533" y="4842056"/>
              <a:ext cx="1726642"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badi" panose="020B0604020104020204" pitchFamily="34" charset="0"/>
                  <a:ea typeface="ＭＳ Ｐゴシック" charset="-128"/>
                  <a:cs typeface="+mn-cs"/>
                </a:rPr>
                <a:t>Care Management and Coordination</a:t>
              </a:r>
            </a:p>
          </p:txBody>
        </p:sp>
        <p:sp>
          <p:nvSpPr>
            <p:cNvPr id="12" name="TextBox 11">
              <a:extLst>
                <a:ext uri="{FF2B5EF4-FFF2-40B4-BE49-F238E27FC236}">
                  <a16:creationId xmlns:a16="http://schemas.microsoft.com/office/drawing/2014/main" id="{1C19B41B-424A-774D-A12E-BC205D74B6E2}"/>
                </a:ext>
              </a:extLst>
            </p:cNvPr>
            <p:cNvSpPr txBox="1"/>
            <p:nvPr/>
          </p:nvSpPr>
          <p:spPr>
            <a:xfrm>
              <a:off x="5107861" y="2196070"/>
              <a:ext cx="192798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badi" panose="020B0604020104020204" pitchFamily="34" charset="0"/>
                  <a:ea typeface="ＭＳ Ｐゴシック" charset="-128"/>
                  <a:cs typeface="+mn-cs"/>
                </a:rPr>
                <a:t>Member Experience</a:t>
              </a:r>
            </a:p>
          </p:txBody>
        </p:sp>
        <p:sp>
          <p:nvSpPr>
            <p:cNvPr id="13" name="TextBox 12">
              <a:extLst>
                <a:ext uri="{FF2B5EF4-FFF2-40B4-BE49-F238E27FC236}">
                  <a16:creationId xmlns:a16="http://schemas.microsoft.com/office/drawing/2014/main" id="{8AEF1979-414C-1543-AF95-929C26B47EDF}"/>
                </a:ext>
              </a:extLst>
            </p:cNvPr>
            <p:cNvSpPr txBox="1"/>
            <p:nvPr/>
          </p:nvSpPr>
          <p:spPr>
            <a:xfrm>
              <a:off x="5176181" y="3032620"/>
              <a:ext cx="1726643"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badi" panose="020F0502020204030204" pitchFamily="34" charset="0"/>
                  <a:ea typeface="ＭＳ Ｐゴシック" charset="-128"/>
                  <a:cs typeface="Abadi" panose="020F0502020204030204" pitchFamily="34" charset="0"/>
                </a:rPr>
                <a:t>MAO </a:t>
              </a:r>
              <a:br>
                <a:rPr kumimoji="0" lang="en-US" sz="2000" b="1" i="1" u="none" strike="noStrike" kern="1200" cap="none" spc="0" normalizeH="0" baseline="0" noProof="0" dirty="0">
                  <a:ln>
                    <a:noFill/>
                  </a:ln>
                  <a:solidFill>
                    <a:srgbClr val="FFFFFF"/>
                  </a:solidFill>
                  <a:effectLst/>
                  <a:uLnTx/>
                  <a:uFillTx/>
                  <a:latin typeface="Abadi" panose="020F0502020204030204" pitchFamily="34" charset="0"/>
                  <a:ea typeface="ＭＳ Ｐゴシック" charset="-128"/>
                  <a:cs typeface="Abadi" panose="020F0502020204030204" pitchFamily="34" charset="0"/>
                </a:rPr>
              </a:br>
              <a:r>
                <a:rPr kumimoji="0" lang="en-US" sz="2000" b="1" i="1" u="none" strike="noStrike" kern="1200" cap="none" spc="0" normalizeH="0" baseline="0" noProof="0" dirty="0">
                  <a:ln>
                    <a:noFill/>
                  </a:ln>
                  <a:solidFill>
                    <a:srgbClr val="FFFFFF"/>
                  </a:solidFill>
                  <a:effectLst/>
                  <a:uLnTx/>
                  <a:uFillTx/>
                  <a:latin typeface="Abadi" panose="020F0502020204030204" pitchFamily="34" charset="0"/>
                  <a:ea typeface="ＭＳ Ｐゴシック" charset="-128"/>
                  <a:cs typeface="Abadi" panose="020F0502020204030204" pitchFamily="34" charset="0"/>
                </a:rPr>
                <a:t>Models </a:t>
              </a:r>
              <a:br>
                <a:rPr kumimoji="0" lang="en-US" sz="2000" b="1" i="1" u="none" strike="noStrike" kern="1200" cap="none" spc="0" normalizeH="0" baseline="0" noProof="0" dirty="0">
                  <a:ln>
                    <a:noFill/>
                  </a:ln>
                  <a:solidFill>
                    <a:srgbClr val="FFFFFF"/>
                  </a:solidFill>
                  <a:effectLst/>
                  <a:uLnTx/>
                  <a:uFillTx/>
                  <a:latin typeface="Abadi" panose="020F0502020204030204" pitchFamily="34" charset="0"/>
                  <a:ea typeface="ＭＳ Ｐゴシック" charset="-128"/>
                  <a:cs typeface="Abadi" panose="020F0502020204030204" pitchFamily="34" charset="0"/>
                </a:rPr>
              </a:br>
              <a:r>
                <a:rPr kumimoji="0" lang="en-US" sz="2000" b="1" i="1" u="none" strike="noStrike" kern="1200" cap="none" spc="0" normalizeH="0" baseline="0" noProof="0" dirty="0">
                  <a:ln>
                    <a:noFill/>
                  </a:ln>
                  <a:solidFill>
                    <a:srgbClr val="FFFFFF"/>
                  </a:solidFill>
                  <a:effectLst/>
                  <a:uLnTx/>
                  <a:uFillTx/>
                  <a:latin typeface="Abadi" panose="020F0502020204030204" pitchFamily="34" charset="0"/>
                  <a:ea typeface="ＭＳ Ｐゴシック" charset="-128"/>
                  <a:cs typeface="Abadi" panose="020F0502020204030204" pitchFamily="34" charset="0"/>
                </a:rPr>
                <a:t>of </a:t>
              </a:r>
              <a:br>
                <a:rPr kumimoji="0" lang="en-US" sz="2000" b="1" i="1" u="none" strike="noStrike" kern="1200" cap="none" spc="0" normalizeH="0" baseline="0" noProof="0" dirty="0">
                  <a:ln>
                    <a:noFill/>
                  </a:ln>
                  <a:solidFill>
                    <a:srgbClr val="FFFFFF"/>
                  </a:solidFill>
                  <a:effectLst/>
                  <a:uLnTx/>
                  <a:uFillTx/>
                  <a:latin typeface="Abadi" panose="020F0502020204030204" pitchFamily="34" charset="0"/>
                  <a:ea typeface="ＭＳ Ｐゴシック" charset="-128"/>
                  <a:cs typeface="Abadi" panose="020F0502020204030204" pitchFamily="34" charset="0"/>
                </a:rPr>
              </a:br>
              <a:r>
                <a:rPr kumimoji="0" lang="en-US" sz="2000" b="1" i="1" u="none" strike="noStrike" kern="1200" cap="none" spc="0" normalizeH="0" baseline="0" noProof="0" dirty="0">
                  <a:ln>
                    <a:noFill/>
                  </a:ln>
                  <a:solidFill>
                    <a:srgbClr val="FFFFFF"/>
                  </a:solidFill>
                  <a:effectLst/>
                  <a:uLnTx/>
                  <a:uFillTx/>
                  <a:latin typeface="Abadi" panose="020F0502020204030204" pitchFamily="34" charset="0"/>
                  <a:ea typeface="ＭＳ Ｐゴシック" charset="-128"/>
                  <a:cs typeface="Abadi" panose="020F0502020204030204" pitchFamily="34" charset="0"/>
                </a:rPr>
                <a:t>Care</a:t>
              </a:r>
            </a:p>
          </p:txBody>
        </p:sp>
        <p:sp>
          <p:nvSpPr>
            <p:cNvPr id="14" name="TextBox 13">
              <a:extLst>
                <a:ext uri="{FF2B5EF4-FFF2-40B4-BE49-F238E27FC236}">
                  <a16:creationId xmlns:a16="http://schemas.microsoft.com/office/drawing/2014/main" id="{08015061-9E7E-6D4A-AF4A-6894B6C54AE5}"/>
                </a:ext>
              </a:extLst>
            </p:cNvPr>
            <p:cNvSpPr txBox="1"/>
            <p:nvPr/>
          </p:nvSpPr>
          <p:spPr>
            <a:xfrm>
              <a:off x="4532182" y="2189475"/>
              <a:ext cx="126768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1" u="none" strike="noStrike" kern="1200" cap="none" spc="0" normalizeH="0" baseline="0" noProof="0" dirty="0">
                <a:ln>
                  <a:noFill/>
                </a:ln>
                <a:solidFill>
                  <a:srgbClr val="000000"/>
                </a:solidFill>
                <a:effectLst/>
                <a:uLnTx/>
                <a:uFillTx/>
                <a:latin typeface="Arial" pitchFamily="34" charset="0"/>
                <a:ea typeface="ＭＳ Ｐゴシック" charset="-128"/>
                <a:cs typeface="+mn-cs"/>
              </a:endParaRPr>
            </a:p>
          </p:txBody>
        </p:sp>
        <p:sp>
          <p:nvSpPr>
            <p:cNvPr id="17" name="TextBox 16">
              <a:extLst>
                <a:ext uri="{FF2B5EF4-FFF2-40B4-BE49-F238E27FC236}">
                  <a16:creationId xmlns:a16="http://schemas.microsoft.com/office/drawing/2014/main" id="{7418BBF0-5DDE-7449-B547-7E672B486519}"/>
                </a:ext>
              </a:extLst>
            </p:cNvPr>
            <p:cNvSpPr txBox="1"/>
            <p:nvPr/>
          </p:nvSpPr>
          <p:spPr>
            <a:xfrm>
              <a:off x="5438014" y="5522121"/>
              <a:ext cx="126768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badi" panose="020B0604020104020204" pitchFamily="34" charset="0"/>
                  <a:ea typeface="ＭＳ Ｐゴシック" charset="-128"/>
                  <a:cs typeface="+mn-cs"/>
                </a:rPr>
                <a:t>FDRs</a:t>
              </a:r>
            </a:p>
          </p:txBody>
        </p:sp>
        <p:sp>
          <p:nvSpPr>
            <p:cNvPr id="21" name="TextBox 20">
              <a:extLst>
                <a:ext uri="{FF2B5EF4-FFF2-40B4-BE49-F238E27FC236}">
                  <a16:creationId xmlns:a16="http://schemas.microsoft.com/office/drawing/2014/main" id="{6E9FA34B-0569-4947-A364-5BFA30573DC1}"/>
                </a:ext>
              </a:extLst>
            </p:cNvPr>
            <p:cNvSpPr txBox="1"/>
            <p:nvPr/>
          </p:nvSpPr>
          <p:spPr>
            <a:xfrm>
              <a:off x="4120624" y="3268692"/>
              <a:ext cx="1179563"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badi" panose="020B0604020104020204" pitchFamily="34" charset="0"/>
                  <a:ea typeface="ＭＳ Ｐゴシック" charset="-128"/>
                  <a:cs typeface="+mn-cs"/>
                </a:rPr>
                <a:t>Provider Engagement &amp; Contracting</a:t>
              </a:r>
            </a:p>
          </p:txBody>
        </p:sp>
        <p:sp>
          <p:nvSpPr>
            <p:cNvPr id="24" name="TextBox 23">
              <a:extLst>
                <a:ext uri="{FF2B5EF4-FFF2-40B4-BE49-F238E27FC236}">
                  <a16:creationId xmlns:a16="http://schemas.microsoft.com/office/drawing/2014/main" id="{90CDF897-D995-0843-A959-263B16DD13EC}"/>
                </a:ext>
              </a:extLst>
            </p:cNvPr>
            <p:cNvSpPr txBox="1"/>
            <p:nvPr/>
          </p:nvSpPr>
          <p:spPr>
            <a:xfrm>
              <a:off x="6819741" y="3470932"/>
              <a:ext cx="107213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badi" panose="020B0604020104020204" pitchFamily="34" charset="0"/>
                  <a:ea typeface="ＭＳ Ｐゴシック" charset="-128"/>
                  <a:cs typeface="+mn-cs"/>
                </a:rPr>
                <a:t>Operations &amp; Analytics</a:t>
              </a:r>
            </a:p>
          </p:txBody>
        </p:sp>
        <p:sp>
          <p:nvSpPr>
            <p:cNvPr id="26" name="TextBox 25">
              <a:extLst>
                <a:ext uri="{FF2B5EF4-FFF2-40B4-BE49-F238E27FC236}">
                  <a16:creationId xmlns:a16="http://schemas.microsoft.com/office/drawing/2014/main" id="{2D5BB4BB-00F1-6C4A-B8A1-1D20DCE584BA}"/>
                </a:ext>
              </a:extLst>
            </p:cNvPr>
            <p:cNvSpPr txBox="1"/>
            <p:nvPr/>
          </p:nvSpPr>
          <p:spPr>
            <a:xfrm>
              <a:off x="7948373" y="3278840"/>
              <a:ext cx="129557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badi" panose="020B0604020104020204" pitchFamily="34" charset="0"/>
                  <a:ea typeface="ＭＳ Ｐゴシック" charset="-128"/>
                  <a:cs typeface="+mn-cs"/>
                </a:rPr>
                <a:t>Community &amp; State Programs</a:t>
              </a:r>
            </a:p>
          </p:txBody>
        </p:sp>
        <p:sp>
          <p:nvSpPr>
            <p:cNvPr id="29" name="TextBox 28">
              <a:extLst>
                <a:ext uri="{FF2B5EF4-FFF2-40B4-BE49-F238E27FC236}">
                  <a16:creationId xmlns:a16="http://schemas.microsoft.com/office/drawing/2014/main" id="{9EA0B6E8-AE23-BB4A-A9F1-306273D74D20}"/>
                </a:ext>
              </a:extLst>
            </p:cNvPr>
            <p:cNvSpPr txBox="1"/>
            <p:nvPr/>
          </p:nvSpPr>
          <p:spPr>
            <a:xfrm>
              <a:off x="2743998" y="3526039"/>
              <a:ext cx="1530058"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badi" panose="020B0604020104020204" pitchFamily="34" charset="0"/>
                  <a:ea typeface="ＭＳ Ｐゴシック" charset="-128"/>
                  <a:cs typeface="+mn-cs"/>
                </a:rPr>
                <a:t>Providers</a:t>
              </a:r>
            </a:p>
          </p:txBody>
        </p:sp>
        <p:sp>
          <p:nvSpPr>
            <p:cNvPr id="30" name="TextBox 29">
              <a:extLst>
                <a:ext uri="{FF2B5EF4-FFF2-40B4-BE49-F238E27FC236}">
                  <a16:creationId xmlns:a16="http://schemas.microsoft.com/office/drawing/2014/main" id="{D6DE91C1-27AF-0744-8B4F-EB03ACA1D467}"/>
                </a:ext>
              </a:extLst>
            </p:cNvPr>
            <p:cNvSpPr txBox="1"/>
            <p:nvPr/>
          </p:nvSpPr>
          <p:spPr>
            <a:xfrm>
              <a:off x="5306825" y="1398444"/>
              <a:ext cx="1530058"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badi" panose="020B0604020104020204" pitchFamily="34" charset="0"/>
                  <a:ea typeface="ＭＳ Ｐゴシック" charset="-128"/>
                  <a:cs typeface="+mn-cs"/>
                </a:rPr>
                <a:t>Members</a:t>
              </a:r>
            </a:p>
          </p:txBody>
        </p:sp>
      </p:grpSp>
    </p:spTree>
    <p:extLst>
      <p:ext uri="{BB962C8B-B14F-4D97-AF65-F5344CB8AC3E}">
        <p14:creationId xmlns:p14="http://schemas.microsoft.com/office/powerpoint/2010/main" val="107756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D2F9A-3B2A-4A20-92B5-D60E435F682F}"/>
              </a:ext>
            </a:extLst>
          </p:cNvPr>
          <p:cNvSpPr txBox="1"/>
          <p:nvPr/>
        </p:nvSpPr>
        <p:spPr>
          <a:xfrm>
            <a:off x="3355596" y="1874728"/>
            <a:ext cx="5142452" cy="3108543"/>
          </a:xfrm>
          <a:prstGeom prst="rect">
            <a:avLst/>
          </a:prstGeom>
          <a:noFill/>
        </p:spPr>
        <p:txBody>
          <a:bodyPr wrap="square" rtlCol="0">
            <a:spAutoFit/>
          </a:bodyPr>
          <a:lstStyle/>
          <a:p>
            <a:pPr algn="ctr"/>
            <a:r>
              <a:rPr lang="en-US" sz="3600" b="1" dirty="0"/>
              <a:t>CONTACT INFORMATION:</a:t>
            </a:r>
          </a:p>
          <a:p>
            <a:pPr algn="ctr"/>
            <a:r>
              <a:rPr lang="en-US" sz="3200" dirty="0"/>
              <a:t>Evelyn F. Ireland, CAE</a:t>
            </a:r>
          </a:p>
          <a:p>
            <a:pPr algn="ctr"/>
            <a:r>
              <a:rPr lang="en-US" sz="3200" dirty="0"/>
              <a:t>NADP Executive Director</a:t>
            </a:r>
          </a:p>
          <a:p>
            <a:pPr algn="ctr"/>
            <a:r>
              <a:rPr lang="en-US" sz="3200" dirty="0">
                <a:hlinkClick r:id="rId3"/>
              </a:rPr>
              <a:t>eireland@nadp.org</a:t>
            </a:r>
            <a:endParaRPr lang="en-US" sz="3200" dirty="0"/>
          </a:p>
          <a:p>
            <a:pPr algn="ctr"/>
            <a:r>
              <a:rPr lang="en-US" sz="3200" dirty="0"/>
              <a:t>972-458-6998 x101</a:t>
            </a:r>
          </a:p>
          <a:p>
            <a:pPr algn="ctr"/>
            <a:r>
              <a:rPr lang="en-US" sz="3200" dirty="0">
                <a:hlinkClick r:id="rId4"/>
              </a:rPr>
              <a:t>www.nadp.org</a:t>
            </a:r>
            <a:endParaRPr lang="en-US" sz="3200" dirty="0"/>
          </a:p>
        </p:txBody>
      </p:sp>
    </p:spTree>
    <p:extLst>
      <p:ext uri="{BB962C8B-B14F-4D97-AF65-F5344CB8AC3E}">
        <p14:creationId xmlns:p14="http://schemas.microsoft.com/office/powerpoint/2010/main" val="58733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1EFF1A-95C4-4D3B-9FCA-10E0D5C4B7E2}"/>
              </a:ext>
            </a:extLst>
          </p:cNvPr>
          <p:cNvSpPr>
            <a:spLocks noGrp="1"/>
          </p:cNvSpPr>
          <p:nvPr>
            <p:ph type="title"/>
          </p:nvPr>
        </p:nvSpPr>
        <p:spPr>
          <a:xfrm>
            <a:off x="838200" y="365125"/>
            <a:ext cx="10515600" cy="1006475"/>
          </a:xfrm>
        </p:spPr>
        <p:txBody>
          <a:bodyPr/>
          <a:lstStyle/>
          <a:p>
            <a:r>
              <a:rPr lang="en-US" b="1" dirty="0">
                <a:solidFill>
                  <a:srgbClr val="0070C0"/>
                </a:solidFill>
                <a:effectLst>
                  <a:outerShdw blurRad="38100" dist="38100" dir="2700000" algn="tl">
                    <a:srgbClr val="000000">
                      <a:alpha val="43137"/>
                    </a:srgbClr>
                  </a:outerShdw>
                </a:effectLst>
              </a:rPr>
              <a:t>National Dental Enrollment</a:t>
            </a:r>
          </a:p>
        </p:txBody>
      </p:sp>
      <p:pic>
        <p:nvPicPr>
          <p:cNvPr id="6" name="Picture 5">
            <a:extLst>
              <a:ext uri="{FF2B5EF4-FFF2-40B4-BE49-F238E27FC236}">
                <a16:creationId xmlns:a16="http://schemas.microsoft.com/office/drawing/2014/main" id="{CF4D56F8-CB28-46FE-ABEA-49857F8D5FB4}"/>
              </a:ext>
            </a:extLst>
          </p:cNvPr>
          <p:cNvPicPr>
            <a:picLocks noChangeAspect="1"/>
          </p:cNvPicPr>
          <p:nvPr/>
        </p:nvPicPr>
        <p:blipFill>
          <a:blip r:embed="rId3"/>
          <a:stretch>
            <a:fillRect/>
          </a:stretch>
        </p:blipFill>
        <p:spPr>
          <a:xfrm>
            <a:off x="651004" y="1690688"/>
            <a:ext cx="10889991" cy="4962088"/>
          </a:xfrm>
          <a:prstGeom prst="rect">
            <a:avLst/>
          </a:prstGeom>
        </p:spPr>
      </p:pic>
    </p:spTree>
    <p:extLst>
      <p:ext uri="{BB962C8B-B14F-4D97-AF65-F5344CB8AC3E}">
        <p14:creationId xmlns:p14="http://schemas.microsoft.com/office/powerpoint/2010/main" val="375112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text on a black background&#10;&#10;Description automatically generated">
            <a:extLst>
              <a:ext uri="{FF2B5EF4-FFF2-40B4-BE49-F238E27FC236}">
                <a16:creationId xmlns:a16="http://schemas.microsoft.com/office/drawing/2014/main" id="{4F23BE3E-7CE8-477B-BB7C-1170FC835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19062"/>
            <a:ext cx="11296650" cy="6619875"/>
          </a:xfrm>
          <a:prstGeom prst="rect">
            <a:avLst/>
          </a:prstGeom>
        </p:spPr>
      </p:pic>
      <p:sp>
        <p:nvSpPr>
          <p:cNvPr id="9" name="Oval 8">
            <a:extLst>
              <a:ext uri="{FF2B5EF4-FFF2-40B4-BE49-F238E27FC236}">
                <a16:creationId xmlns:a16="http://schemas.microsoft.com/office/drawing/2014/main" id="{534902B3-8897-4949-909F-1BB8B17733AB}"/>
              </a:ext>
            </a:extLst>
          </p:cNvPr>
          <p:cNvSpPr/>
          <p:nvPr/>
        </p:nvSpPr>
        <p:spPr>
          <a:xfrm>
            <a:off x="8003098" y="4429388"/>
            <a:ext cx="880844" cy="98151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EC38697-CCF0-4819-90E5-440A8872A166}"/>
              </a:ext>
            </a:extLst>
          </p:cNvPr>
          <p:cNvSpPr/>
          <p:nvPr/>
        </p:nvSpPr>
        <p:spPr>
          <a:xfrm>
            <a:off x="10393873" y="4429388"/>
            <a:ext cx="880844" cy="98151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Star: 5 Points 10">
            <a:extLst>
              <a:ext uri="{FF2B5EF4-FFF2-40B4-BE49-F238E27FC236}">
                <a16:creationId xmlns:a16="http://schemas.microsoft.com/office/drawing/2014/main" id="{E71635DB-87BE-4056-8E21-8B85B598FF6A}"/>
              </a:ext>
            </a:extLst>
          </p:cNvPr>
          <p:cNvSpPr/>
          <p:nvPr/>
        </p:nvSpPr>
        <p:spPr>
          <a:xfrm>
            <a:off x="8639613" y="5314950"/>
            <a:ext cx="479133" cy="33337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0347C57C-8A72-47B8-B1A3-C70E038EE814}"/>
              </a:ext>
            </a:extLst>
          </p:cNvPr>
          <p:cNvSpPr/>
          <p:nvPr/>
        </p:nvSpPr>
        <p:spPr>
          <a:xfrm>
            <a:off x="11030388" y="5314950"/>
            <a:ext cx="479133" cy="33337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33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96545-6683-4E43-B4C3-87C4BBCE8CB4}"/>
              </a:ext>
            </a:extLst>
          </p:cNvPr>
          <p:cNvSpPr>
            <a:spLocks noGrp="1"/>
          </p:cNvSpPr>
          <p:nvPr>
            <p:ph type="title"/>
          </p:nvPr>
        </p:nvSpPr>
        <p:spPr/>
        <p:txBody>
          <a:bodyPr/>
          <a:lstStyle/>
          <a:p>
            <a:pPr algn="ctr"/>
            <a:r>
              <a:rPr lang="en-US" b="1" dirty="0">
                <a:solidFill>
                  <a:srgbClr val="0070C0"/>
                </a:solidFill>
                <a:effectLst>
                  <a:outerShdw blurRad="38100" dist="38100" dir="2700000" algn="tl">
                    <a:srgbClr val="000000">
                      <a:alpha val="43137"/>
                    </a:srgbClr>
                  </a:outerShdw>
                </a:effectLst>
              </a:rPr>
              <a:t>Impacts of Oral Health </a:t>
            </a:r>
            <a:br>
              <a:rPr lang="en-US" b="1" dirty="0">
                <a:solidFill>
                  <a:srgbClr val="0070C0"/>
                </a:solidFill>
                <a:effectLst>
                  <a:outerShdw blurRad="38100" dist="38100" dir="2700000" algn="tl">
                    <a:srgbClr val="000000">
                      <a:alpha val="43137"/>
                    </a:srgbClr>
                  </a:outerShdw>
                </a:effectLst>
              </a:rPr>
            </a:br>
            <a:r>
              <a:rPr lang="en-US" b="1" dirty="0">
                <a:solidFill>
                  <a:srgbClr val="0070C0"/>
                </a:solidFill>
                <a:effectLst>
                  <a:outerShdw blurRad="38100" dist="38100" dir="2700000" algn="tl">
                    <a:srgbClr val="000000">
                      <a:alpha val="43137"/>
                    </a:srgbClr>
                  </a:outerShdw>
                </a:effectLst>
              </a:rPr>
              <a:t>on Overall Health</a:t>
            </a:r>
          </a:p>
        </p:txBody>
      </p:sp>
      <p:sp>
        <p:nvSpPr>
          <p:cNvPr id="5" name="Text Placeholder 4">
            <a:extLst>
              <a:ext uri="{FF2B5EF4-FFF2-40B4-BE49-F238E27FC236}">
                <a16:creationId xmlns:a16="http://schemas.microsoft.com/office/drawing/2014/main" id="{C50BB62F-1834-4CDE-9815-655A4D055751}"/>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ACA8E7B6-7B29-4F7B-91FE-58BECC386B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July 20, 2018</a:t>
            </a:r>
          </a:p>
        </p:txBody>
      </p:sp>
      <p:sp>
        <p:nvSpPr>
          <p:cNvPr id="3" name="Footer Placeholder 2">
            <a:extLst>
              <a:ext uri="{FF2B5EF4-FFF2-40B4-BE49-F238E27FC236}">
                <a16:creationId xmlns:a16="http://schemas.microsoft.com/office/drawing/2014/main" id="{5CA043FA-7AE6-4B99-A0E8-351AEA6E85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CDA Dental Benefits Task Force</a:t>
            </a:r>
          </a:p>
        </p:txBody>
      </p:sp>
      <p:pic>
        <p:nvPicPr>
          <p:cNvPr id="6" name="Picture 5">
            <a:extLst>
              <a:ext uri="{FF2B5EF4-FFF2-40B4-BE49-F238E27FC236}">
                <a16:creationId xmlns:a16="http://schemas.microsoft.com/office/drawing/2014/main" id="{78EACA22-FA50-4F72-8C14-974BAC9A1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581262"/>
            <a:ext cx="4155831" cy="1723551"/>
          </a:xfrm>
          <a:prstGeom prst="rect">
            <a:avLst/>
          </a:prstGeom>
        </p:spPr>
      </p:pic>
    </p:spTree>
    <p:extLst>
      <p:ext uri="{BB962C8B-B14F-4D97-AF65-F5344CB8AC3E}">
        <p14:creationId xmlns:p14="http://schemas.microsoft.com/office/powerpoint/2010/main" val="34687729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QA_PowerPoint_Template">
  <a:themeElements>
    <a:clrScheme name="Custom 1">
      <a:dk1>
        <a:sysClr val="windowText" lastClr="000000"/>
      </a:dk1>
      <a:lt1>
        <a:sysClr val="window" lastClr="FFFFFF"/>
      </a:lt1>
      <a:dk2>
        <a:srgbClr val="1F497D"/>
      </a:dk2>
      <a:lt2>
        <a:srgbClr val="FFFFFF"/>
      </a:lt2>
      <a:accent1>
        <a:srgbClr val="419DB6"/>
      </a:accent1>
      <a:accent2>
        <a:srgbClr val="C0504D"/>
      </a:accent2>
      <a:accent3>
        <a:srgbClr val="339933"/>
      </a:accent3>
      <a:accent4>
        <a:srgbClr val="55437E"/>
      </a:accent4>
      <a:accent5>
        <a:srgbClr val="F26522"/>
      </a:accent5>
      <a:accent6>
        <a:srgbClr val="7F7F7F"/>
      </a:accent6>
      <a:hlink>
        <a:srgbClr val="2759D0"/>
      </a:hlink>
      <a:folHlink>
        <a:srgbClr val="5F5F5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AM Template_2013">
  <a:themeElements>
    <a:clrScheme name="A&amp;M Colors">
      <a:dk1>
        <a:srgbClr val="000000"/>
      </a:dk1>
      <a:lt1>
        <a:srgbClr val="FFFFFF"/>
      </a:lt1>
      <a:dk2>
        <a:srgbClr val="4F8ABE"/>
      </a:dk2>
      <a:lt2>
        <a:srgbClr val="969696"/>
      </a:lt2>
      <a:accent1>
        <a:srgbClr val="00355F"/>
      </a:accent1>
      <a:accent2>
        <a:srgbClr val="646464"/>
      </a:accent2>
      <a:accent3>
        <a:srgbClr val="0085CA"/>
      </a:accent3>
      <a:accent4>
        <a:srgbClr val="582C83"/>
      </a:accent4>
      <a:accent5>
        <a:srgbClr val="00677F"/>
      </a:accent5>
      <a:accent6>
        <a:srgbClr val="D9D9D9"/>
      </a:accent6>
      <a:hlink>
        <a:srgbClr val="CF7F00"/>
      </a:hlink>
      <a:folHlink>
        <a:srgbClr val="4C8C2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Avalere Health LLC 1">
    <a:dk1>
      <a:srgbClr val="000000"/>
    </a:dk1>
    <a:lt1>
      <a:srgbClr val="FFFFFF"/>
    </a:lt1>
    <a:dk2>
      <a:srgbClr val="005691"/>
    </a:dk2>
    <a:lt2>
      <a:srgbClr val="565656"/>
    </a:lt2>
    <a:accent1>
      <a:srgbClr val="54853A"/>
    </a:accent1>
    <a:accent2>
      <a:srgbClr val="DF930B"/>
    </a:accent2>
    <a:accent3>
      <a:srgbClr val="FFFFFF"/>
    </a:accent3>
    <a:accent4>
      <a:srgbClr val="000000"/>
    </a:accent4>
    <a:accent5>
      <a:srgbClr val="B3C2AE"/>
    </a:accent5>
    <a:accent6>
      <a:srgbClr val="CA8509"/>
    </a:accent6>
    <a:hlink>
      <a:srgbClr val="0077AE"/>
    </a:hlink>
    <a:folHlink>
      <a:srgbClr val="3FA9C0"/>
    </a:folHlink>
  </a:clrScheme>
  <a:fontScheme name="1_Avalere Health LLC">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1252</TotalTime>
  <Words>7241</Words>
  <Application>Microsoft Office PowerPoint</Application>
  <PresentationFormat>Widescreen</PresentationFormat>
  <Paragraphs>1031</Paragraphs>
  <Slides>62</Slides>
  <Notes>62</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62</vt:i4>
      </vt:variant>
    </vt:vector>
  </HeadingPairs>
  <TitlesOfParts>
    <vt:vector size="85" baseType="lpstr">
      <vt:lpstr>Abadi</vt:lpstr>
      <vt:lpstr>Arial</vt:lpstr>
      <vt:lpstr>Arial Narrow</vt:lpstr>
      <vt:lpstr>Avenir Book</vt:lpstr>
      <vt:lpstr>Calibri</vt:lpstr>
      <vt:lpstr>Calibri Light</vt:lpstr>
      <vt:lpstr>Century Gothic</vt:lpstr>
      <vt:lpstr>Courier New</vt:lpstr>
      <vt:lpstr>Eras Demi ITC</vt:lpstr>
      <vt:lpstr>Helvetica 55 Roman</vt:lpstr>
      <vt:lpstr>Wingdings</vt:lpstr>
      <vt:lpstr>Wingdings 3</vt:lpstr>
      <vt:lpstr>1_Office Theme</vt:lpstr>
      <vt:lpstr>2_Office Theme</vt:lpstr>
      <vt:lpstr>Office Theme</vt:lpstr>
      <vt:lpstr>4_Office Theme</vt:lpstr>
      <vt:lpstr>7_Office Theme</vt:lpstr>
      <vt:lpstr>12_Office Theme</vt:lpstr>
      <vt:lpstr>17_Office Theme</vt:lpstr>
      <vt:lpstr>DQA_PowerPoint_Template</vt:lpstr>
      <vt:lpstr>AM Template_2013</vt:lpstr>
      <vt:lpstr>3_Office Theme</vt:lpstr>
      <vt:lpstr>5_Office Theme</vt:lpstr>
      <vt:lpstr>Exploring Paths for Dental Integration and Coordinated Care</vt:lpstr>
      <vt:lpstr>NADP’s Mission </vt:lpstr>
      <vt:lpstr>NADP Programs &amp; Services</vt:lpstr>
      <vt:lpstr>Learning Objectives</vt:lpstr>
      <vt:lpstr>Dental Enrollment Trends</vt:lpstr>
      <vt:lpstr>2017 Sources of Dental Coverage</vt:lpstr>
      <vt:lpstr>National Dental Enrollment</vt:lpstr>
      <vt:lpstr>PowerPoint Presentation</vt:lpstr>
      <vt:lpstr>Impacts of Oral Health  on Overall Health</vt:lpstr>
      <vt:lpstr>PowerPoint Presentation</vt:lpstr>
      <vt:lpstr>Why are the links important?</vt:lpstr>
      <vt:lpstr>Chronic Disease Study Overview</vt:lpstr>
      <vt:lpstr>Conclusions:  Total Medical Costs</vt:lpstr>
      <vt:lpstr>Conclusions:  Inpatient Hospital Admissions</vt:lpstr>
      <vt:lpstr>Chronic Disease Savings </vt:lpstr>
      <vt:lpstr> Aetna-Columbia Study Results:  Retrospective Claim Analysis, Chronic Conditions</vt:lpstr>
      <vt:lpstr>Aetna-Columbia Study Results: Retrospective Claim Analysis, Pregnancy</vt:lpstr>
      <vt:lpstr>Aetna 2017 Study Results Heart Disease/Hypertension &amp; Diabetes</vt:lpstr>
      <vt:lpstr>PowerPoint Presentation</vt:lpstr>
      <vt:lpstr>PowerPoint Presentation</vt:lpstr>
      <vt:lpstr>PowerPoint Presentation</vt:lpstr>
      <vt:lpstr>Impact of Medicaid Preventive Dental  on Medical Costs</vt:lpstr>
      <vt:lpstr>Employer Attitudes about Dental Benefits</vt:lpstr>
      <vt:lpstr>Employers Offering Dental Benefits to Full Time Employees</vt:lpstr>
      <vt:lpstr>Dental Growth in Public Programs</vt:lpstr>
      <vt:lpstr>Key Dental Growth Segments Medicaid</vt:lpstr>
      <vt:lpstr>Contribution to Dental Growth ACA Medicaid Expansion States</vt:lpstr>
      <vt:lpstr>Key Dental Growth Segment Medicaid—Adult Coverage by State</vt:lpstr>
      <vt:lpstr>Key Dental Growth Segments Medicaid</vt:lpstr>
      <vt:lpstr>Challenges to Medicaid Expansion</vt:lpstr>
      <vt:lpstr>           Contribution to Dental Growth-- CHIP</vt:lpstr>
      <vt:lpstr>PowerPoint Presentation</vt:lpstr>
      <vt:lpstr>Key Dental Growth Segment Medicare Advantage</vt:lpstr>
      <vt:lpstr>Medicare Advantage Dental Offerings</vt:lpstr>
      <vt:lpstr>Distribution of Dental Medicare Advantage</vt:lpstr>
      <vt:lpstr>MA Dental Enrollment</vt:lpstr>
      <vt:lpstr>Dental Services Vary by MA Plan</vt:lpstr>
      <vt:lpstr>Dental Cost Sharing Varies by MA Plan</vt:lpstr>
      <vt:lpstr>Expansion of Dental in Medicare Medicare Part B</vt:lpstr>
      <vt:lpstr>Challenges and Opportunities in Dental-Medical Integration</vt:lpstr>
      <vt:lpstr>The Dental Value Proposition: Scope of Economic Impact</vt:lpstr>
      <vt:lpstr>The Stage for Medical-Dental Integration</vt:lpstr>
      <vt:lpstr>Commercial Dental Benefits Policy Structure</vt:lpstr>
      <vt:lpstr>Consumer Attitudes about Dental Benefits</vt:lpstr>
      <vt:lpstr>National Premium Trends</vt:lpstr>
      <vt:lpstr>National Dental Premium Funding Trends</vt:lpstr>
      <vt:lpstr>Electronic Claims</vt:lpstr>
      <vt:lpstr>PowerPoint Presentation</vt:lpstr>
      <vt:lpstr>PowerPoint Presentation</vt:lpstr>
      <vt:lpstr>PowerPoint Presentation</vt:lpstr>
      <vt:lpstr> Use of DQA Measures </vt:lpstr>
      <vt:lpstr>PowerPoint Presentation</vt:lpstr>
      <vt:lpstr>PowerPoint Presentation</vt:lpstr>
      <vt:lpstr>SNODDS to ICD to Dental Claim Form (paper or electronic works the same way)</vt:lpstr>
      <vt:lpstr>National Dental Enrollment</vt:lpstr>
      <vt:lpstr>Diagnostic Codes on Claims</vt:lpstr>
      <vt:lpstr>Diagnostic Codes and Risk Based Benefits</vt:lpstr>
      <vt:lpstr>Medicare Advantage FDR Basics</vt:lpstr>
      <vt:lpstr>What FDRs are now required to do</vt:lpstr>
      <vt:lpstr>What Dental FDRs are not required to do</vt:lpstr>
      <vt:lpstr>Future MA Models of Care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Trends</dc:title>
  <dc:creator>Evelyn Ireland</dc:creator>
  <cp:lastModifiedBy>Evelyn Ireland</cp:lastModifiedBy>
  <cp:revision>94</cp:revision>
  <cp:lastPrinted>2019-01-21T21:11:50Z</cp:lastPrinted>
  <dcterms:created xsi:type="dcterms:W3CDTF">2018-11-15T18:54:45Z</dcterms:created>
  <dcterms:modified xsi:type="dcterms:W3CDTF">2019-02-06T00:03:36Z</dcterms:modified>
</cp:coreProperties>
</file>